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4.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p:sldMasterIdLst>
    <p:sldMasterId id="2147483732" r:id="rId4"/>
    <p:sldMasterId id="2147483757" r:id="rId5"/>
    <p:sldMasterId id="2147483774" r:id="rId6"/>
    <p:sldMasterId id="2147483787" r:id="rId7"/>
    <p:sldMasterId id="2147483800" r:id="rId8"/>
  </p:sldMasterIdLst>
  <p:notesMasterIdLst>
    <p:notesMasterId r:id="rId97"/>
  </p:notesMasterIdLst>
  <p:handoutMasterIdLst>
    <p:handoutMasterId r:id="rId98"/>
  </p:handoutMasterIdLst>
  <p:sldIdLst>
    <p:sldId id="426" r:id="rId9"/>
    <p:sldId id="470" r:id="rId10"/>
    <p:sldId id="846" r:id="rId11"/>
    <p:sldId id="485" r:id="rId12"/>
    <p:sldId id="459" r:id="rId13"/>
    <p:sldId id="458" r:id="rId14"/>
    <p:sldId id="460" r:id="rId15"/>
    <p:sldId id="461" r:id="rId16"/>
    <p:sldId id="847" r:id="rId17"/>
    <p:sldId id="428" r:id="rId18"/>
    <p:sldId id="453" r:id="rId19"/>
    <p:sldId id="430" r:id="rId20"/>
    <p:sldId id="864" r:id="rId21"/>
    <p:sldId id="848" r:id="rId22"/>
    <p:sldId id="865" r:id="rId23"/>
    <p:sldId id="433" r:id="rId24"/>
    <p:sldId id="471" r:id="rId25"/>
    <p:sldId id="434" r:id="rId26"/>
    <p:sldId id="435" r:id="rId27"/>
    <p:sldId id="870" r:id="rId28"/>
    <p:sldId id="871" r:id="rId29"/>
    <p:sldId id="872" r:id="rId30"/>
    <p:sldId id="437" r:id="rId31"/>
    <p:sldId id="438" r:id="rId32"/>
    <p:sldId id="439" r:id="rId33"/>
    <p:sldId id="440" r:id="rId34"/>
    <p:sldId id="854" r:id="rId35"/>
    <p:sldId id="462" r:id="rId36"/>
    <p:sldId id="857" r:id="rId37"/>
    <p:sldId id="441" r:id="rId38"/>
    <p:sldId id="856" r:id="rId39"/>
    <p:sldId id="855" r:id="rId40"/>
    <p:sldId id="481" r:id="rId41"/>
    <p:sldId id="452" r:id="rId42"/>
    <p:sldId id="444" r:id="rId43"/>
    <p:sldId id="463" r:id="rId44"/>
    <p:sldId id="445" r:id="rId45"/>
    <p:sldId id="446" r:id="rId46"/>
    <p:sldId id="873" r:id="rId47"/>
    <p:sldId id="447" r:id="rId48"/>
    <p:sldId id="449" r:id="rId49"/>
    <p:sldId id="858" r:id="rId50"/>
    <p:sldId id="849" r:id="rId51"/>
    <p:sldId id="866" r:id="rId52"/>
    <p:sldId id="371" r:id="rId53"/>
    <p:sldId id="372" r:id="rId54"/>
    <p:sldId id="375" r:id="rId55"/>
    <p:sldId id="376" r:id="rId56"/>
    <p:sldId id="377" r:id="rId57"/>
    <p:sldId id="378" r:id="rId58"/>
    <p:sldId id="379" r:id="rId59"/>
    <p:sldId id="469" r:id="rId60"/>
    <p:sldId id="380" r:id="rId61"/>
    <p:sldId id="464" r:id="rId62"/>
    <p:sldId id="381" r:id="rId63"/>
    <p:sldId id="477" r:id="rId64"/>
    <p:sldId id="382" r:id="rId65"/>
    <p:sldId id="850" r:id="rId66"/>
    <p:sldId id="862" r:id="rId67"/>
    <p:sldId id="384" r:id="rId68"/>
    <p:sldId id="388" r:id="rId69"/>
    <p:sldId id="389" r:id="rId70"/>
    <p:sldId id="465" r:id="rId71"/>
    <p:sldId id="390" r:id="rId72"/>
    <p:sldId id="869" r:id="rId73"/>
    <p:sldId id="391" r:id="rId74"/>
    <p:sldId id="392" r:id="rId75"/>
    <p:sldId id="393" r:id="rId76"/>
    <p:sldId id="394" r:id="rId77"/>
    <p:sldId id="395" r:id="rId78"/>
    <p:sldId id="396" r:id="rId79"/>
    <p:sldId id="397" r:id="rId80"/>
    <p:sldId id="398" r:id="rId81"/>
    <p:sldId id="874" r:id="rId82"/>
    <p:sldId id="399" r:id="rId83"/>
    <p:sldId id="400" r:id="rId84"/>
    <p:sldId id="401" r:id="rId85"/>
    <p:sldId id="851" r:id="rId86"/>
    <p:sldId id="867" r:id="rId87"/>
    <p:sldId id="403" r:id="rId88"/>
    <p:sldId id="404" r:id="rId89"/>
    <p:sldId id="405" r:id="rId90"/>
    <p:sldId id="468" r:id="rId91"/>
    <p:sldId id="406" r:id="rId92"/>
    <p:sldId id="407" r:id="rId93"/>
    <p:sldId id="408" r:id="rId94"/>
    <p:sldId id="409" r:id="rId95"/>
    <p:sldId id="875" r:id="rId96"/>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3130" userDrawn="1">
          <p15:clr>
            <a:srgbClr val="A4A3A4"/>
          </p15:clr>
        </p15:guide>
        <p15:guide id="2" pos="2144"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98989"/>
    <a:srgbClr val="3F7819"/>
    <a:srgbClr val="FF99FF"/>
    <a:srgbClr val="FFCCFF"/>
    <a:srgbClr val="FFFF99"/>
    <a:srgbClr val="FFCC99"/>
    <a:srgbClr val="99CCFF"/>
    <a:srgbClr val="FFCCCC"/>
    <a:srgbClr val="FFFF66"/>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E7FB1C4-8639-4810-B9E9-1FA0A4996E04}" v="6" dt="2024-03-12T08:35:45.289"/>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23" autoAdjust="0"/>
    <p:restoredTop sz="94458" autoAdjust="0"/>
  </p:normalViewPr>
  <p:slideViewPr>
    <p:cSldViewPr>
      <p:cViewPr>
        <p:scale>
          <a:sx n="100" d="100"/>
          <a:sy n="100" d="100"/>
        </p:scale>
        <p:origin x="-372" y="78"/>
      </p:cViewPr>
      <p:guideLst/>
    </p:cSldViewPr>
  </p:slideViewPr>
  <p:outlineViewPr>
    <p:cViewPr>
      <p:scale>
        <a:sx n="33" d="100"/>
        <a:sy n="33" d="100"/>
      </p:scale>
      <p:origin x="0" y="0"/>
    </p:cViewPr>
  </p:outlineViewPr>
  <p:notesTextViewPr>
    <p:cViewPr>
      <p:scale>
        <a:sx n="150" d="100"/>
        <a:sy n="150" d="100"/>
      </p:scale>
      <p:origin x="0" y="0"/>
    </p:cViewPr>
  </p:notesTextViewPr>
  <p:sorterViewPr>
    <p:cViewPr>
      <p:scale>
        <a:sx n="100" d="100"/>
        <a:sy n="100" d="100"/>
      </p:scale>
      <p:origin x="0" y="9114"/>
    </p:cViewPr>
  </p:sorterViewPr>
  <p:notesViewPr>
    <p:cSldViewPr>
      <p:cViewPr varScale="1">
        <p:scale>
          <a:sx n="80" d="100"/>
          <a:sy n="80" d="100"/>
        </p:scale>
        <p:origin x="4014" y="120"/>
      </p:cViewPr>
      <p:guideLst>
        <p:guide orient="horz" pos="3130"/>
        <p:guide pos="2144"/>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8.xml"/><Relationship Id="rId21" Type="http://schemas.openxmlformats.org/officeDocument/2006/relationships/slide" Target="slides/slide13.xml"/><Relationship Id="rId42" Type="http://schemas.openxmlformats.org/officeDocument/2006/relationships/slide" Target="slides/slide34.xml"/><Relationship Id="rId47" Type="http://schemas.openxmlformats.org/officeDocument/2006/relationships/slide" Target="slides/slide39.xml"/><Relationship Id="rId63" Type="http://schemas.openxmlformats.org/officeDocument/2006/relationships/slide" Target="slides/slide55.xml"/><Relationship Id="rId68" Type="http://schemas.openxmlformats.org/officeDocument/2006/relationships/slide" Target="slides/slide60.xml"/><Relationship Id="rId84" Type="http://schemas.openxmlformats.org/officeDocument/2006/relationships/slide" Target="slides/slide76.xml"/><Relationship Id="rId89" Type="http://schemas.openxmlformats.org/officeDocument/2006/relationships/slide" Target="slides/slide81.xml"/><Relationship Id="rId16" Type="http://schemas.openxmlformats.org/officeDocument/2006/relationships/slide" Target="slides/slide8.xml"/><Relationship Id="rId11" Type="http://schemas.openxmlformats.org/officeDocument/2006/relationships/slide" Target="slides/slide3.xml"/><Relationship Id="rId32" Type="http://schemas.openxmlformats.org/officeDocument/2006/relationships/slide" Target="slides/slide24.xml"/><Relationship Id="rId37" Type="http://schemas.openxmlformats.org/officeDocument/2006/relationships/slide" Target="slides/slide29.xml"/><Relationship Id="rId53" Type="http://schemas.openxmlformats.org/officeDocument/2006/relationships/slide" Target="slides/slide45.xml"/><Relationship Id="rId58" Type="http://schemas.openxmlformats.org/officeDocument/2006/relationships/slide" Target="slides/slide50.xml"/><Relationship Id="rId74" Type="http://schemas.openxmlformats.org/officeDocument/2006/relationships/slide" Target="slides/slide66.xml"/><Relationship Id="rId79" Type="http://schemas.openxmlformats.org/officeDocument/2006/relationships/slide" Target="slides/slide71.xml"/><Relationship Id="rId102" Type="http://schemas.openxmlformats.org/officeDocument/2006/relationships/theme" Target="theme/theme1.xml"/><Relationship Id="rId5" Type="http://schemas.openxmlformats.org/officeDocument/2006/relationships/slideMaster" Target="slideMasters/slideMaster2.xml"/><Relationship Id="rId90" Type="http://schemas.openxmlformats.org/officeDocument/2006/relationships/slide" Target="slides/slide82.xml"/><Relationship Id="rId95" Type="http://schemas.openxmlformats.org/officeDocument/2006/relationships/slide" Target="slides/slide87.xml"/><Relationship Id="rId22" Type="http://schemas.openxmlformats.org/officeDocument/2006/relationships/slide" Target="slides/slide14.xml"/><Relationship Id="rId27" Type="http://schemas.openxmlformats.org/officeDocument/2006/relationships/slide" Target="slides/slide19.xml"/><Relationship Id="rId43" Type="http://schemas.openxmlformats.org/officeDocument/2006/relationships/slide" Target="slides/slide35.xml"/><Relationship Id="rId48" Type="http://schemas.openxmlformats.org/officeDocument/2006/relationships/slide" Target="slides/slide40.xml"/><Relationship Id="rId64" Type="http://schemas.openxmlformats.org/officeDocument/2006/relationships/slide" Target="slides/slide56.xml"/><Relationship Id="rId69" Type="http://schemas.openxmlformats.org/officeDocument/2006/relationships/slide" Target="slides/slide61.xml"/><Relationship Id="rId80" Type="http://schemas.openxmlformats.org/officeDocument/2006/relationships/slide" Target="slides/slide72.xml"/><Relationship Id="rId85" Type="http://schemas.openxmlformats.org/officeDocument/2006/relationships/slide" Target="slides/slide77.xml"/><Relationship Id="rId12" Type="http://schemas.openxmlformats.org/officeDocument/2006/relationships/slide" Target="slides/slide4.xml"/><Relationship Id="rId17" Type="http://schemas.openxmlformats.org/officeDocument/2006/relationships/slide" Target="slides/slide9.xml"/><Relationship Id="rId33" Type="http://schemas.openxmlformats.org/officeDocument/2006/relationships/slide" Target="slides/slide25.xml"/><Relationship Id="rId38" Type="http://schemas.openxmlformats.org/officeDocument/2006/relationships/slide" Target="slides/slide30.xml"/><Relationship Id="rId59" Type="http://schemas.openxmlformats.org/officeDocument/2006/relationships/slide" Target="slides/slide51.xml"/><Relationship Id="rId103" Type="http://schemas.openxmlformats.org/officeDocument/2006/relationships/tableStyles" Target="tableStyles.xml"/><Relationship Id="rId20" Type="http://schemas.openxmlformats.org/officeDocument/2006/relationships/slide" Target="slides/slide12.xml"/><Relationship Id="rId41" Type="http://schemas.openxmlformats.org/officeDocument/2006/relationships/slide" Target="slides/slide33.xml"/><Relationship Id="rId54" Type="http://schemas.openxmlformats.org/officeDocument/2006/relationships/slide" Target="slides/slide46.xml"/><Relationship Id="rId62" Type="http://schemas.openxmlformats.org/officeDocument/2006/relationships/slide" Target="slides/slide54.xml"/><Relationship Id="rId70" Type="http://schemas.openxmlformats.org/officeDocument/2006/relationships/slide" Target="slides/slide62.xml"/><Relationship Id="rId75" Type="http://schemas.openxmlformats.org/officeDocument/2006/relationships/slide" Target="slides/slide67.xml"/><Relationship Id="rId83" Type="http://schemas.openxmlformats.org/officeDocument/2006/relationships/slide" Target="slides/slide75.xml"/><Relationship Id="rId88" Type="http://schemas.openxmlformats.org/officeDocument/2006/relationships/slide" Target="slides/slide80.xml"/><Relationship Id="rId91" Type="http://schemas.openxmlformats.org/officeDocument/2006/relationships/slide" Target="slides/slide83.xml"/><Relationship Id="rId96" Type="http://schemas.openxmlformats.org/officeDocument/2006/relationships/slide" Target="slides/slide88.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slide" Target="slides/slide49.xml"/><Relationship Id="rId10" Type="http://schemas.openxmlformats.org/officeDocument/2006/relationships/slide" Target="slides/slide2.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slide" Target="slides/slide52.xml"/><Relationship Id="rId65" Type="http://schemas.openxmlformats.org/officeDocument/2006/relationships/slide" Target="slides/slide57.xml"/><Relationship Id="rId73" Type="http://schemas.openxmlformats.org/officeDocument/2006/relationships/slide" Target="slides/slide65.xml"/><Relationship Id="rId78" Type="http://schemas.openxmlformats.org/officeDocument/2006/relationships/slide" Target="slides/slide70.xml"/><Relationship Id="rId81" Type="http://schemas.openxmlformats.org/officeDocument/2006/relationships/slide" Target="slides/slide73.xml"/><Relationship Id="rId86" Type="http://schemas.openxmlformats.org/officeDocument/2006/relationships/slide" Target="slides/slide78.xml"/><Relationship Id="rId94" Type="http://schemas.openxmlformats.org/officeDocument/2006/relationships/slide" Target="slides/slide86.xml"/><Relationship Id="rId99" Type="http://schemas.openxmlformats.org/officeDocument/2006/relationships/commentAuthors" Target="commentAuthors.xml"/><Relationship Id="rId10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1.xml"/><Relationship Id="rId13" Type="http://schemas.openxmlformats.org/officeDocument/2006/relationships/slide" Target="slides/slide5.xml"/><Relationship Id="rId18" Type="http://schemas.openxmlformats.org/officeDocument/2006/relationships/slide" Target="slides/slide10.xml"/><Relationship Id="rId39" Type="http://schemas.openxmlformats.org/officeDocument/2006/relationships/slide" Target="slides/slide31.xml"/><Relationship Id="rId34" Type="http://schemas.openxmlformats.org/officeDocument/2006/relationships/slide" Target="slides/slide26.xml"/><Relationship Id="rId50" Type="http://schemas.openxmlformats.org/officeDocument/2006/relationships/slide" Target="slides/slide42.xml"/><Relationship Id="rId55" Type="http://schemas.openxmlformats.org/officeDocument/2006/relationships/slide" Target="slides/slide47.xml"/><Relationship Id="rId76" Type="http://schemas.openxmlformats.org/officeDocument/2006/relationships/slide" Target="slides/slide68.xml"/><Relationship Id="rId97" Type="http://schemas.openxmlformats.org/officeDocument/2006/relationships/notesMaster" Target="notesMasters/notesMaster1.xml"/><Relationship Id="rId104" Type="http://schemas.microsoft.com/office/2015/10/relationships/revisionInfo" Target="revisionInfo.xml"/><Relationship Id="rId7" Type="http://schemas.openxmlformats.org/officeDocument/2006/relationships/slideMaster" Target="slideMasters/slideMaster4.xml"/><Relationship Id="rId71" Type="http://schemas.openxmlformats.org/officeDocument/2006/relationships/slide" Target="slides/slide63.xml"/><Relationship Id="rId92" Type="http://schemas.openxmlformats.org/officeDocument/2006/relationships/slide" Target="slides/slide84.xml"/><Relationship Id="rId2" Type="http://schemas.openxmlformats.org/officeDocument/2006/relationships/customXml" Target="../customXml/item2.xml"/><Relationship Id="rId29" Type="http://schemas.openxmlformats.org/officeDocument/2006/relationships/slide" Target="slides/slide21.xml"/><Relationship Id="rId24" Type="http://schemas.openxmlformats.org/officeDocument/2006/relationships/slide" Target="slides/slide16.xml"/><Relationship Id="rId40" Type="http://schemas.openxmlformats.org/officeDocument/2006/relationships/slide" Target="slides/slide32.xml"/><Relationship Id="rId45" Type="http://schemas.openxmlformats.org/officeDocument/2006/relationships/slide" Target="slides/slide37.xml"/><Relationship Id="rId66" Type="http://schemas.openxmlformats.org/officeDocument/2006/relationships/slide" Target="slides/slide58.xml"/><Relationship Id="rId87" Type="http://schemas.openxmlformats.org/officeDocument/2006/relationships/slide" Target="slides/slide79.xml"/><Relationship Id="rId61" Type="http://schemas.openxmlformats.org/officeDocument/2006/relationships/slide" Target="slides/slide53.xml"/><Relationship Id="rId82" Type="http://schemas.openxmlformats.org/officeDocument/2006/relationships/slide" Target="slides/slide74.xml"/><Relationship Id="rId19" Type="http://schemas.openxmlformats.org/officeDocument/2006/relationships/slide" Target="slides/slide11.xml"/><Relationship Id="rId14" Type="http://schemas.openxmlformats.org/officeDocument/2006/relationships/slide" Target="slides/slide6.xml"/><Relationship Id="rId30" Type="http://schemas.openxmlformats.org/officeDocument/2006/relationships/slide" Target="slides/slide22.xml"/><Relationship Id="rId35" Type="http://schemas.openxmlformats.org/officeDocument/2006/relationships/slide" Target="slides/slide27.xml"/><Relationship Id="rId56" Type="http://schemas.openxmlformats.org/officeDocument/2006/relationships/slide" Target="slides/slide48.xml"/><Relationship Id="rId77" Type="http://schemas.openxmlformats.org/officeDocument/2006/relationships/slide" Target="slides/slide69.xml"/><Relationship Id="rId100" Type="http://schemas.openxmlformats.org/officeDocument/2006/relationships/presProps" Target="presProps.xml"/><Relationship Id="rId105" Type="http://schemas.microsoft.com/office/2018/10/relationships/authors" Target="authors.xml"/><Relationship Id="rId8" Type="http://schemas.openxmlformats.org/officeDocument/2006/relationships/slideMaster" Target="slideMasters/slideMaster5.xml"/><Relationship Id="rId51" Type="http://schemas.openxmlformats.org/officeDocument/2006/relationships/slide" Target="slides/slide43.xml"/><Relationship Id="rId72" Type="http://schemas.openxmlformats.org/officeDocument/2006/relationships/slide" Target="slides/slide64.xml"/><Relationship Id="rId93" Type="http://schemas.openxmlformats.org/officeDocument/2006/relationships/slide" Target="slides/slide85.xml"/><Relationship Id="rId98" Type="http://schemas.openxmlformats.org/officeDocument/2006/relationships/handoutMaster" Target="handoutMasters/handoutMaster1.xml"/><Relationship Id="rId3" Type="http://schemas.openxmlformats.org/officeDocument/2006/relationships/customXml" Target="../customXml/item3.xml"/><Relationship Id="rId25" Type="http://schemas.openxmlformats.org/officeDocument/2006/relationships/slide" Target="slides/slide17.xml"/><Relationship Id="rId46" Type="http://schemas.openxmlformats.org/officeDocument/2006/relationships/slide" Target="slides/slide38.xml"/><Relationship Id="rId67" Type="http://schemas.openxmlformats.org/officeDocument/2006/relationships/slide" Target="slides/slide5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1"/>
            <a:ext cx="2949576" cy="496888"/>
          </a:xfrm>
          <a:prstGeom prst="rect">
            <a:avLst/>
          </a:prstGeom>
        </p:spPr>
        <p:txBody>
          <a:bodyPr vert="horz" lIns="91426" tIns="45713" rIns="91426" bIns="45713"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39" y="1"/>
            <a:ext cx="2949576" cy="496888"/>
          </a:xfrm>
          <a:prstGeom prst="rect">
            <a:avLst/>
          </a:prstGeom>
        </p:spPr>
        <p:txBody>
          <a:bodyPr vert="horz" lIns="91426" tIns="45713" rIns="91426" bIns="45713" rtlCol="0"/>
          <a:lstStyle>
            <a:lvl1pPr algn="r">
              <a:defRPr sz="1200"/>
            </a:lvl1pPr>
          </a:lstStyle>
          <a:p>
            <a:fld id="{B6B13464-1AFC-46D4-9C30-4059177AFA33}" type="datetimeFigureOut">
              <a:rPr kumimoji="1" lang="ja-JP" altLang="en-US" smtClean="0"/>
              <a:t>2025/8/25</a:t>
            </a:fld>
            <a:endParaRPr kumimoji="1" lang="ja-JP" altLang="en-US"/>
          </a:p>
        </p:txBody>
      </p:sp>
      <p:sp>
        <p:nvSpPr>
          <p:cNvPr id="4" name="フッター プレースホルダー 3"/>
          <p:cNvSpPr>
            <a:spLocks noGrp="1"/>
          </p:cNvSpPr>
          <p:nvPr>
            <p:ph type="ftr" sz="quarter" idx="2"/>
          </p:nvPr>
        </p:nvSpPr>
        <p:spPr>
          <a:xfrm>
            <a:off x="0" y="9440863"/>
            <a:ext cx="2949576" cy="496887"/>
          </a:xfrm>
          <a:prstGeom prst="rect">
            <a:avLst/>
          </a:prstGeom>
        </p:spPr>
        <p:txBody>
          <a:bodyPr vert="horz" lIns="91426" tIns="45713" rIns="91426" bIns="45713"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39" y="9440863"/>
            <a:ext cx="2949576" cy="496887"/>
          </a:xfrm>
          <a:prstGeom prst="rect">
            <a:avLst/>
          </a:prstGeom>
        </p:spPr>
        <p:txBody>
          <a:bodyPr vert="horz" lIns="91426" tIns="45713" rIns="91426" bIns="45713" rtlCol="0" anchor="b"/>
          <a:lstStyle>
            <a:lvl1pPr algn="r">
              <a:defRPr sz="1200"/>
            </a:lvl1pPr>
          </a:lstStyle>
          <a:p>
            <a:fld id="{50950657-5D77-45B7-A5AC-8F6B7E4046DC}" type="slidenum">
              <a:rPr kumimoji="1" lang="ja-JP" altLang="en-US" smtClean="0"/>
              <a:t>‹#›</a:t>
            </a:fld>
            <a:endParaRPr kumimoji="1" lang="ja-JP" altLang="en-US"/>
          </a:p>
        </p:txBody>
      </p:sp>
    </p:spTree>
    <p:extLst>
      <p:ext uri="{BB962C8B-B14F-4D97-AF65-F5344CB8AC3E}">
        <p14:creationId xmlns:p14="http://schemas.microsoft.com/office/powerpoint/2010/main" val="177530240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1"/>
            <a:ext cx="2949786" cy="496967"/>
          </a:xfrm>
          <a:prstGeom prst="rect">
            <a:avLst/>
          </a:prstGeom>
        </p:spPr>
        <p:txBody>
          <a:bodyPr vert="horz" lIns="91426" tIns="45713" rIns="91426" bIns="45713"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40" y="1"/>
            <a:ext cx="2949786" cy="496967"/>
          </a:xfrm>
          <a:prstGeom prst="rect">
            <a:avLst/>
          </a:prstGeom>
        </p:spPr>
        <p:txBody>
          <a:bodyPr vert="horz" lIns="91426" tIns="45713" rIns="91426" bIns="45713" rtlCol="0"/>
          <a:lstStyle>
            <a:lvl1pPr algn="r">
              <a:defRPr sz="1200"/>
            </a:lvl1pPr>
          </a:lstStyle>
          <a:p>
            <a:fld id="{034A52DB-4BEE-4C11-A17C-02B5C86D07E4}" type="datetimeFigureOut">
              <a:rPr kumimoji="1" lang="ja-JP" altLang="en-US" smtClean="0"/>
              <a:t>2025/8/25</a:t>
            </a:fld>
            <a:endParaRPr kumimoji="1" lang="ja-JP" altLang="en-US"/>
          </a:p>
        </p:txBody>
      </p:sp>
      <p:sp>
        <p:nvSpPr>
          <p:cNvPr id="4" name="スライド イメージ プレースホルダー 3"/>
          <p:cNvSpPr>
            <a:spLocks noGrp="1" noRot="1" noChangeAspect="1"/>
          </p:cNvSpPr>
          <p:nvPr>
            <p:ph type="sldImg" idx="2"/>
          </p:nvPr>
        </p:nvSpPr>
        <p:spPr>
          <a:xfrm>
            <a:off x="920750" y="746125"/>
            <a:ext cx="4965700" cy="3724275"/>
          </a:xfrm>
          <a:prstGeom prst="rect">
            <a:avLst/>
          </a:prstGeom>
          <a:noFill/>
          <a:ln w="12700">
            <a:solidFill>
              <a:prstClr val="black"/>
            </a:solidFill>
          </a:ln>
        </p:spPr>
        <p:txBody>
          <a:bodyPr vert="horz" lIns="91426" tIns="45713" rIns="91426" bIns="45713" rtlCol="0" anchor="ctr"/>
          <a:lstStyle/>
          <a:p>
            <a:endParaRPr lang="ja-JP" altLang="en-US"/>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26" tIns="45713" rIns="91426" bIns="45713" rtlCol="0"/>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6" name="フッター プレースホルダー 5"/>
          <p:cNvSpPr>
            <a:spLocks noGrp="1"/>
          </p:cNvSpPr>
          <p:nvPr>
            <p:ph type="ftr" sz="quarter" idx="4"/>
          </p:nvPr>
        </p:nvSpPr>
        <p:spPr>
          <a:xfrm>
            <a:off x="3" y="9440648"/>
            <a:ext cx="2949786" cy="496967"/>
          </a:xfrm>
          <a:prstGeom prst="rect">
            <a:avLst/>
          </a:prstGeom>
        </p:spPr>
        <p:txBody>
          <a:bodyPr vert="horz" lIns="91426" tIns="45713" rIns="91426" bIns="45713"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40" y="9440648"/>
            <a:ext cx="2949786" cy="496967"/>
          </a:xfrm>
          <a:prstGeom prst="rect">
            <a:avLst/>
          </a:prstGeom>
        </p:spPr>
        <p:txBody>
          <a:bodyPr vert="horz" lIns="91426" tIns="45713" rIns="91426" bIns="45713" rtlCol="0" anchor="b"/>
          <a:lstStyle>
            <a:lvl1pPr algn="r">
              <a:defRPr sz="1200"/>
            </a:lvl1pPr>
          </a:lstStyle>
          <a:p>
            <a:fld id="{32F1CF0D-2CF1-46B7-8F23-68FC683E1113}" type="slidenum">
              <a:rPr kumimoji="1" lang="ja-JP" altLang="en-US" smtClean="0"/>
              <a:t>‹#›</a:t>
            </a:fld>
            <a:endParaRPr kumimoji="1" lang="ja-JP" altLang="en-US" dirty="0"/>
          </a:p>
        </p:txBody>
      </p:sp>
    </p:spTree>
    <p:extLst>
      <p:ext uri="{BB962C8B-B14F-4D97-AF65-F5344CB8AC3E}">
        <p14:creationId xmlns:p14="http://schemas.microsoft.com/office/powerpoint/2010/main" val="34034846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extLst>
      <p:ext uri="{BB962C8B-B14F-4D97-AF65-F5344CB8AC3E}">
        <p14:creationId xmlns:p14="http://schemas.microsoft.com/office/powerpoint/2010/main" val="33743871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9</a:t>
            </a:fld>
            <a:endParaRPr kumimoji="1" lang="ja-JP" altLang="en-US" dirty="0"/>
          </a:p>
        </p:txBody>
      </p:sp>
    </p:spTree>
    <p:extLst>
      <p:ext uri="{BB962C8B-B14F-4D97-AF65-F5344CB8AC3E}">
        <p14:creationId xmlns:p14="http://schemas.microsoft.com/office/powerpoint/2010/main" val="29988169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10</a:t>
            </a:fld>
            <a:endParaRPr kumimoji="1" lang="ja-JP" altLang="en-US" dirty="0"/>
          </a:p>
        </p:txBody>
      </p:sp>
    </p:spTree>
    <p:extLst>
      <p:ext uri="{BB962C8B-B14F-4D97-AF65-F5344CB8AC3E}">
        <p14:creationId xmlns:p14="http://schemas.microsoft.com/office/powerpoint/2010/main" val="612306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11</a:t>
            </a:fld>
            <a:endParaRPr kumimoji="1" lang="ja-JP" altLang="en-US" dirty="0"/>
          </a:p>
        </p:txBody>
      </p:sp>
    </p:spTree>
    <p:extLst>
      <p:ext uri="{BB962C8B-B14F-4D97-AF65-F5344CB8AC3E}">
        <p14:creationId xmlns:p14="http://schemas.microsoft.com/office/powerpoint/2010/main" val="16848953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12</a:t>
            </a:fld>
            <a:endParaRPr kumimoji="1" lang="ja-JP" altLang="en-US" dirty="0"/>
          </a:p>
        </p:txBody>
      </p:sp>
    </p:spTree>
    <p:extLst>
      <p:ext uri="{BB962C8B-B14F-4D97-AF65-F5344CB8AC3E}">
        <p14:creationId xmlns:p14="http://schemas.microsoft.com/office/powerpoint/2010/main" val="7664717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13</a:t>
            </a:fld>
            <a:endParaRPr kumimoji="1" lang="ja-JP" altLang="en-US" dirty="0"/>
          </a:p>
        </p:txBody>
      </p:sp>
    </p:spTree>
    <p:extLst>
      <p:ext uri="{BB962C8B-B14F-4D97-AF65-F5344CB8AC3E}">
        <p14:creationId xmlns:p14="http://schemas.microsoft.com/office/powerpoint/2010/main" val="41946741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14</a:t>
            </a:fld>
            <a:endParaRPr kumimoji="1" lang="ja-JP" altLang="en-US" dirty="0"/>
          </a:p>
        </p:txBody>
      </p:sp>
    </p:spTree>
    <p:extLst>
      <p:ext uri="{BB962C8B-B14F-4D97-AF65-F5344CB8AC3E}">
        <p14:creationId xmlns:p14="http://schemas.microsoft.com/office/powerpoint/2010/main" val="13689475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15</a:t>
            </a:fld>
            <a:endParaRPr kumimoji="1" lang="ja-JP" altLang="en-US" dirty="0"/>
          </a:p>
        </p:txBody>
      </p:sp>
    </p:spTree>
    <p:extLst>
      <p:ext uri="{BB962C8B-B14F-4D97-AF65-F5344CB8AC3E}">
        <p14:creationId xmlns:p14="http://schemas.microsoft.com/office/powerpoint/2010/main" val="15400013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16</a:t>
            </a:fld>
            <a:endParaRPr kumimoji="1" lang="ja-JP" altLang="en-US" dirty="0"/>
          </a:p>
        </p:txBody>
      </p:sp>
    </p:spTree>
    <p:extLst>
      <p:ext uri="{BB962C8B-B14F-4D97-AF65-F5344CB8AC3E}">
        <p14:creationId xmlns:p14="http://schemas.microsoft.com/office/powerpoint/2010/main" val="41531965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17</a:t>
            </a:fld>
            <a:endParaRPr kumimoji="1" lang="ja-JP" altLang="en-US" dirty="0"/>
          </a:p>
        </p:txBody>
      </p:sp>
    </p:spTree>
    <p:extLst>
      <p:ext uri="{BB962C8B-B14F-4D97-AF65-F5344CB8AC3E}">
        <p14:creationId xmlns:p14="http://schemas.microsoft.com/office/powerpoint/2010/main" val="33544789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18</a:t>
            </a:fld>
            <a:endParaRPr kumimoji="1" lang="ja-JP" altLang="en-US" dirty="0"/>
          </a:p>
        </p:txBody>
      </p:sp>
    </p:spTree>
    <p:extLst>
      <p:ext uri="{BB962C8B-B14F-4D97-AF65-F5344CB8AC3E}">
        <p14:creationId xmlns:p14="http://schemas.microsoft.com/office/powerpoint/2010/main" val="9945383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32F1CF0D-2CF1-46B7-8F23-68FC683E1113}" type="slidenum">
              <a:rPr lang="ja-JP" altLang="en-US" smtClean="0">
                <a:solidFill>
                  <a:prstClr val="black"/>
                </a:solidFill>
              </a:rPr>
              <a:pPr/>
              <a:t>1</a:t>
            </a:fld>
            <a:endParaRPr lang="ja-JP" altLang="en-US">
              <a:solidFill>
                <a:prstClr val="black"/>
              </a:solidFill>
            </a:endParaRPr>
          </a:p>
        </p:txBody>
      </p:sp>
    </p:spTree>
    <p:extLst>
      <p:ext uri="{BB962C8B-B14F-4D97-AF65-F5344CB8AC3E}">
        <p14:creationId xmlns:p14="http://schemas.microsoft.com/office/powerpoint/2010/main" val="2323514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19</a:t>
            </a:fld>
            <a:endParaRPr kumimoji="1" lang="ja-JP" altLang="en-US" dirty="0"/>
          </a:p>
        </p:txBody>
      </p:sp>
    </p:spTree>
    <p:extLst>
      <p:ext uri="{BB962C8B-B14F-4D97-AF65-F5344CB8AC3E}">
        <p14:creationId xmlns:p14="http://schemas.microsoft.com/office/powerpoint/2010/main" val="30955624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20</a:t>
            </a:fld>
            <a:endParaRPr kumimoji="1" lang="ja-JP" altLang="en-US" dirty="0"/>
          </a:p>
        </p:txBody>
      </p:sp>
    </p:spTree>
    <p:extLst>
      <p:ext uri="{BB962C8B-B14F-4D97-AF65-F5344CB8AC3E}">
        <p14:creationId xmlns:p14="http://schemas.microsoft.com/office/powerpoint/2010/main" val="19629149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21</a:t>
            </a:fld>
            <a:endParaRPr kumimoji="1" lang="ja-JP" altLang="en-US" dirty="0"/>
          </a:p>
        </p:txBody>
      </p:sp>
    </p:spTree>
    <p:extLst>
      <p:ext uri="{BB962C8B-B14F-4D97-AF65-F5344CB8AC3E}">
        <p14:creationId xmlns:p14="http://schemas.microsoft.com/office/powerpoint/2010/main" val="38330002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22</a:t>
            </a:fld>
            <a:endParaRPr kumimoji="1" lang="ja-JP" altLang="en-US" dirty="0"/>
          </a:p>
        </p:txBody>
      </p:sp>
    </p:spTree>
    <p:extLst>
      <p:ext uri="{BB962C8B-B14F-4D97-AF65-F5344CB8AC3E}">
        <p14:creationId xmlns:p14="http://schemas.microsoft.com/office/powerpoint/2010/main" val="29867562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23</a:t>
            </a:fld>
            <a:endParaRPr kumimoji="1" lang="ja-JP" altLang="en-US" dirty="0"/>
          </a:p>
        </p:txBody>
      </p:sp>
    </p:spTree>
    <p:extLst>
      <p:ext uri="{BB962C8B-B14F-4D97-AF65-F5344CB8AC3E}">
        <p14:creationId xmlns:p14="http://schemas.microsoft.com/office/powerpoint/2010/main" val="21448852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24</a:t>
            </a:fld>
            <a:endParaRPr kumimoji="1" lang="ja-JP" altLang="en-US" dirty="0"/>
          </a:p>
        </p:txBody>
      </p:sp>
    </p:spTree>
    <p:extLst>
      <p:ext uri="{BB962C8B-B14F-4D97-AF65-F5344CB8AC3E}">
        <p14:creationId xmlns:p14="http://schemas.microsoft.com/office/powerpoint/2010/main" val="14376054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25</a:t>
            </a:fld>
            <a:endParaRPr kumimoji="1" lang="ja-JP" altLang="en-US" dirty="0"/>
          </a:p>
        </p:txBody>
      </p:sp>
    </p:spTree>
    <p:extLst>
      <p:ext uri="{BB962C8B-B14F-4D97-AF65-F5344CB8AC3E}">
        <p14:creationId xmlns:p14="http://schemas.microsoft.com/office/powerpoint/2010/main" val="131898335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26</a:t>
            </a:fld>
            <a:endParaRPr kumimoji="1" lang="ja-JP" altLang="en-US" dirty="0"/>
          </a:p>
        </p:txBody>
      </p:sp>
    </p:spTree>
    <p:extLst>
      <p:ext uri="{BB962C8B-B14F-4D97-AF65-F5344CB8AC3E}">
        <p14:creationId xmlns:p14="http://schemas.microsoft.com/office/powerpoint/2010/main" val="369823465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27</a:t>
            </a:fld>
            <a:endParaRPr kumimoji="1" lang="ja-JP" altLang="en-US" dirty="0"/>
          </a:p>
        </p:txBody>
      </p:sp>
    </p:spTree>
    <p:extLst>
      <p:ext uri="{BB962C8B-B14F-4D97-AF65-F5344CB8AC3E}">
        <p14:creationId xmlns:p14="http://schemas.microsoft.com/office/powerpoint/2010/main" val="174953964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28</a:t>
            </a:fld>
            <a:endParaRPr kumimoji="1" lang="ja-JP" altLang="en-US" dirty="0"/>
          </a:p>
        </p:txBody>
      </p:sp>
    </p:spTree>
    <p:extLst>
      <p:ext uri="{BB962C8B-B14F-4D97-AF65-F5344CB8AC3E}">
        <p14:creationId xmlns:p14="http://schemas.microsoft.com/office/powerpoint/2010/main" val="19096618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2</a:t>
            </a:fld>
            <a:endParaRPr kumimoji="1" lang="ja-JP" altLang="en-US" dirty="0"/>
          </a:p>
        </p:txBody>
      </p:sp>
    </p:spTree>
    <p:extLst>
      <p:ext uri="{BB962C8B-B14F-4D97-AF65-F5344CB8AC3E}">
        <p14:creationId xmlns:p14="http://schemas.microsoft.com/office/powerpoint/2010/main" val="334712559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29</a:t>
            </a:fld>
            <a:endParaRPr kumimoji="1" lang="ja-JP" altLang="en-US" dirty="0"/>
          </a:p>
        </p:txBody>
      </p:sp>
    </p:spTree>
    <p:extLst>
      <p:ext uri="{BB962C8B-B14F-4D97-AF65-F5344CB8AC3E}">
        <p14:creationId xmlns:p14="http://schemas.microsoft.com/office/powerpoint/2010/main" val="384455431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30</a:t>
            </a:fld>
            <a:endParaRPr kumimoji="1" lang="ja-JP" altLang="en-US" dirty="0"/>
          </a:p>
        </p:txBody>
      </p:sp>
    </p:spTree>
    <p:extLst>
      <p:ext uri="{BB962C8B-B14F-4D97-AF65-F5344CB8AC3E}">
        <p14:creationId xmlns:p14="http://schemas.microsoft.com/office/powerpoint/2010/main" val="420304195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31</a:t>
            </a:fld>
            <a:endParaRPr kumimoji="1" lang="ja-JP" altLang="en-US" dirty="0"/>
          </a:p>
        </p:txBody>
      </p:sp>
    </p:spTree>
    <p:extLst>
      <p:ext uri="{BB962C8B-B14F-4D97-AF65-F5344CB8AC3E}">
        <p14:creationId xmlns:p14="http://schemas.microsoft.com/office/powerpoint/2010/main" val="307756696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32</a:t>
            </a:fld>
            <a:endParaRPr kumimoji="1" lang="ja-JP" altLang="en-US" dirty="0"/>
          </a:p>
        </p:txBody>
      </p:sp>
    </p:spTree>
    <p:extLst>
      <p:ext uri="{BB962C8B-B14F-4D97-AF65-F5344CB8AC3E}">
        <p14:creationId xmlns:p14="http://schemas.microsoft.com/office/powerpoint/2010/main" val="241373797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33</a:t>
            </a:fld>
            <a:endParaRPr kumimoji="1" lang="ja-JP" altLang="en-US" dirty="0"/>
          </a:p>
        </p:txBody>
      </p:sp>
    </p:spTree>
    <p:extLst>
      <p:ext uri="{BB962C8B-B14F-4D97-AF65-F5344CB8AC3E}">
        <p14:creationId xmlns:p14="http://schemas.microsoft.com/office/powerpoint/2010/main" val="7056458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34</a:t>
            </a:fld>
            <a:endParaRPr kumimoji="1" lang="ja-JP" altLang="en-US" dirty="0"/>
          </a:p>
        </p:txBody>
      </p:sp>
    </p:spTree>
    <p:extLst>
      <p:ext uri="{BB962C8B-B14F-4D97-AF65-F5344CB8AC3E}">
        <p14:creationId xmlns:p14="http://schemas.microsoft.com/office/powerpoint/2010/main" val="99608674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35</a:t>
            </a:fld>
            <a:endParaRPr kumimoji="1" lang="ja-JP" altLang="en-US" dirty="0"/>
          </a:p>
        </p:txBody>
      </p:sp>
    </p:spTree>
    <p:extLst>
      <p:ext uri="{BB962C8B-B14F-4D97-AF65-F5344CB8AC3E}">
        <p14:creationId xmlns:p14="http://schemas.microsoft.com/office/powerpoint/2010/main" val="314541131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36</a:t>
            </a:fld>
            <a:endParaRPr kumimoji="1" lang="ja-JP" altLang="en-US" dirty="0"/>
          </a:p>
        </p:txBody>
      </p:sp>
    </p:spTree>
    <p:extLst>
      <p:ext uri="{BB962C8B-B14F-4D97-AF65-F5344CB8AC3E}">
        <p14:creationId xmlns:p14="http://schemas.microsoft.com/office/powerpoint/2010/main" val="233211440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37</a:t>
            </a:fld>
            <a:endParaRPr kumimoji="1" lang="ja-JP" altLang="en-US" dirty="0"/>
          </a:p>
        </p:txBody>
      </p:sp>
    </p:spTree>
    <p:extLst>
      <p:ext uri="{BB962C8B-B14F-4D97-AF65-F5344CB8AC3E}">
        <p14:creationId xmlns:p14="http://schemas.microsoft.com/office/powerpoint/2010/main" val="159935166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38</a:t>
            </a:fld>
            <a:endParaRPr kumimoji="1" lang="ja-JP" altLang="en-US" dirty="0"/>
          </a:p>
        </p:txBody>
      </p:sp>
    </p:spTree>
    <p:extLst>
      <p:ext uri="{BB962C8B-B14F-4D97-AF65-F5344CB8AC3E}">
        <p14:creationId xmlns:p14="http://schemas.microsoft.com/office/powerpoint/2010/main" val="21613521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3</a:t>
            </a:fld>
            <a:endParaRPr kumimoji="1" lang="ja-JP" altLang="en-US" dirty="0"/>
          </a:p>
        </p:txBody>
      </p:sp>
    </p:spTree>
    <p:extLst>
      <p:ext uri="{BB962C8B-B14F-4D97-AF65-F5344CB8AC3E}">
        <p14:creationId xmlns:p14="http://schemas.microsoft.com/office/powerpoint/2010/main" val="340988712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39</a:t>
            </a:fld>
            <a:endParaRPr kumimoji="1" lang="ja-JP" altLang="en-US" dirty="0"/>
          </a:p>
        </p:txBody>
      </p:sp>
    </p:spTree>
    <p:extLst>
      <p:ext uri="{BB962C8B-B14F-4D97-AF65-F5344CB8AC3E}">
        <p14:creationId xmlns:p14="http://schemas.microsoft.com/office/powerpoint/2010/main" val="366945715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40</a:t>
            </a:fld>
            <a:endParaRPr kumimoji="1" lang="ja-JP" altLang="en-US" dirty="0"/>
          </a:p>
        </p:txBody>
      </p:sp>
    </p:spTree>
    <p:extLst>
      <p:ext uri="{BB962C8B-B14F-4D97-AF65-F5344CB8AC3E}">
        <p14:creationId xmlns:p14="http://schemas.microsoft.com/office/powerpoint/2010/main" val="277288330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41</a:t>
            </a:fld>
            <a:endParaRPr kumimoji="1" lang="ja-JP" altLang="en-US" dirty="0"/>
          </a:p>
        </p:txBody>
      </p:sp>
    </p:spTree>
    <p:extLst>
      <p:ext uri="{BB962C8B-B14F-4D97-AF65-F5344CB8AC3E}">
        <p14:creationId xmlns:p14="http://schemas.microsoft.com/office/powerpoint/2010/main" val="168557512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42</a:t>
            </a:fld>
            <a:endParaRPr kumimoji="1" lang="ja-JP" altLang="en-US" dirty="0"/>
          </a:p>
        </p:txBody>
      </p:sp>
    </p:spTree>
    <p:extLst>
      <p:ext uri="{BB962C8B-B14F-4D97-AF65-F5344CB8AC3E}">
        <p14:creationId xmlns:p14="http://schemas.microsoft.com/office/powerpoint/2010/main" val="185295851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43</a:t>
            </a:fld>
            <a:endParaRPr kumimoji="1" lang="ja-JP" altLang="en-US" dirty="0"/>
          </a:p>
        </p:txBody>
      </p:sp>
    </p:spTree>
    <p:extLst>
      <p:ext uri="{BB962C8B-B14F-4D97-AF65-F5344CB8AC3E}">
        <p14:creationId xmlns:p14="http://schemas.microsoft.com/office/powerpoint/2010/main" val="46801252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44</a:t>
            </a:fld>
            <a:endParaRPr kumimoji="1" lang="ja-JP" altLang="en-US" dirty="0"/>
          </a:p>
        </p:txBody>
      </p:sp>
    </p:spTree>
    <p:extLst>
      <p:ext uri="{BB962C8B-B14F-4D97-AF65-F5344CB8AC3E}">
        <p14:creationId xmlns:p14="http://schemas.microsoft.com/office/powerpoint/2010/main" val="94789819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45</a:t>
            </a:fld>
            <a:endParaRPr kumimoji="1" lang="ja-JP" altLang="en-US" dirty="0"/>
          </a:p>
        </p:txBody>
      </p:sp>
    </p:spTree>
    <p:extLst>
      <p:ext uri="{BB962C8B-B14F-4D97-AF65-F5344CB8AC3E}">
        <p14:creationId xmlns:p14="http://schemas.microsoft.com/office/powerpoint/2010/main" val="115408731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46</a:t>
            </a:fld>
            <a:endParaRPr kumimoji="1" lang="ja-JP" altLang="en-US" dirty="0"/>
          </a:p>
        </p:txBody>
      </p:sp>
    </p:spTree>
    <p:extLst>
      <p:ext uri="{BB962C8B-B14F-4D97-AF65-F5344CB8AC3E}">
        <p14:creationId xmlns:p14="http://schemas.microsoft.com/office/powerpoint/2010/main" val="101977187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47</a:t>
            </a:fld>
            <a:endParaRPr kumimoji="1" lang="ja-JP" altLang="en-US" dirty="0"/>
          </a:p>
        </p:txBody>
      </p:sp>
    </p:spTree>
    <p:extLst>
      <p:ext uri="{BB962C8B-B14F-4D97-AF65-F5344CB8AC3E}">
        <p14:creationId xmlns:p14="http://schemas.microsoft.com/office/powerpoint/2010/main" val="185781918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48</a:t>
            </a:fld>
            <a:endParaRPr kumimoji="1" lang="ja-JP" altLang="en-US" dirty="0"/>
          </a:p>
        </p:txBody>
      </p:sp>
    </p:spTree>
    <p:extLst>
      <p:ext uri="{BB962C8B-B14F-4D97-AF65-F5344CB8AC3E}">
        <p14:creationId xmlns:p14="http://schemas.microsoft.com/office/powerpoint/2010/main" val="12773366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4</a:t>
            </a:fld>
            <a:endParaRPr kumimoji="1" lang="ja-JP" altLang="en-US" dirty="0"/>
          </a:p>
        </p:txBody>
      </p:sp>
    </p:spTree>
    <p:extLst>
      <p:ext uri="{BB962C8B-B14F-4D97-AF65-F5344CB8AC3E}">
        <p14:creationId xmlns:p14="http://schemas.microsoft.com/office/powerpoint/2010/main" val="150567309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49</a:t>
            </a:fld>
            <a:endParaRPr kumimoji="1" lang="ja-JP" altLang="en-US" dirty="0"/>
          </a:p>
        </p:txBody>
      </p:sp>
    </p:spTree>
    <p:extLst>
      <p:ext uri="{BB962C8B-B14F-4D97-AF65-F5344CB8AC3E}">
        <p14:creationId xmlns:p14="http://schemas.microsoft.com/office/powerpoint/2010/main" val="306013552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50</a:t>
            </a:fld>
            <a:endParaRPr kumimoji="1" lang="ja-JP" altLang="en-US" dirty="0"/>
          </a:p>
        </p:txBody>
      </p:sp>
    </p:spTree>
    <p:extLst>
      <p:ext uri="{BB962C8B-B14F-4D97-AF65-F5344CB8AC3E}">
        <p14:creationId xmlns:p14="http://schemas.microsoft.com/office/powerpoint/2010/main" val="226185758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51</a:t>
            </a:fld>
            <a:endParaRPr kumimoji="1" lang="ja-JP" altLang="en-US" dirty="0"/>
          </a:p>
        </p:txBody>
      </p:sp>
    </p:spTree>
    <p:extLst>
      <p:ext uri="{BB962C8B-B14F-4D97-AF65-F5344CB8AC3E}">
        <p14:creationId xmlns:p14="http://schemas.microsoft.com/office/powerpoint/2010/main" val="330674956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52</a:t>
            </a:fld>
            <a:endParaRPr kumimoji="1" lang="ja-JP" altLang="en-US" dirty="0"/>
          </a:p>
        </p:txBody>
      </p:sp>
    </p:spTree>
    <p:extLst>
      <p:ext uri="{BB962C8B-B14F-4D97-AF65-F5344CB8AC3E}">
        <p14:creationId xmlns:p14="http://schemas.microsoft.com/office/powerpoint/2010/main" val="78953477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53</a:t>
            </a:fld>
            <a:endParaRPr kumimoji="1" lang="ja-JP" altLang="en-US" dirty="0"/>
          </a:p>
        </p:txBody>
      </p:sp>
    </p:spTree>
    <p:extLst>
      <p:ext uri="{BB962C8B-B14F-4D97-AF65-F5344CB8AC3E}">
        <p14:creationId xmlns:p14="http://schemas.microsoft.com/office/powerpoint/2010/main" val="62954458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54</a:t>
            </a:fld>
            <a:endParaRPr kumimoji="1" lang="ja-JP" altLang="en-US" dirty="0"/>
          </a:p>
        </p:txBody>
      </p:sp>
    </p:spTree>
    <p:extLst>
      <p:ext uri="{BB962C8B-B14F-4D97-AF65-F5344CB8AC3E}">
        <p14:creationId xmlns:p14="http://schemas.microsoft.com/office/powerpoint/2010/main" val="252895355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55</a:t>
            </a:fld>
            <a:endParaRPr kumimoji="1" lang="ja-JP" altLang="en-US" dirty="0"/>
          </a:p>
        </p:txBody>
      </p:sp>
    </p:spTree>
    <p:extLst>
      <p:ext uri="{BB962C8B-B14F-4D97-AF65-F5344CB8AC3E}">
        <p14:creationId xmlns:p14="http://schemas.microsoft.com/office/powerpoint/2010/main" val="5452475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56</a:t>
            </a:fld>
            <a:endParaRPr kumimoji="1" lang="ja-JP" altLang="en-US" dirty="0"/>
          </a:p>
        </p:txBody>
      </p:sp>
    </p:spTree>
    <p:extLst>
      <p:ext uri="{BB962C8B-B14F-4D97-AF65-F5344CB8AC3E}">
        <p14:creationId xmlns:p14="http://schemas.microsoft.com/office/powerpoint/2010/main" val="307073557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57</a:t>
            </a:fld>
            <a:endParaRPr kumimoji="1" lang="ja-JP" altLang="en-US" dirty="0"/>
          </a:p>
        </p:txBody>
      </p:sp>
    </p:spTree>
    <p:extLst>
      <p:ext uri="{BB962C8B-B14F-4D97-AF65-F5344CB8AC3E}">
        <p14:creationId xmlns:p14="http://schemas.microsoft.com/office/powerpoint/2010/main" val="238293475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58</a:t>
            </a:fld>
            <a:endParaRPr kumimoji="1" lang="ja-JP" altLang="en-US" dirty="0"/>
          </a:p>
        </p:txBody>
      </p:sp>
    </p:spTree>
    <p:extLst>
      <p:ext uri="{BB962C8B-B14F-4D97-AF65-F5344CB8AC3E}">
        <p14:creationId xmlns:p14="http://schemas.microsoft.com/office/powerpoint/2010/main" val="33753811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5</a:t>
            </a:fld>
            <a:endParaRPr kumimoji="1" lang="ja-JP" altLang="en-US" dirty="0"/>
          </a:p>
        </p:txBody>
      </p:sp>
    </p:spTree>
    <p:extLst>
      <p:ext uri="{BB962C8B-B14F-4D97-AF65-F5344CB8AC3E}">
        <p14:creationId xmlns:p14="http://schemas.microsoft.com/office/powerpoint/2010/main" val="15208373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59</a:t>
            </a:fld>
            <a:endParaRPr kumimoji="1" lang="ja-JP" altLang="en-US" dirty="0"/>
          </a:p>
        </p:txBody>
      </p:sp>
    </p:spTree>
    <p:extLst>
      <p:ext uri="{BB962C8B-B14F-4D97-AF65-F5344CB8AC3E}">
        <p14:creationId xmlns:p14="http://schemas.microsoft.com/office/powerpoint/2010/main" val="114875294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60</a:t>
            </a:fld>
            <a:endParaRPr kumimoji="1" lang="ja-JP" altLang="en-US" dirty="0"/>
          </a:p>
        </p:txBody>
      </p:sp>
    </p:spTree>
    <p:extLst>
      <p:ext uri="{BB962C8B-B14F-4D97-AF65-F5344CB8AC3E}">
        <p14:creationId xmlns:p14="http://schemas.microsoft.com/office/powerpoint/2010/main" val="188083556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61</a:t>
            </a:fld>
            <a:endParaRPr kumimoji="1" lang="ja-JP" altLang="en-US" dirty="0"/>
          </a:p>
        </p:txBody>
      </p:sp>
    </p:spTree>
    <p:extLst>
      <p:ext uri="{BB962C8B-B14F-4D97-AF65-F5344CB8AC3E}">
        <p14:creationId xmlns:p14="http://schemas.microsoft.com/office/powerpoint/2010/main" val="350710796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62</a:t>
            </a:fld>
            <a:endParaRPr kumimoji="1" lang="ja-JP" altLang="en-US" dirty="0"/>
          </a:p>
        </p:txBody>
      </p:sp>
    </p:spTree>
    <p:extLst>
      <p:ext uri="{BB962C8B-B14F-4D97-AF65-F5344CB8AC3E}">
        <p14:creationId xmlns:p14="http://schemas.microsoft.com/office/powerpoint/2010/main" val="182400298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63</a:t>
            </a:fld>
            <a:endParaRPr kumimoji="1" lang="ja-JP" altLang="en-US" dirty="0"/>
          </a:p>
        </p:txBody>
      </p:sp>
    </p:spTree>
    <p:extLst>
      <p:ext uri="{BB962C8B-B14F-4D97-AF65-F5344CB8AC3E}">
        <p14:creationId xmlns:p14="http://schemas.microsoft.com/office/powerpoint/2010/main" val="2591017237"/>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64</a:t>
            </a:fld>
            <a:endParaRPr kumimoji="1" lang="ja-JP" altLang="en-US" dirty="0"/>
          </a:p>
        </p:txBody>
      </p:sp>
    </p:spTree>
    <p:extLst>
      <p:ext uri="{BB962C8B-B14F-4D97-AF65-F5344CB8AC3E}">
        <p14:creationId xmlns:p14="http://schemas.microsoft.com/office/powerpoint/2010/main" val="3295139164"/>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65</a:t>
            </a:fld>
            <a:endParaRPr kumimoji="1" lang="ja-JP" altLang="en-US" dirty="0"/>
          </a:p>
        </p:txBody>
      </p:sp>
    </p:spTree>
    <p:extLst>
      <p:ext uri="{BB962C8B-B14F-4D97-AF65-F5344CB8AC3E}">
        <p14:creationId xmlns:p14="http://schemas.microsoft.com/office/powerpoint/2010/main" val="84240266"/>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66</a:t>
            </a:fld>
            <a:endParaRPr kumimoji="1" lang="ja-JP" altLang="en-US" dirty="0"/>
          </a:p>
        </p:txBody>
      </p:sp>
    </p:spTree>
    <p:extLst>
      <p:ext uri="{BB962C8B-B14F-4D97-AF65-F5344CB8AC3E}">
        <p14:creationId xmlns:p14="http://schemas.microsoft.com/office/powerpoint/2010/main" val="250637591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67</a:t>
            </a:fld>
            <a:endParaRPr kumimoji="1" lang="ja-JP" altLang="en-US" dirty="0"/>
          </a:p>
        </p:txBody>
      </p:sp>
    </p:spTree>
    <p:extLst>
      <p:ext uri="{BB962C8B-B14F-4D97-AF65-F5344CB8AC3E}">
        <p14:creationId xmlns:p14="http://schemas.microsoft.com/office/powerpoint/2010/main" val="1686897745"/>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68</a:t>
            </a:fld>
            <a:endParaRPr kumimoji="1" lang="ja-JP" altLang="en-US" dirty="0"/>
          </a:p>
        </p:txBody>
      </p:sp>
    </p:spTree>
    <p:extLst>
      <p:ext uri="{BB962C8B-B14F-4D97-AF65-F5344CB8AC3E}">
        <p14:creationId xmlns:p14="http://schemas.microsoft.com/office/powerpoint/2010/main" val="25039542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6</a:t>
            </a:fld>
            <a:endParaRPr kumimoji="1" lang="ja-JP" altLang="en-US" dirty="0"/>
          </a:p>
        </p:txBody>
      </p:sp>
    </p:spTree>
    <p:extLst>
      <p:ext uri="{BB962C8B-B14F-4D97-AF65-F5344CB8AC3E}">
        <p14:creationId xmlns:p14="http://schemas.microsoft.com/office/powerpoint/2010/main" val="1718172608"/>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69</a:t>
            </a:fld>
            <a:endParaRPr kumimoji="1" lang="ja-JP" altLang="en-US" dirty="0"/>
          </a:p>
        </p:txBody>
      </p:sp>
    </p:spTree>
    <p:extLst>
      <p:ext uri="{BB962C8B-B14F-4D97-AF65-F5344CB8AC3E}">
        <p14:creationId xmlns:p14="http://schemas.microsoft.com/office/powerpoint/2010/main" val="2777866559"/>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70</a:t>
            </a:fld>
            <a:endParaRPr kumimoji="1" lang="ja-JP" altLang="en-US" dirty="0"/>
          </a:p>
        </p:txBody>
      </p:sp>
    </p:spTree>
    <p:extLst>
      <p:ext uri="{BB962C8B-B14F-4D97-AF65-F5344CB8AC3E}">
        <p14:creationId xmlns:p14="http://schemas.microsoft.com/office/powerpoint/2010/main" val="59180453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71</a:t>
            </a:fld>
            <a:endParaRPr kumimoji="1" lang="ja-JP" altLang="en-US" dirty="0"/>
          </a:p>
        </p:txBody>
      </p:sp>
    </p:spTree>
    <p:extLst>
      <p:ext uri="{BB962C8B-B14F-4D97-AF65-F5344CB8AC3E}">
        <p14:creationId xmlns:p14="http://schemas.microsoft.com/office/powerpoint/2010/main" val="2056304713"/>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72</a:t>
            </a:fld>
            <a:endParaRPr kumimoji="1" lang="ja-JP" altLang="en-US" dirty="0"/>
          </a:p>
        </p:txBody>
      </p:sp>
    </p:spTree>
    <p:extLst>
      <p:ext uri="{BB962C8B-B14F-4D97-AF65-F5344CB8AC3E}">
        <p14:creationId xmlns:p14="http://schemas.microsoft.com/office/powerpoint/2010/main" val="12726110"/>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73</a:t>
            </a:fld>
            <a:endParaRPr kumimoji="1" lang="ja-JP" altLang="en-US" dirty="0"/>
          </a:p>
        </p:txBody>
      </p:sp>
    </p:spTree>
    <p:extLst>
      <p:ext uri="{BB962C8B-B14F-4D97-AF65-F5344CB8AC3E}">
        <p14:creationId xmlns:p14="http://schemas.microsoft.com/office/powerpoint/2010/main" val="2638587014"/>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74</a:t>
            </a:fld>
            <a:endParaRPr kumimoji="1" lang="ja-JP" altLang="en-US" dirty="0"/>
          </a:p>
        </p:txBody>
      </p:sp>
    </p:spTree>
    <p:extLst>
      <p:ext uri="{BB962C8B-B14F-4D97-AF65-F5344CB8AC3E}">
        <p14:creationId xmlns:p14="http://schemas.microsoft.com/office/powerpoint/2010/main" val="1578073979"/>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75</a:t>
            </a:fld>
            <a:endParaRPr kumimoji="1" lang="ja-JP" altLang="en-US" dirty="0"/>
          </a:p>
        </p:txBody>
      </p:sp>
    </p:spTree>
    <p:extLst>
      <p:ext uri="{BB962C8B-B14F-4D97-AF65-F5344CB8AC3E}">
        <p14:creationId xmlns:p14="http://schemas.microsoft.com/office/powerpoint/2010/main" val="1823221708"/>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76</a:t>
            </a:fld>
            <a:endParaRPr kumimoji="1" lang="ja-JP" altLang="en-US" dirty="0"/>
          </a:p>
        </p:txBody>
      </p:sp>
    </p:spTree>
    <p:extLst>
      <p:ext uri="{BB962C8B-B14F-4D97-AF65-F5344CB8AC3E}">
        <p14:creationId xmlns:p14="http://schemas.microsoft.com/office/powerpoint/2010/main" val="118423106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77</a:t>
            </a:fld>
            <a:endParaRPr kumimoji="1" lang="ja-JP" altLang="en-US" dirty="0"/>
          </a:p>
        </p:txBody>
      </p:sp>
    </p:spTree>
    <p:extLst>
      <p:ext uri="{BB962C8B-B14F-4D97-AF65-F5344CB8AC3E}">
        <p14:creationId xmlns:p14="http://schemas.microsoft.com/office/powerpoint/2010/main" val="1665819605"/>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78</a:t>
            </a:fld>
            <a:endParaRPr kumimoji="1" lang="ja-JP" altLang="en-US" dirty="0"/>
          </a:p>
        </p:txBody>
      </p:sp>
    </p:spTree>
    <p:extLst>
      <p:ext uri="{BB962C8B-B14F-4D97-AF65-F5344CB8AC3E}">
        <p14:creationId xmlns:p14="http://schemas.microsoft.com/office/powerpoint/2010/main" val="6795677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7</a:t>
            </a:fld>
            <a:endParaRPr kumimoji="1" lang="ja-JP" altLang="en-US" dirty="0"/>
          </a:p>
        </p:txBody>
      </p:sp>
    </p:spTree>
    <p:extLst>
      <p:ext uri="{BB962C8B-B14F-4D97-AF65-F5344CB8AC3E}">
        <p14:creationId xmlns:p14="http://schemas.microsoft.com/office/powerpoint/2010/main" val="2198172098"/>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79</a:t>
            </a:fld>
            <a:endParaRPr kumimoji="1" lang="ja-JP" altLang="en-US" dirty="0"/>
          </a:p>
        </p:txBody>
      </p:sp>
    </p:spTree>
    <p:extLst>
      <p:ext uri="{BB962C8B-B14F-4D97-AF65-F5344CB8AC3E}">
        <p14:creationId xmlns:p14="http://schemas.microsoft.com/office/powerpoint/2010/main" val="2378418856"/>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80</a:t>
            </a:fld>
            <a:endParaRPr kumimoji="1" lang="ja-JP" altLang="en-US" dirty="0"/>
          </a:p>
        </p:txBody>
      </p:sp>
    </p:spTree>
    <p:extLst>
      <p:ext uri="{BB962C8B-B14F-4D97-AF65-F5344CB8AC3E}">
        <p14:creationId xmlns:p14="http://schemas.microsoft.com/office/powerpoint/2010/main" val="2961724093"/>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81</a:t>
            </a:fld>
            <a:endParaRPr kumimoji="1" lang="ja-JP" altLang="en-US" dirty="0"/>
          </a:p>
        </p:txBody>
      </p:sp>
    </p:spTree>
    <p:extLst>
      <p:ext uri="{BB962C8B-B14F-4D97-AF65-F5344CB8AC3E}">
        <p14:creationId xmlns:p14="http://schemas.microsoft.com/office/powerpoint/2010/main" val="2728864267"/>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82</a:t>
            </a:fld>
            <a:endParaRPr kumimoji="1" lang="ja-JP" altLang="en-US" dirty="0"/>
          </a:p>
        </p:txBody>
      </p:sp>
    </p:spTree>
    <p:extLst>
      <p:ext uri="{BB962C8B-B14F-4D97-AF65-F5344CB8AC3E}">
        <p14:creationId xmlns:p14="http://schemas.microsoft.com/office/powerpoint/2010/main" val="938907026"/>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83</a:t>
            </a:fld>
            <a:endParaRPr kumimoji="1" lang="ja-JP" altLang="en-US" dirty="0"/>
          </a:p>
        </p:txBody>
      </p:sp>
    </p:spTree>
    <p:extLst>
      <p:ext uri="{BB962C8B-B14F-4D97-AF65-F5344CB8AC3E}">
        <p14:creationId xmlns:p14="http://schemas.microsoft.com/office/powerpoint/2010/main" val="576638277"/>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84</a:t>
            </a:fld>
            <a:endParaRPr kumimoji="1" lang="ja-JP" altLang="en-US" dirty="0"/>
          </a:p>
        </p:txBody>
      </p:sp>
    </p:spTree>
    <p:extLst>
      <p:ext uri="{BB962C8B-B14F-4D97-AF65-F5344CB8AC3E}">
        <p14:creationId xmlns:p14="http://schemas.microsoft.com/office/powerpoint/2010/main" val="2270625103"/>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85</a:t>
            </a:fld>
            <a:endParaRPr kumimoji="1" lang="ja-JP" altLang="en-US" dirty="0"/>
          </a:p>
        </p:txBody>
      </p:sp>
    </p:spTree>
    <p:extLst>
      <p:ext uri="{BB962C8B-B14F-4D97-AF65-F5344CB8AC3E}">
        <p14:creationId xmlns:p14="http://schemas.microsoft.com/office/powerpoint/2010/main" val="1776002375"/>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86</a:t>
            </a:fld>
            <a:endParaRPr kumimoji="1" lang="ja-JP" altLang="en-US" dirty="0"/>
          </a:p>
        </p:txBody>
      </p:sp>
    </p:spTree>
    <p:extLst>
      <p:ext uri="{BB962C8B-B14F-4D97-AF65-F5344CB8AC3E}">
        <p14:creationId xmlns:p14="http://schemas.microsoft.com/office/powerpoint/2010/main" val="3762215019"/>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87</a:t>
            </a:fld>
            <a:endParaRPr kumimoji="1" lang="ja-JP" altLang="en-US" dirty="0"/>
          </a:p>
        </p:txBody>
      </p:sp>
    </p:spTree>
    <p:extLst>
      <p:ext uri="{BB962C8B-B14F-4D97-AF65-F5344CB8AC3E}">
        <p14:creationId xmlns:p14="http://schemas.microsoft.com/office/powerpoint/2010/main" val="33097709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2F1CF0D-2CF1-46B7-8F23-68FC683E1113}" type="slidenum">
              <a:rPr kumimoji="1" lang="ja-JP" altLang="en-US" smtClean="0"/>
              <a:t>8</a:t>
            </a:fld>
            <a:endParaRPr kumimoji="1" lang="ja-JP" altLang="en-US" dirty="0"/>
          </a:p>
        </p:txBody>
      </p:sp>
    </p:spTree>
    <p:extLst>
      <p:ext uri="{BB962C8B-B14F-4D97-AF65-F5344CB8AC3E}">
        <p14:creationId xmlns:p14="http://schemas.microsoft.com/office/powerpoint/2010/main" val="3520174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a:prstGeom prst="rect">
            <a:avLst/>
          </a:prstGeo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98091C97-C8E3-4EB3-A5C6-98379FBC22FF}" type="datetime1">
              <a:rPr kumimoji="1" lang="ja-JP" altLang="en-US" smtClean="0"/>
              <a:t>2025/8/25</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4452A23-BFEA-43FD-98FB-69091C0AE9EE}" type="slidenum">
              <a:rPr kumimoji="1" lang="ja-JP" altLang="en-US" smtClean="0"/>
              <a:pPr/>
              <a:t>‹#›</a:t>
            </a:fld>
            <a:endParaRPr kumimoji="1" lang="ja-JP" altLang="en-US"/>
          </a:p>
        </p:txBody>
      </p:sp>
      <p:sp>
        <p:nvSpPr>
          <p:cNvPr id="7" name="テキスト ボックス 6"/>
          <p:cNvSpPr txBox="1"/>
          <p:nvPr userDrawn="1"/>
        </p:nvSpPr>
        <p:spPr>
          <a:xfrm>
            <a:off x="0" y="0"/>
            <a:ext cx="1115616" cy="276999"/>
          </a:xfrm>
          <a:prstGeom prst="rect">
            <a:avLst/>
          </a:prstGeom>
          <a:noFill/>
        </p:spPr>
        <p:txBody>
          <a:bodyPr wrap="square" rtlCol="0">
            <a:spAutoFit/>
          </a:bodyPr>
          <a:lstStyle/>
          <a:p>
            <a:r>
              <a:rPr kumimoji="1" lang="ja-JP" altLang="en-US" sz="1200" dirty="0"/>
              <a:t>機密性○情報</a:t>
            </a:r>
          </a:p>
        </p:txBody>
      </p:sp>
      <p:sp>
        <p:nvSpPr>
          <p:cNvPr id="8" name="テキスト ボックス 7"/>
          <p:cNvSpPr txBox="1"/>
          <p:nvPr userDrawn="1"/>
        </p:nvSpPr>
        <p:spPr>
          <a:xfrm>
            <a:off x="8388424" y="0"/>
            <a:ext cx="755576" cy="276999"/>
          </a:xfrm>
          <a:prstGeom prst="rect">
            <a:avLst/>
          </a:prstGeom>
          <a:noFill/>
        </p:spPr>
        <p:txBody>
          <a:bodyPr wrap="square" rtlCol="0">
            <a:spAutoFit/>
          </a:bodyPr>
          <a:lstStyle/>
          <a:p>
            <a:r>
              <a:rPr kumimoji="1" lang="ja-JP" altLang="en-US" sz="1200" dirty="0"/>
              <a:t>○○限り</a:t>
            </a:r>
          </a:p>
        </p:txBody>
      </p:sp>
    </p:spTree>
    <p:extLst>
      <p:ext uri="{BB962C8B-B14F-4D97-AF65-F5344CB8AC3E}">
        <p14:creationId xmlns:p14="http://schemas.microsoft.com/office/powerpoint/2010/main" val="24072193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1600200"/>
            <a:ext cx="8229600" cy="4525963"/>
          </a:xfrm>
          <a:prstGeom prst="rect">
            <a:avLst/>
          </a:prstGeo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7F40436-1E27-4A85-A8AB-1F309E0222D2}" type="datetime1">
              <a:rPr kumimoji="1" lang="ja-JP" altLang="en-US" smtClean="0"/>
              <a:t>2025/8/25</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4452A23-BFEA-43FD-98FB-69091C0AE9EE}" type="slidenum">
              <a:rPr kumimoji="1" lang="ja-JP" altLang="en-US" smtClean="0"/>
              <a:pPr/>
              <a:t>‹#›</a:t>
            </a:fld>
            <a:endParaRPr kumimoji="1" lang="ja-JP" altLang="en-US"/>
          </a:p>
        </p:txBody>
      </p:sp>
    </p:spTree>
    <p:extLst>
      <p:ext uri="{BB962C8B-B14F-4D97-AF65-F5344CB8AC3E}">
        <p14:creationId xmlns:p14="http://schemas.microsoft.com/office/powerpoint/2010/main" val="29045776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a:prstGeom prst="rect">
            <a:avLst/>
          </a:prstGeo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a:prstGeom prst="rect">
            <a:avLst/>
          </a:prstGeo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9CF42F1-4138-415E-BD5C-A6700B88091C}" type="datetime1">
              <a:rPr kumimoji="1" lang="ja-JP" altLang="en-US" smtClean="0"/>
              <a:t>2025/8/25</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4452A23-BFEA-43FD-98FB-69091C0AE9EE}" type="slidenum">
              <a:rPr kumimoji="1" lang="ja-JP" altLang="en-US" smtClean="0"/>
              <a:pPr/>
              <a:t>‹#›</a:t>
            </a:fld>
            <a:endParaRPr kumimoji="1" lang="ja-JP" altLang="en-US"/>
          </a:p>
        </p:txBody>
      </p:sp>
    </p:spTree>
    <p:extLst>
      <p:ext uri="{BB962C8B-B14F-4D97-AF65-F5344CB8AC3E}">
        <p14:creationId xmlns:p14="http://schemas.microsoft.com/office/powerpoint/2010/main" val="21182050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365125"/>
            <a:ext cx="7886700" cy="1325563"/>
          </a:xfrm>
          <a:prstGeom prst="rect">
            <a:avLst/>
          </a:prstGeom>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AF1C93F6-A743-4756-A2B9-32F0EE09CAEB}" type="datetime1">
              <a:rPr kumimoji="1" lang="ja-JP" altLang="en-US" smtClean="0"/>
              <a:t>2025/8/25</a:t>
            </a:fld>
            <a:endParaRPr kumimoji="1" lang="ja-JP" altLang="en-US"/>
          </a:p>
        </p:txBody>
      </p:sp>
      <p:sp>
        <p:nvSpPr>
          <p:cNvPr id="4" name="スライド番号プレースホルダー 3"/>
          <p:cNvSpPr>
            <a:spLocks noGrp="1"/>
          </p:cNvSpPr>
          <p:nvPr>
            <p:ph type="sldNum" sz="quarter" idx="11"/>
          </p:nvPr>
        </p:nvSpPr>
        <p:spPr/>
        <p:txBody>
          <a:bodyPr/>
          <a:lstStyle/>
          <a:p>
            <a:fld id="{64452A23-BFEA-43FD-98FB-69091C0AE9EE}" type="slidenum">
              <a:rPr lang="ja-JP" altLang="en-US" smtClean="0"/>
              <a:pPr/>
              <a:t>‹#›</a:t>
            </a:fld>
            <a:endParaRPr lang="ja-JP" altLang="en-US" dirty="0"/>
          </a:p>
        </p:txBody>
      </p:sp>
    </p:spTree>
    <p:extLst>
      <p:ext uri="{BB962C8B-B14F-4D97-AF65-F5344CB8AC3E}">
        <p14:creationId xmlns:p14="http://schemas.microsoft.com/office/powerpoint/2010/main" val="39365117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D56AED6A-9E35-42BB-BC87-F0A0BC4C44BC}"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4452A23-BFEA-43FD-98FB-69091C0AE9EE}" type="slidenum">
              <a:rPr lang="ja-JP" altLang="en-US" smtClean="0">
                <a:solidFill>
                  <a:srgbClr val="90C226"/>
                </a:solidFill>
              </a:rPr>
              <a:pPr/>
              <a:t>‹#›</a:t>
            </a:fld>
            <a:endParaRPr lang="ja-JP" altLang="en-US">
              <a:solidFill>
                <a:srgbClr val="90C226"/>
              </a:solidFill>
            </a:endParaRPr>
          </a:p>
        </p:txBody>
      </p:sp>
      <p:sp>
        <p:nvSpPr>
          <p:cNvPr id="26" name="テキスト ボックス 25"/>
          <p:cNvSpPr txBox="1"/>
          <p:nvPr userDrawn="1"/>
        </p:nvSpPr>
        <p:spPr>
          <a:xfrm>
            <a:off x="0" y="0"/>
            <a:ext cx="1115616" cy="276999"/>
          </a:xfrm>
          <a:prstGeom prst="rect">
            <a:avLst/>
          </a:prstGeom>
          <a:noFill/>
        </p:spPr>
        <p:txBody>
          <a:bodyPr wrap="square" rtlCol="0">
            <a:spAutoFit/>
          </a:bodyPr>
          <a:lstStyle/>
          <a:p>
            <a:r>
              <a:rPr lang="ja-JP" altLang="en-US" sz="1200" dirty="0">
                <a:solidFill>
                  <a:prstClr val="black"/>
                </a:solidFill>
              </a:rPr>
              <a:t>機密性○情報</a:t>
            </a:r>
          </a:p>
        </p:txBody>
      </p:sp>
      <p:sp>
        <p:nvSpPr>
          <p:cNvPr id="27" name="テキスト ボックス 26"/>
          <p:cNvSpPr txBox="1"/>
          <p:nvPr userDrawn="1"/>
        </p:nvSpPr>
        <p:spPr>
          <a:xfrm>
            <a:off x="8388424" y="0"/>
            <a:ext cx="755576" cy="276999"/>
          </a:xfrm>
          <a:prstGeom prst="rect">
            <a:avLst/>
          </a:prstGeom>
          <a:noFill/>
        </p:spPr>
        <p:txBody>
          <a:bodyPr wrap="square" rtlCol="0">
            <a:spAutoFit/>
          </a:bodyPr>
          <a:lstStyle/>
          <a:p>
            <a:r>
              <a:rPr lang="ja-JP" altLang="en-US" sz="1200" dirty="0">
                <a:solidFill>
                  <a:prstClr val="black"/>
                </a:solidFill>
              </a:rPr>
              <a:t>○○限り</a:t>
            </a:r>
          </a:p>
        </p:txBody>
      </p:sp>
    </p:spTree>
    <p:extLst>
      <p:ext uri="{BB962C8B-B14F-4D97-AF65-F5344CB8AC3E}">
        <p14:creationId xmlns:p14="http://schemas.microsoft.com/office/powerpoint/2010/main" val="36166540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8D23A2C-0705-4403-9694-6F84E97DF5FB}"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4452A23-BFEA-43FD-98FB-69091C0AE9EE}" type="slidenum">
              <a:rPr lang="ja-JP" altLang="en-US" smtClean="0">
                <a:solidFill>
                  <a:srgbClr val="90C226"/>
                </a:solidFill>
              </a:rPr>
              <a:pPr/>
              <a:t>‹#›</a:t>
            </a:fld>
            <a:endParaRPr lang="ja-JP" altLang="en-US" dirty="0">
              <a:solidFill>
                <a:srgbClr val="90C226"/>
              </a:solidFill>
            </a:endParaRPr>
          </a:p>
        </p:txBody>
      </p:sp>
    </p:spTree>
    <p:extLst>
      <p:ext uri="{BB962C8B-B14F-4D97-AF65-F5344CB8AC3E}">
        <p14:creationId xmlns:p14="http://schemas.microsoft.com/office/powerpoint/2010/main" val="37054025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917681F-F48A-40CD-AC87-36975BED5557}"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4452A23-BFEA-43FD-98FB-69091C0AE9EE}" type="slidenum">
              <a:rPr lang="ja-JP" altLang="en-US" smtClean="0">
                <a:solidFill>
                  <a:srgbClr val="90C226"/>
                </a:solidFill>
              </a:rPr>
              <a:pPr/>
              <a:t>‹#›</a:t>
            </a:fld>
            <a:endParaRPr lang="ja-JP" altLang="en-US">
              <a:solidFill>
                <a:srgbClr val="90C226"/>
              </a:solidFill>
            </a:endParaRPr>
          </a:p>
        </p:txBody>
      </p:sp>
    </p:spTree>
    <p:extLst>
      <p:ext uri="{BB962C8B-B14F-4D97-AF65-F5344CB8AC3E}">
        <p14:creationId xmlns:p14="http://schemas.microsoft.com/office/powerpoint/2010/main" val="6992682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E71FDCF2-72C9-4013-BDA7-62D976D27427}"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4452A23-BFEA-43FD-98FB-69091C0AE9EE}" type="slidenum">
              <a:rPr lang="ja-JP" altLang="en-US" smtClean="0">
                <a:solidFill>
                  <a:srgbClr val="90C226"/>
                </a:solidFill>
              </a:rPr>
              <a:pPr/>
              <a:t>‹#›</a:t>
            </a:fld>
            <a:endParaRPr lang="ja-JP" altLang="en-US">
              <a:solidFill>
                <a:srgbClr val="90C226"/>
              </a:solidFill>
            </a:endParaRPr>
          </a:p>
        </p:txBody>
      </p:sp>
    </p:spTree>
    <p:extLst>
      <p:ext uri="{BB962C8B-B14F-4D97-AF65-F5344CB8AC3E}">
        <p14:creationId xmlns:p14="http://schemas.microsoft.com/office/powerpoint/2010/main" val="22510117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41094817-B284-4BD0-8394-3C087806C42E}"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ja-JP"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64452A23-BFEA-43FD-98FB-69091C0AE9EE}" type="slidenum">
              <a:rPr lang="ja-JP" altLang="en-US" smtClean="0">
                <a:solidFill>
                  <a:srgbClr val="90C226"/>
                </a:solidFill>
              </a:rPr>
              <a:pPr/>
              <a:t>‹#›</a:t>
            </a:fld>
            <a:endParaRPr lang="ja-JP" altLang="en-US">
              <a:solidFill>
                <a:srgbClr val="90C226"/>
              </a:solidFill>
            </a:endParaRPr>
          </a:p>
        </p:txBody>
      </p:sp>
    </p:spTree>
    <p:extLst>
      <p:ext uri="{BB962C8B-B14F-4D97-AF65-F5344CB8AC3E}">
        <p14:creationId xmlns:p14="http://schemas.microsoft.com/office/powerpoint/2010/main" val="20862028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111723C7-DBD8-49E3-A8E7-4BC5D538CD85}"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ja-JP"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64452A23-BFEA-43FD-98FB-69091C0AE9EE}" type="slidenum">
              <a:rPr lang="ja-JP" altLang="en-US" smtClean="0">
                <a:solidFill>
                  <a:srgbClr val="90C226"/>
                </a:solidFill>
              </a:rPr>
              <a:pPr/>
              <a:t>‹#›</a:t>
            </a:fld>
            <a:endParaRPr lang="ja-JP" altLang="en-US">
              <a:solidFill>
                <a:srgbClr val="90C226"/>
              </a:solidFill>
            </a:endParaRPr>
          </a:p>
        </p:txBody>
      </p:sp>
    </p:spTree>
    <p:extLst>
      <p:ext uri="{BB962C8B-B14F-4D97-AF65-F5344CB8AC3E}">
        <p14:creationId xmlns:p14="http://schemas.microsoft.com/office/powerpoint/2010/main" val="3345833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8EFE09-9100-4B45-A4C4-1300FBFA2805}"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ja-JP"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64452A23-BFEA-43FD-98FB-69091C0AE9EE}" type="slidenum">
              <a:rPr lang="ja-JP" altLang="en-US" smtClean="0">
                <a:solidFill>
                  <a:srgbClr val="90C226"/>
                </a:solidFill>
              </a:rPr>
              <a:pPr/>
              <a:t>‹#›</a:t>
            </a:fld>
            <a:endParaRPr lang="ja-JP" altLang="en-US" dirty="0">
              <a:solidFill>
                <a:srgbClr val="90C226"/>
              </a:solidFill>
            </a:endParaRPr>
          </a:p>
        </p:txBody>
      </p:sp>
    </p:spTree>
    <p:extLst>
      <p:ext uri="{BB962C8B-B14F-4D97-AF65-F5344CB8AC3E}">
        <p14:creationId xmlns:p14="http://schemas.microsoft.com/office/powerpoint/2010/main" val="27592334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4" name="日付プレースホルダー 3"/>
          <p:cNvSpPr>
            <a:spLocks noGrp="1"/>
          </p:cNvSpPr>
          <p:nvPr>
            <p:ph type="dt" sz="half" idx="10"/>
          </p:nvPr>
        </p:nvSpPr>
        <p:spPr/>
        <p:txBody>
          <a:bodyPr/>
          <a:lstStyle/>
          <a:p>
            <a:fld id="{EFBAA44B-2764-4FD5-B17E-D2F9D3EDEDDC}" type="datetime1">
              <a:rPr kumimoji="1" lang="ja-JP" altLang="en-US" smtClean="0"/>
              <a:t>2025/8/25</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a:xfrm>
            <a:off x="6553200" y="6376243"/>
            <a:ext cx="2133600" cy="365125"/>
          </a:xfrm>
        </p:spPr>
        <p:txBody>
          <a:bodyPr/>
          <a:lstStyle>
            <a:lvl1pPr>
              <a:defRPr sz="1800">
                <a:latin typeface="+mn-ea"/>
                <a:ea typeface="+mn-ea"/>
              </a:defRPr>
            </a:lvl1pPr>
          </a:lstStyle>
          <a:p>
            <a:fld id="{64452A23-BFEA-43FD-98FB-69091C0AE9EE}" type="slidenum">
              <a:rPr lang="ja-JP" altLang="en-US" smtClean="0"/>
              <a:pPr/>
              <a:t>‹#›</a:t>
            </a:fld>
            <a:endParaRPr lang="ja-JP" altLang="en-US" dirty="0"/>
          </a:p>
        </p:txBody>
      </p:sp>
    </p:spTree>
    <p:extLst>
      <p:ext uri="{BB962C8B-B14F-4D97-AF65-F5344CB8AC3E}">
        <p14:creationId xmlns:p14="http://schemas.microsoft.com/office/powerpoint/2010/main" val="26057202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ja-JP" altLang="en-US"/>
              <a:t>マスター タイトルの書式設定</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1ADF4BBC-48BA-4D91-9AEA-0F93F174B488}"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4452A23-BFEA-43FD-98FB-69091C0AE9EE}" type="slidenum">
              <a:rPr lang="ja-JP" altLang="en-US" smtClean="0">
                <a:solidFill>
                  <a:srgbClr val="90C226"/>
                </a:solidFill>
              </a:rPr>
              <a:pPr/>
              <a:t>‹#›</a:t>
            </a:fld>
            <a:endParaRPr lang="ja-JP" altLang="en-US">
              <a:solidFill>
                <a:srgbClr val="90C226"/>
              </a:solidFill>
            </a:endParaRPr>
          </a:p>
        </p:txBody>
      </p:sp>
    </p:spTree>
    <p:extLst>
      <p:ext uri="{BB962C8B-B14F-4D97-AF65-F5344CB8AC3E}">
        <p14:creationId xmlns:p14="http://schemas.microsoft.com/office/powerpoint/2010/main" val="38067524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B311CAF-574F-4993-83B2-6CC8EBB90EBD}"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4452A23-BFEA-43FD-98FB-69091C0AE9EE}" type="slidenum">
              <a:rPr lang="ja-JP" altLang="en-US" smtClean="0">
                <a:solidFill>
                  <a:srgbClr val="90C226"/>
                </a:solidFill>
              </a:rPr>
              <a:pPr/>
              <a:t>‹#›</a:t>
            </a:fld>
            <a:endParaRPr lang="ja-JP" altLang="en-US">
              <a:solidFill>
                <a:srgbClr val="90C226"/>
              </a:solidFill>
            </a:endParaRPr>
          </a:p>
        </p:txBody>
      </p:sp>
    </p:spTree>
    <p:extLst>
      <p:ext uri="{BB962C8B-B14F-4D97-AF65-F5344CB8AC3E}">
        <p14:creationId xmlns:p14="http://schemas.microsoft.com/office/powerpoint/2010/main" val="29217568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229A02B5-66E4-4105-B865-5CD660A55E9C}"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4452A23-BFEA-43FD-98FB-69091C0AE9EE}" type="slidenum">
              <a:rPr lang="ja-JP" altLang="en-US" smtClean="0">
                <a:solidFill>
                  <a:srgbClr val="90C226"/>
                </a:solidFill>
              </a:rPr>
              <a:pPr/>
              <a:t>‹#›</a:t>
            </a:fld>
            <a:endParaRPr lang="ja-JP" altLang="en-US" dirty="0">
              <a:solidFill>
                <a:srgbClr val="90C226"/>
              </a:solidFill>
            </a:endParaRPr>
          </a:p>
        </p:txBody>
      </p:sp>
    </p:spTree>
    <p:extLst>
      <p:ext uri="{BB962C8B-B14F-4D97-AF65-F5344CB8AC3E}">
        <p14:creationId xmlns:p14="http://schemas.microsoft.com/office/powerpoint/2010/main" val="15295631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95AF4E7-C625-4FE6-9D9C-413900368916}"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4452A23-BFEA-43FD-98FB-69091C0AE9EE}" type="slidenum">
              <a:rPr lang="ja-JP" altLang="en-US" smtClean="0">
                <a:solidFill>
                  <a:srgbClr val="90C226"/>
                </a:solidFill>
              </a:rPr>
              <a:pPr/>
              <a:t>‹#›</a:t>
            </a:fld>
            <a:endParaRPr lang="ja-JP" altLang="en-US" dirty="0">
              <a:solidFill>
                <a:srgbClr val="90C226"/>
              </a:solidFill>
            </a:endParaRPr>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r>
              <a:rPr lang="en-US" sz="8000" dirty="0">
                <a:ln w="3175" cmpd="sng">
                  <a:noFill/>
                </a:ln>
                <a:solidFill>
                  <a:srgbClr val="90C226">
                    <a:lumMod val="60000"/>
                    <a:lumOff val="40000"/>
                  </a:srgbClr>
                </a:solidFill>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r>
              <a:rPr lang="en-US" sz="8000" dirty="0">
                <a:ln w="3175" cmpd="sng">
                  <a:noFill/>
                </a:ln>
                <a:solidFill>
                  <a:srgbClr val="90C226">
                    <a:lumMod val="60000"/>
                    <a:lumOff val="40000"/>
                  </a:srgbClr>
                </a:solidFill>
                <a:latin typeface="Arial"/>
              </a:rPr>
              <a:t>”</a:t>
            </a:r>
          </a:p>
        </p:txBody>
      </p:sp>
    </p:spTree>
    <p:extLst>
      <p:ext uri="{BB962C8B-B14F-4D97-AF65-F5344CB8AC3E}">
        <p14:creationId xmlns:p14="http://schemas.microsoft.com/office/powerpoint/2010/main" val="426638412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24D81546-29AA-4FB3-9B49-68B43904CFAA}"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4452A23-BFEA-43FD-98FB-69091C0AE9EE}" type="slidenum">
              <a:rPr lang="ja-JP" altLang="en-US" smtClean="0">
                <a:solidFill>
                  <a:srgbClr val="90C226"/>
                </a:solidFill>
              </a:rPr>
              <a:pPr/>
              <a:t>‹#›</a:t>
            </a:fld>
            <a:endParaRPr lang="ja-JP" altLang="en-US" dirty="0">
              <a:solidFill>
                <a:srgbClr val="90C226"/>
              </a:solidFill>
            </a:endParaRPr>
          </a:p>
        </p:txBody>
      </p:sp>
    </p:spTree>
    <p:extLst>
      <p:ext uri="{BB962C8B-B14F-4D97-AF65-F5344CB8AC3E}">
        <p14:creationId xmlns:p14="http://schemas.microsoft.com/office/powerpoint/2010/main" val="407174261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FD4C85B-F347-466B-94FB-B598363B701B}"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4452A23-BFEA-43FD-98FB-69091C0AE9EE}" type="slidenum">
              <a:rPr lang="ja-JP" altLang="en-US" smtClean="0">
                <a:solidFill>
                  <a:srgbClr val="90C226"/>
                </a:solidFill>
              </a:rPr>
              <a:pPr/>
              <a:t>‹#›</a:t>
            </a:fld>
            <a:endParaRPr lang="ja-JP" altLang="en-US" dirty="0">
              <a:solidFill>
                <a:srgbClr val="90C226"/>
              </a:solidFill>
            </a:endParaRPr>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r>
              <a:rPr lang="en-US" sz="8000" dirty="0">
                <a:ln w="3175" cmpd="sng">
                  <a:noFill/>
                </a:ln>
                <a:solidFill>
                  <a:srgbClr val="90C226">
                    <a:lumMod val="60000"/>
                    <a:lumOff val="40000"/>
                  </a:srgbClr>
                </a:solidFill>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r>
              <a:rPr lang="en-US" sz="8000" dirty="0">
                <a:ln w="3175" cmpd="sng">
                  <a:noFill/>
                </a:ln>
                <a:solidFill>
                  <a:srgbClr val="90C226">
                    <a:lumMod val="60000"/>
                    <a:lumOff val="40000"/>
                  </a:srgbClr>
                </a:solidFill>
                <a:latin typeface="Arial"/>
              </a:rPr>
              <a:t>”</a:t>
            </a:r>
          </a:p>
        </p:txBody>
      </p:sp>
    </p:spTree>
    <p:extLst>
      <p:ext uri="{BB962C8B-B14F-4D97-AF65-F5344CB8AC3E}">
        <p14:creationId xmlns:p14="http://schemas.microsoft.com/office/powerpoint/2010/main" val="122104230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3D6D8EF-8D12-4E18-80A6-A6CBAD648F16}"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4452A23-BFEA-43FD-98FB-69091C0AE9EE}" type="slidenum">
              <a:rPr lang="ja-JP" altLang="en-US" smtClean="0">
                <a:solidFill>
                  <a:srgbClr val="90C226"/>
                </a:solidFill>
              </a:rPr>
              <a:pPr/>
              <a:t>‹#›</a:t>
            </a:fld>
            <a:endParaRPr lang="ja-JP" altLang="en-US" dirty="0">
              <a:solidFill>
                <a:srgbClr val="90C226"/>
              </a:solidFill>
            </a:endParaRPr>
          </a:p>
        </p:txBody>
      </p:sp>
    </p:spTree>
    <p:extLst>
      <p:ext uri="{BB962C8B-B14F-4D97-AF65-F5344CB8AC3E}">
        <p14:creationId xmlns:p14="http://schemas.microsoft.com/office/powerpoint/2010/main" val="24312429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2844CD0-908C-475A-B746-95581C48F61C}"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4452A23-BFEA-43FD-98FB-69091C0AE9EE}" type="slidenum">
              <a:rPr lang="ja-JP" altLang="en-US" smtClean="0">
                <a:solidFill>
                  <a:srgbClr val="90C226"/>
                </a:solidFill>
              </a:rPr>
              <a:pPr/>
              <a:t>‹#›</a:t>
            </a:fld>
            <a:endParaRPr lang="ja-JP" altLang="en-US">
              <a:solidFill>
                <a:srgbClr val="90C226"/>
              </a:solidFill>
            </a:endParaRPr>
          </a:p>
        </p:txBody>
      </p:sp>
    </p:spTree>
    <p:extLst>
      <p:ext uri="{BB962C8B-B14F-4D97-AF65-F5344CB8AC3E}">
        <p14:creationId xmlns:p14="http://schemas.microsoft.com/office/powerpoint/2010/main" val="14382615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7E1BA57-E951-4F60-A470-130BE1415C99}"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4452A23-BFEA-43FD-98FB-69091C0AE9EE}" type="slidenum">
              <a:rPr lang="ja-JP" altLang="en-US" smtClean="0">
                <a:solidFill>
                  <a:srgbClr val="90C226"/>
                </a:solidFill>
              </a:rPr>
              <a:pPr/>
              <a:t>‹#›</a:t>
            </a:fld>
            <a:endParaRPr lang="ja-JP" altLang="en-US">
              <a:solidFill>
                <a:srgbClr val="90C226"/>
              </a:solidFill>
            </a:endParaRPr>
          </a:p>
        </p:txBody>
      </p:sp>
    </p:spTree>
    <p:extLst>
      <p:ext uri="{BB962C8B-B14F-4D97-AF65-F5344CB8AC3E}">
        <p14:creationId xmlns:p14="http://schemas.microsoft.com/office/powerpoint/2010/main" val="43393031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a:prstGeom prst="rect">
            <a:avLst/>
          </a:prstGeo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0B5C15CD-8EF5-426C-B20C-5F65E761BDC4}"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lang="ja-JP" altLang="en-US">
              <a:solidFill>
                <a:prstClr val="black"/>
              </a:solidFill>
            </a:endParaRPr>
          </a:p>
        </p:txBody>
      </p:sp>
      <p:sp>
        <p:nvSpPr>
          <p:cNvPr id="6" name="スライド番号プレースホルダー 5"/>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a:t>
            </a:fld>
            <a:endParaRPr lang="ja-JP" altLang="en-US">
              <a:solidFill>
                <a:prstClr val="black">
                  <a:tint val="75000"/>
                </a:prstClr>
              </a:solidFill>
            </a:endParaRPr>
          </a:p>
        </p:txBody>
      </p:sp>
      <p:sp>
        <p:nvSpPr>
          <p:cNvPr id="7" name="テキスト ボックス 6"/>
          <p:cNvSpPr txBox="1"/>
          <p:nvPr userDrawn="1"/>
        </p:nvSpPr>
        <p:spPr>
          <a:xfrm>
            <a:off x="0" y="0"/>
            <a:ext cx="1115616" cy="276999"/>
          </a:xfrm>
          <a:prstGeom prst="rect">
            <a:avLst/>
          </a:prstGeom>
          <a:noFill/>
        </p:spPr>
        <p:txBody>
          <a:bodyPr wrap="square" rtlCol="0">
            <a:spAutoFit/>
          </a:bodyPr>
          <a:lstStyle/>
          <a:p>
            <a:r>
              <a:rPr lang="ja-JP" altLang="en-US" sz="1200" dirty="0">
                <a:solidFill>
                  <a:prstClr val="black"/>
                </a:solidFill>
              </a:rPr>
              <a:t>機密性○情報</a:t>
            </a:r>
          </a:p>
        </p:txBody>
      </p:sp>
      <p:sp>
        <p:nvSpPr>
          <p:cNvPr id="8" name="テキスト ボックス 7"/>
          <p:cNvSpPr txBox="1"/>
          <p:nvPr userDrawn="1"/>
        </p:nvSpPr>
        <p:spPr>
          <a:xfrm>
            <a:off x="8388424" y="0"/>
            <a:ext cx="755576" cy="276999"/>
          </a:xfrm>
          <a:prstGeom prst="rect">
            <a:avLst/>
          </a:prstGeom>
          <a:noFill/>
        </p:spPr>
        <p:txBody>
          <a:bodyPr wrap="square" rtlCol="0">
            <a:spAutoFit/>
          </a:bodyPr>
          <a:lstStyle/>
          <a:p>
            <a:r>
              <a:rPr lang="ja-JP" altLang="en-US" sz="1200" dirty="0">
                <a:solidFill>
                  <a:prstClr val="black"/>
                </a:solidFill>
              </a:rPr>
              <a:t>○○限り</a:t>
            </a:r>
          </a:p>
        </p:txBody>
      </p:sp>
    </p:spTree>
    <p:extLst>
      <p:ext uri="{BB962C8B-B14F-4D97-AF65-F5344CB8AC3E}">
        <p14:creationId xmlns:p14="http://schemas.microsoft.com/office/powerpoint/2010/main" val="27330443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C7E547B4-6E37-4494-A2CB-CF34C5FE9B59}" type="datetime1">
              <a:rPr kumimoji="1" lang="ja-JP" altLang="en-US" smtClean="0"/>
              <a:t>2025/8/25</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lvl1pPr>
              <a:defRPr sz="2400">
                <a:latin typeface="+mn-ea"/>
                <a:ea typeface="+mn-ea"/>
              </a:defRPr>
            </a:lvl1pPr>
          </a:lstStyle>
          <a:p>
            <a:fld id="{64452A23-BFEA-43FD-98FB-69091C0AE9EE}" type="slidenum">
              <a:rPr lang="ja-JP" altLang="en-US" smtClean="0"/>
              <a:pPr/>
              <a:t>‹#›</a:t>
            </a:fld>
            <a:endParaRPr lang="ja-JP" altLang="en-US"/>
          </a:p>
        </p:txBody>
      </p:sp>
    </p:spTree>
    <p:extLst>
      <p:ext uri="{BB962C8B-B14F-4D97-AF65-F5344CB8AC3E}">
        <p14:creationId xmlns:p14="http://schemas.microsoft.com/office/powerpoint/2010/main" val="199693731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4" name="日付プレースホルダー 3"/>
          <p:cNvSpPr>
            <a:spLocks noGrp="1"/>
          </p:cNvSpPr>
          <p:nvPr>
            <p:ph type="dt" sz="half" idx="10"/>
          </p:nvPr>
        </p:nvSpPr>
        <p:spPr/>
        <p:txBody>
          <a:bodyPr/>
          <a:lstStyle/>
          <a:p>
            <a:fld id="{7D783E68-4F19-4099-AEEC-AC4E767C95DE}"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lang="ja-JP" altLang="en-US">
              <a:solidFill>
                <a:prstClr val="black"/>
              </a:solidFill>
            </a:endParaRPr>
          </a:p>
        </p:txBody>
      </p:sp>
      <p:sp>
        <p:nvSpPr>
          <p:cNvPr id="6" name="スライド番号プレースホルダー 5"/>
          <p:cNvSpPr>
            <a:spLocks noGrp="1"/>
          </p:cNvSpPr>
          <p:nvPr>
            <p:ph type="sldNum" sz="quarter" idx="12"/>
          </p:nvPr>
        </p:nvSpPr>
        <p:spPr/>
        <p:txBody>
          <a:bodyPr/>
          <a:lstStyle>
            <a:lvl1pPr>
              <a:defRPr sz="1800">
                <a:latin typeface="+mn-ea"/>
                <a:ea typeface="+mn-ea"/>
              </a:defRPr>
            </a:lvl1pPr>
          </a:lstStyle>
          <a:p>
            <a:fld id="{64452A23-BFEA-43FD-98FB-69091C0AE9E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29326971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45F42364-FEA1-4AB5-9F7A-36863CB02C12}"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lang="ja-JP" altLang="en-US">
              <a:solidFill>
                <a:prstClr val="black"/>
              </a:solidFill>
            </a:endParaRPr>
          </a:p>
        </p:txBody>
      </p:sp>
      <p:sp>
        <p:nvSpPr>
          <p:cNvPr id="6" name="スライド番号プレースホルダー 5"/>
          <p:cNvSpPr>
            <a:spLocks noGrp="1"/>
          </p:cNvSpPr>
          <p:nvPr>
            <p:ph type="sldNum" sz="quarter" idx="12"/>
          </p:nvPr>
        </p:nvSpPr>
        <p:spPr/>
        <p:txBody>
          <a:bodyPr/>
          <a:lstStyle>
            <a:lvl1pPr>
              <a:defRPr sz="2400">
                <a:latin typeface="+mn-ea"/>
                <a:ea typeface="+mn-ea"/>
              </a:defRPr>
            </a:lvl1pPr>
          </a:lstStyle>
          <a:p>
            <a:fld id="{64452A23-BFEA-43FD-98FB-69091C0AE9E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7845494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9C8739CF-5A2C-4CE8-B7CF-0CCDA13E9FBA}"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a:xfrm>
            <a:off x="3124200" y="6356350"/>
            <a:ext cx="2895600" cy="365125"/>
          </a:xfrm>
          <a:prstGeom prst="rect">
            <a:avLst/>
          </a:prstGeom>
        </p:spPr>
        <p:txBody>
          <a:bodyPr/>
          <a:lstStyle/>
          <a:p>
            <a:endParaRPr lang="ja-JP" altLang="en-US">
              <a:solidFill>
                <a:prstClr val="black"/>
              </a:solidFill>
            </a:endParaRPr>
          </a:p>
        </p:txBody>
      </p:sp>
      <p:sp>
        <p:nvSpPr>
          <p:cNvPr id="7" name="スライド番号プレースホルダー 6"/>
          <p:cNvSpPr>
            <a:spLocks noGrp="1"/>
          </p:cNvSpPr>
          <p:nvPr>
            <p:ph type="sldNum" sz="quarter" idx="12"/>
          </p:nvPr>
        </p:nvSpPr>
        <p:spPr/>
        <p:txBody>
          <a:bodyPr/>
          <a:lstStyle>
            <a:lvl1pPr>
              <a:defRPr>
                <a:latin typeface="+mn-ea"/>
                <a:ea typeface="+mn-ea"/>
              </a:defRPr>
            </a:lvl1pPr>
          </a:lstStyle>
          <a:p>
            <a:fld id="{64452A23-BFEA-43FD-98FB-69091C0AE9E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5079415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E8430F9B-74B4-4526-BD50-E5CC12FDEB84}"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a:xfrm>
            <a:off x="3124200" y="6356350"/>
            <a:ext cx="2895600" cy="365125"/>
          </a:xfrm>
          <a:prstGeom prst="rect">
            <a:avLst/>
          </a:prstGeom>
        </p:spPr>
        <p:txBody>
          <a:bodyPr/>
          <a:lstStyle/>
          <a:p>
            <a:endParaRPr lang="ja-JP" altLang="en-US">
              <a:solidFill>
                <a:prstClr val="black"/>
              </a:solidFill>
            </a:endParaRPr>
          </a:p>
        </p:txBody>
      </p:sp>
      <p:sp>
        <p:nvSpPr>
          <p:cNvPr id="9" name="スライド番号プレースホルダー 8"/>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19809550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0F21456F-242F-40C5-9FA1-9CABA059C9CE}"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a:xfrm>
            <a:off x="3124200" y="6356350"/>
            <a:ext cx="2895600" cy="365125"/>
          </a:xfrm>
          <a:prstGeom prst="rect">
            <a:avLst/>
          </a:prstGeom>
        </p:spPr>
        <p:txBody>
          <a:bodyPr/>
          <a:lstStyle/>
          <a:p>
            <a:endParaRPr lang="ja-JP" altLang="en-US">
              <a:solidFill>
                <a:prstClr val="black"/>
              </a:solidFill>
            </a:endParaRPr>
          </a:p>
        </p:txBody>
      </p:sp>
      <p:sp>
        <p:nvSpPr>
          <p:cNvPr id="5" name="スライド番号プレースホルダー 4"/>
          <p:cNvSpPr>
            <a:spLocks noGrp="1"/>
          </p:cNvSpPr>
          <p:nvPr>
            <p:ph type="sldNum" sz="quarter" idx="12"/>
          </p:nvPr>
        </p:nvSpPr>
        <p:spPr/>
        <p:txBody>
          <a:bodyPr/>
          <a:lstStyle>
            <a:lvl1pPr>
              <a:defRPr sz="1800"/>
            </a:lvl1pPr>
          </a:lstStyle>
          <a:p>
            <a:fld id="{64452A23-BFEA-43FD-98FB-69091C0AE9EE}"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26053849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D612D74E-2466-471C-B3B8-174D68C47E60}"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a:xfrm>
            <a:off x="3124200" y="6356350"/>
            <a:ext cx="2895600" cy="365125"/>
          </a:xfrm>
          <a:prstGeom prst="rect">
            <a:avLst/>
          </a:prstGeom>
        </p:spPr>
        <p:txBody>
          <a:bodyPr/>
          <a:lstStyle/>
          <a:p>
            <a:endParaRPr lang="ja-JP" altLang="en-US">
              <a:solidFill>
                <a:prstClr val="black"/>
              </a:solidFill>
            </a:endParaRPr>
          </a:p>
        </p:txBody>
      </p:sp>
      <p:sp>
        <p:nvSpPr>
          <p:cNvPr id="4" name="スライド番号プレースホルダー 3"/>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226011971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a:prstGeom prst="rect">
            <a:avLst/>
          </a:prstGeo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9848D9FD-0755-49DE-B04D-C75FADDD369B}"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a:xfrm>
            <a:off x="3124200" y="6356350"/>
            <a:ext cx="2895600" cy="365125"/>
          </a:xfrm>
          <a:prstGeom prst="rect">
            <a:avLst/>
          </a:prstGeom>
        </p:spPr>
        <p:txBody>
          <a:bodyPr/>
          <a:lstStyle/>
          <a:p>
            <a:endParaRPr lang="ja-JP" altLang="en-US">
              <a:solidFill>
                <a:prstClr val="black"/>
              </a:solidFill>
            </a:endParaRPr>
          </a:p>
        </p:txBody>
      </p:sp>
      <p:sp>
        <p:nvSpPr>
          <p:cNvPr id="7" name="スライド番号プレースホルダー 6"/>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81279002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a:prstGeom prst="rect">
            <a:avLst/>
          </a:prstGeo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A07E10C7-9E58-4E69-8724-A5C36F6232A1}"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a:xfrm>
            <a:off x="3124200" y="6356350"/>
            <a:ext cx="2895600" cy="365125"/>
          </a:xfrm>
          <a:prstGeom prst="rect">
            <a:avLst/>
          </a:prstGeom>
        </p:spPr>
        <p:txBody>
          <a:bodyPr/>
          <a:lstStyle/>
          <a:p>
            <a:endParaRPr lang="ja-JP" altLang="en-US">
              <a:solidFill>
                <a:prstClr val="black"/>
              </a:solidFill>
            </a:endParaRPr>
          </a:p>
        </p:txBody>
      </p:sp>
      <p:sp>
        <p:nvSpPr>
          <p:cNvPr id="7" name="スライド番号プレースホルダー 6"/>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10267100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1600200"/>
            <a:ext cx="8229600" cy="4525963"/>
          </a:xfrm>
          <a:prstGeom prst="rect">
            <a:avLst/>
          </a:prstGeo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8248B45-4208-4661-8973-23B151D64BE5}"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lang="ja-JP" altLang="en-US">
              <a:solidFill>
                <a:prstClr val="black"/>
              </a:solidFill>
            </a:endParaRPr>
          </a:p>
        </p:txBody>
      </p:sp>
      <p:sp>
        <p:nvSpPr>
          <p:cNvPr id="6" name="スライド番号プレースホルダー 5"/>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6141077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a:prstGeom prst="rect">
            <a:avLst/>
          </a:prstGeo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a:prstGeom prst="rect">
            <a:avLst/>
          </a:prstGeo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3F7212BB-12ED-41A1-8B16-80CB518DEB07}"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lang="ja-JP" altLang="en-US">
              <a:solidFill>
                <a:prstClr val="black"/>
              </a:solidFill>
            </a:endParaRPr>
          </a:p>
        </p:txBody>
      </p:sp>
      <p:sp>
        <p:nvSpPr>
          <p:cNvPr id="6" name="スライド番号プレースホルダー 5"/>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3086216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BC28AEE9-139A-4A2C-9EB0-78B2E678F8AD}" type="datetime1">
              <a:rPr kumimoji="1" lang="ja-JP" altLang="en-US" smtClean="0"/>
              <a:t>2025/8/25</a:t>
            </a:fld>
            <a:endParaRPr kumimoji="1" lang="ja-JP" altLang="en-US"/>
          </a:p>
        </p:txBody>
      </p:sp>
      <p:sp>
        <p:nvSpPr>
          <p:cNvPr id="6" name="フッター プレースホルダー 5"/>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lvl1pPr>
              <a:defRPr>
                <a:latin typeface="+mn-ea"/>
                <a:ea typeface="+mn-ea"/>
              </a:defRPr>
            </a:lvl1pPr>
          </a:lstStyle>
          <a:p>
            <a:fld id="{64452A23-BFEA-43FD-98FB-69091C0AE9EE}" type="slidenum">
              <a:rPr lang="ja-JP" altLang="en-US" smtClean="0"/>
              <a:pPr/>
              <a:t>‹#›</a:t>
            </a:fld>
            <a:endParaRPr lang="ja-JP" altLang="en-US"/>
          </a:p>
        </p:txBody>
      </p:sp>
    </p:spTree>
    <p:extLst>
      <p:ext uri="{BB962C8B-B14F-4D97-AF65-F5344CB8AC3E}">
        <p14:creationId xmlns:p14="http://schemas.microsoft.com/office/powerpoint/2010/main" val="389962685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365125"/>
            <a:ext cx="7886700" cy="1325563"/>
          </a:xfrm>
          <a:prstGeom prst="rect">
            <a:avLst/>
          </a:prstGeom>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7F8D71B6-791D-4514-95E2-54A3CFC4E119}"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4" name="スライド番号プレースホルダー 3"/>
          <p:cNvSpPr>
            <a:spLocks noGrp="1"/>
          </p:cNvSpPr>
          <p:nvPr>
            <p:ph type="sldNum" sz="quarter" idx="11"/>
          </p:nvPr>
        </p:nvSpPr>
        <p:spPr/>
        <p:txBody>
          <a:bodyPr/>
          <a:lstStyle/>
          <a:p>
            <a:fld id="{64452A23-BFEA-43FD-98FB-69091C0AE9EE}"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284216723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a:prstGeom prst="rect">
            <a:avLst/>
          </a:prstGeo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1135A7F5-EB06-4C23-89B2-6AC150C1DD80}"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lang="ja-JP" altLang="en-US">
              <a:solidFill>
                <a:prstClr val="black"/>
              </a:solidFill>
            </a:endParaRPr>
          </a:p>
        </p:txBody>
      </p:sp>
      <p:sp>
        <p:nvSpPr>
          <p:cNvPr id="6" name="スライド番号プレースホルダー 5"/>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a:t>
            </a:fld>
            <a:endParaRPr lang="ja-JP" altLang="en-US">
              <a:solidFill>
                <a:prstClr val="black">
                  <a:tint val="75000"/>
                </a:prstClr>
              </a:solidFill>
            </a:endParaRPr>
          </a:p>
        </p:txBody>
      </p:sp>
      <p:sp>
        <p:nvSpPr>
          <p:cNvPr id="7" name="テキスト ボックス 6"/>
          <p:cNvSpPr txBox="1"/>
          <p:nvPr userDrawn="1"/>
        </p:nvSpPr>
        <p:spPr>
          <a:xfrm>
            <a:off x="0" y="0"/>
            <a:ext cx="1115616" cy="276999"/>
          </a:xfrm>
          <a:prstGeom prst="rect">
            <a:avLst/>
          </a:prstGeom>
          <a:noFill/>
        </p:spPr>
        <p:txBody>
          <a:bodyPr wrap="square" rtlCol="0">
            <a:spAutoFit/>
          </a:bodyPr>
          <a:lstStyle/>
          <a:p>
            <a:r>
              <a:rPr lang="ja-JP" altLang="en-US" sz="1200" dirty="0">
                <a:solidFill>
                  <a:prstClr val="black"/>
                </a:solidFill>
              </a:rPr>
              <a:t>機密性○情報</a:t>
            </a:r>
          </a:p>
        </p:txBody>
      </p:sp>
      <p:sp>
        <p:nvSpPr>
          <p:cNvPr id="8" name="テキスト ボックス 7"/>
          <p:cNvSpPr txBox="1"/>
          <p:nvPr userDrawn="1"/>
        </p:nvSpPr>
        <p:spPr>
          <a:xfrm>
            <a:off x="8388424" y="0"/>
            <a:ext cx="755576" cy="276999"/>
          </a:xfrm>
          <a:prstGeom prst="rect">
            <a:avLst/>
          </a:prstGeom>
          <a:noFill/>
        </p:spPr>
        <p:txBody>
          <a:bodyPr wrap="square" rtlCol="0">
            <a:spAutoFit/>
          </a:bodyPr>
          <a:lstStyle/>
          <a:p>
            <a:r>
              <a:rPr lang="ja-JP" altLang="en-US" sz="1200" dirty="0">
                <a:solidFill>
                  <a:prstClr val="black"/>
                </a:solidFill>
              </a:rPr>
              <a:t>○○限り</a:t>
            </a:r>
          </a:p>
        </p:txBody>
      </p:sp>
    </p:spTree>
    <p:extLst>
      <p:ext uri="{BB962C8B-B14F-4D97-AF65-F5344CB8AC3E}">
        <p14:creationId xmlns:p14="http://schemas.microsoft.com/office/powerpoint/2010/main" val="258101910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4" name="日付プレースホルダー 3"/>
          <p:cNvSpPr>
            <a:spLocks noGrp="1"/>
          </p:cNvSpPr>
          <p:nvPr>
            <p:ph type="dt" sz="half" idx="10"/>
          </p:nvPr>
        </p:nvSpPr>
        <p:spPr/>
        <p:txBody>
          <a:bodyPr/>
          <a:lstStyle/>
          <a:p>
            <a:fld id="{1DC50757-99EF-476C-BDE7-0108BA4F491A}"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lang="ja-JP" altLang="en-US">
              <a:solidFill>
                <a:prstClr val="black"/>
              </a:solidFill>
            </a:endParaRPr>
          </a:p>
        </p:txBody>
      </p:sp>
      <p:sp>
        <p:nvSpPr>
          <p:cNvPr id="6" name="スライド番号プレースホルダー 5"/>
          <p:cNvSpPr>
            <a:spLocks noGrp="1"/>
          </p:cNvSpPr>
          <p:nvPr>
            <p:ph type="sldNum" sz="quarter" idx="12"/>
          </p:nvPr>
        </p:nvSpPr>
        <p:spPr/>
        <p:txBody>
          <a:bodyPr/>
          <a:lstStyle>
            <a:lvl1pPr>
              <a:defRPr sz="1800">
                <a:latin typeface="+mn-ea"/>
                <a:ea typeface="+mn-ea"/>
              </a:defRPr>
            </a:lvl1pPr>
          </a:lstStyle>
          <a:p>
            <a:fld id="{64452A23-BFEA-43FD-98FB-69091C0AE9E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65962010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4751F7A5-245B-45B1-9A72-94E96345029D}"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lang="ja-JP" altLang="en-US">
              <a:solidFill>
                <a:prstClr val="black"/>
              </a:solidFill>
            </a:endParaRPr>
          </a:p>
        </p:txBody>
      </p:sp>
      <p:sp>
        <p:nvSpPr>
          <p:cNvPr id="6" name="スライド番号プレースホルダー 5"/>
          <p:cNvSpPr>
            <a:spLocks noGrp="1"/>
          </p:cNvSpPr>
          <p:nvPr>
            <p:ph type="sldNum" sz="quarter" idx="12"/>
          </p:nvPr>
        </p:nvSpPr>
        <p:spPr/>
        <p:txBody>
          <a:bodyPr/>
          <a:lstStyle>
            <a:lvl1pPr>
              <a:defRPr sz="2400"/>
            </a:lvl1pPr>
          </a:lstStyle>
          <a:p>
            <a:fld id="{64452A23-BFEA-43FD-98FB-69091C0AE9E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2655377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649EB550-F280-4938-A82C-6D1034F75106}"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a:xfrm>
            <a:off x="3124200" y="6356350"/>
            <a:ext cx="2895600" cy="365125"/>
          </a:xfrm>
          <a:prstGeom prst="rect">
            <a:avLst/>
          </a:prstGeom>
        </p:spPr>
        <p:txBody>
          <a:bodyPr/>
          <a:lstStyle/>
          <a:p>
            <a:endParaRPr lang="ja-JP" altLang="en-US">
              <a:solidFill>
                <a:prstClr val="black"/>
              </a:solidFill>
            </a:endParaRPr>
          </a:p>
        </p:txBody>
      </p:sp>
      <p:sp>
        <p:nvSpPr>
          <p:cNvPr id="7" name="スライド番号プレースホルダー 6"/>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8782142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A5B15EBA-0130-4A22-B75C-2711806CAE01}"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a:xfrm>
            <a:off x="3124200" y="6356350"/>
            <a:ext cx="2895600" cy="365125"/>
          </a:xfrm>
          <a:prstGeom prst="rect">
            <a:avLst/>
          </a:prstGeom>
        </p:spPr>
        <p:txBody>
          <a:bodyPr/>
          <a:lstStyle/>
          <a:p>
            <a:endParaRPr lang="ja-JP" altLang="en-US">
              <a:solidFill>
                <a:prstClr val="black"/>
              </a:solidFill>
            </a:endParaRPr>
          </a:p>
        </p:txBody>
      </p:sp>
      <p:sp>
        <p:nvSpPr>
          <p:cNvPr id="9" name="スライド番号プレースホルダー 8"/>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34491309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5A24098B-4AEF-400C-B928-96BFFEDBEFB4}"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a:xfrm>
            <a:off x="3124200" y="6356350"/>
            <a:ext cx="2895600" cy="365125"/>
          </a:xfrm>
          <a:prstGeom prst="rect">
            <a:avLst/>
          </a:prstGeom>
        </p:spPr>
        <p:txBody>
          <a:bodyPr/>
          <a:lstStyle/>
          <a:p>
            <a:endParaRPr lang="ja-JP" altLang="en-US">
              <a:solidFill>
                <a:prstClr val="black"/>
              </a:solidFill>
            </a:endParaRPr>
          </a:p>
        </p:txBody>
      </p:sp>
      <p:sp>
        <p:nvSpPr>
          <p:cNvPr id="5" name="スライド番号プレースホルダー 4"/>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35073887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DD16DA5-AC1B-4EE3-B99C-5C3D6C06EFC8}"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a:xfrm>
            <a:off x="3124200" y="6356350"/>
            <a:ext cx="2895600" cy="365125"/>
          </a:xfrm>
          <a:prstGeom prst="rect">
            <a:avLst/>
          </a:prstGeom>
        </p:spPr>
        <p:txBody>
          <a:bodyPr/>
          <a:lstStyle/>
          <a:p>
            <a:endParaRPr lang="ja-JP" altLang="en-US">
              <a:solidFill>
                <a:prstClr val="black"/>
              </a:solidFill>
            </a:endParaRPr>
          </a:p>
        </p:txBody>
      </p:sp>
      <p:sp>
        <p:nvSpPr>
          <p:cNvPr id="4" name="スライド番号プレースホルダー 3"/>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309019837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a:prstGeom prst="rect">
            <a:avLst/>
          </a:prstGeo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277FB053-5240-49C1-B65D-F0FA54411B29}"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a:xfrm>
            <a:off x="3124200" y="6356350"/>
            <a:ext cx="2895600" cy="365125"/>
          </a:xfrm>
          <a:prstGeom prst="rect">
            <a:avLst/>
          </a:prstGeom>
        </p:spPr>
        <p:txBody>
          <a:bodyPr/>
          <a:lstStyle/>
          <a:p>
            <a:endParaRPr lang="ja-JP" altLang="en-US">
              <a:solidFill>
                <a:prstClr val="black"/>
              </a:solidFill>
            </a:endParaRPr>
          </a:p>
        </p:txBody>
      </p:sp>
      <p:sp>
        <p:nvSpPr>
          <p:cNvPr id="7" name="スライド番号プレースホルダー 6"/>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7661567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a:prstGeom prst="rect">
            <a:avLst/>
          </a:prstGeo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a:t>アイコンをクリックして図を追加</a:t>
            </a:r>
          </a:p>
        </p:txBody>
      </p:sp>
      <p:sp>
        <p:nvSpPr>
          <p:cNvPr id="4" name="テキスト プレースホルダー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BE032D60-5CD1-415C-B583-8E49E1520782}"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a:xfrm>
            <a:off x="3124200" y="6356350"/>
            <a:ext cx="2895600" cy="365125"/>
          </a:xfrm>
          <a:prstGeom prst="rect">
            <a:avLst/>
          </a:prstGeom>
        </p:spPr>
        <p:txBody>
          <a:bodyPr/>
          <a:lstStyle/>
          <a:p>
            <a:endParaRPr lang="ja-JP" altLang="en-US">
              <a:solidFill>
                <a:prstClr val="black"/>
              </a:solidFill>
            </a:endParaRPr>
          </a:p>
        </p:txBody>
      </p:sp>
      <p:sp>
        <p:nvSpPr>
          <p:cNvPr id="7" name="スライド番号プレースホルダー 6"/>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250432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FAB47ABB-86E9-4267-8F0A-991CAA722488}" type="datetime1">
              <a:rPr kumimoji="1" lang="ja-JP" altLang="en-US" smtClean="0"/>
              <a:t>2025/8/25</a:t>
            </a:fld>
            <a:endParaRPr kumimoji="1" lang="ja-JP" altLang="en-US"/>
          </a:p>
        </p:txBody>
      </p:sp>
      <p:sp>
        <p:nvSpPr>
          <p:cNvPr id="8" name="フッター プレースホルダー 7"/>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64452A23-BFEA-43FD-98FB-69091C0AE9EE}" type="slidenum">
              <a:rPr kumimoji="1" lang="ja-JP" altLang="en-US" smtClean="0"/>
              <a:pPr/>
              <a:t>‹#›</a:t>
            </a:fld>
            <a:endParaRPr kumimoji="1" lang="ja-JP" altLang="en-US"/>
          </a:p>
        </p:txBody>
      </p:sp>
    </p:spTree>
    <p:extLst>
      <p:ext uri="{BB962C8B-B14F-4D97-AF65-F5344CB8AC3E}">
        <p14:creationId xmlns:p14="http://schemas.microsoft.com/office/powerpoint/2010/main" val="383285498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1600200"/>
            <a:ext cx="8229600" cy="4525963"/>
          </a:xfrm>
          <a:prstGeom prst="rect">
            <a:avLst/>
          </a:prstGeo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CF8270BC-0FE1-43CC-BDD8-B6B986BA8EAE}"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lang="ja-JP" altLang="en-US">
              <a:solidFill>
                <a:prstClr val="black"/>
              </a:solidFill>
            </a:endParaRPr>
          </a:p>
        </p:txBody>
      </p:sp>
      <p:sp>
        <p:nvSpPr>
          <p:cNvPr id="6" name="スライド番号プレースホルダー 5"/>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57764329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a:prstGeom prst="rect">
            <a:avLst/>
          </a:prstGeo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a:prstGeom prst="rect">
            <a:avLst/>
          </a:prstGeo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F7479CF1-2A0C-4C64-A7B5-664A0183EC1B}"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lang="ja-JP" altLang="en-US">
              <a:solidFill>
                <a:prstClr val="black"/>
              </a:solidFill>
            </a:endParaRPr>
          </a:p>
        </p:txBody>
      </p:sp>
      <p:sp>
        <p:nvSpPr>
          <p:cNvPr id="6" name="スライド番号プレースホルダー 5"/>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09769520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365125"/>
            <a:ext cx="7886700" cy="1325563"/>
          </a:xfrm>
          <a:prstGeom prst="rect">
            <a:avLst/>
          </a:prstGeom>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1A845134-2FCB-491A-8F56-062D8515F4B7}"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4" name="スライド番号プレースホルダー 3"/>
          <p:cNvSpPr>
            <a:spLocks noGrp="1"/>
          </p:cNvSpPr>
          <p:nvPr>
            <p:ph type="sldNum" sz="quarter" idx="11"/>
          </p:nvPr>
        </p:nvSpPr>
        <p:spPr/>
        <p:txBody>
          <a:bodyPr/>
          <a:lstStyle/>
          <a:p>
            <a:fld id="{64452A23-BFEA-43FD-98FB-69091C0AE9EE}"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297582836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a:prstGeom prst="rect">
            <a:avLst/>
          </a:prstGeo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6183EE9A-65C9-4B87-8E20-6D524BB65556}"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lang="ja-JP" altLang="en-US">
              <a:solidFill>
                <a:prstClr val="black"/>
              </a:solidFill>
            </a:endParaRPr>
          </a:p>
        </p:txBody>
      </p:sp>
      <p:sp>
        <p:nvSpPr>
          <p:cNvPr id="6" name="スライド番号プレースホルダー 5"/>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a:t>
            </a:fld>
            <a:endParaRPr lang="ja-JP" altLang="en-US">
              <a:solidFill>
                <a:prstClr val="black">
                  <a:tint val="75000"/>
                </a:prstClr>
              </a:solidFill>
            </a:endParaRPr>
          </a:p>
        </p:txBody>
      </p:sp>
      <p:sp>
        <p:nvSpPr>
          <p:cNvPr id="7" name="テキスト ボックス 6"/>
          <p:cNvSpPr txBox="1"/>
          <p:nvPr userDrawn="1"/>
        </p:nvSpPr>
        <p:spPr>
          <a:xfrm>
            <a:off x="0" y="0"/>
            <a:ext cx="1115616" cy="276999"/>
          </a:xfrm>
          <a:prstGeom prst="rect">
            <a:avLst/>
          </a:prstGeom>
          <a:noFill/>
        </p:spPr>
        <p:txBody>
          <a:bodyPr wrap="square" rtlCol="0">
            <a:spAutoFit/>
          </a:bodyPr>
          <a:lstStyle/>
          <a:p>
            <a:r>
              <a:rPr lang="ja-JP" altLang="en-US" sz="1200" dirty="0">
                <a:solidFill>
                  <a:prstClr val="black"/>
                </a:solidFill>
              </a:rPr>
              <a:t>機密性○情報</a:t>
            </a:r>
          </a:p>
        </p:txBody>
      </p:sp>
      <p:sp>
        <p:nvSpPr>
          <p:cNvPr id="8" name="テキスト ボックス 7"/>
          <p:cNvSpPr txBox="1"/>
          <p:nvPr userDrawn="1"/>
        </p:nvSpPr>
        <p:spPr>
          <a:xfrm>
            <a:off x="8388424" y="0"/>
            <a:ext cx="755576" cy="276999"/>
          </a:xfrm>
          <a:prstGeom prst="rect">
            <a:avLst/>
          </a:prstGeom>
          <a:noFill/>
        </p:spPr>
        <p:txBody>
          <a:bodyPr wrap="square" rtlCol="0">
            <a:spAutoFit/>
          </a:bodyPr>
          <a:lstStyle/>
          <a:p>
            <a:r>
              <a:rPr lang="ja-JP" altLang="en-US" sz="1200" dirty="0">
                <a:solidFill>
                  <a:prstClr val="black"/>
                </a:solidFill>
              </a:rPr>
              <a:t>○○限り</a:t>
            </a:r>
          </a:p>
        </p:txBody>
      </p:sp>
    </p:spTree>
    <p:extLst>
      <p:ext uri="{BB962C8B-B14F-4D97-AF65-F5344CB8AC3E}">
        <p14:creationId xmlns:p14="http://schemas.microsoft.com/office/powerpoint/2010/main" val="360532428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4" name="日付プレースホルダー 3"/>
          <p:cNvSpPr>
            <a:spLocks noGrp="1"/>
          </p:cNvSpPr>
          <p:nvPr>
            <p:ph type="dt" sz="half" idx="10"/>
          </p:nvPr>
        </p:nvSpPr>
        <p:spPr/>
        <p:txBody>
          <a:bodyPr/>
          <a:lstStyle/>
          <a:p>
            <a:fld id="{01853DA9-B1F3-43E2-B770-94AA6CE43483}"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lang="ja-JP" altLang="en-US">
              <a:solidFill>
                <a:prstClr val="black"/>
              </a:solidFill>
            </a:endParaRPr>
          </a:p>
        </p:txBody>
      </p:sp>
      <p:sp>
        <p:nvSpPr>
          <p:cNvPr id="6" name="スライド番号プレースホルダー 5"/>
          <p:cNvSpPr>
            <a:spLocks noGrp="1"/>
          </p:cNvSpPr>
          <p:nvPr>
            <p:ph type="sldNum" sz="quarter" idx="12"/>
          </p:nvPr>
        </p:nvSpPr>
        <p:spPr/>
        <p:txBody>
          <a:bodyPr/>
          <a:lstStyle>
            <a:lvl1pPr>
              <a:defRPr sz="1800"/>
            </a:lvl1pPr>
          </a:lstStyle>
          <a:p>
            <a:fld id="{64452A23-BFEA-43FD-98FB-69091C0AE9E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129449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9EEEA6A8-B854-4546-B994-D042181C95A9}"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lang="ja-JP" altLang="en-US">
              <a:solidFill>
                <a:prstClr val="black"/>
              </a:solidFill>
            </a:endParaRPr>
          </a:p>
        </p:txBody>
      </p:sp>
      <p:sp>
        <p:nvSpPr>
          <p:cNvPr id="6" name="スライド番号プレースホルダー 5"/>
          <p:cNvSpPr>
            <a:spLocks noGrp="1"/>
          </p:cNvSpPr>
          <p:nvPr>
            <p:ph type="sldNum" sz="quarter" idx="12"/>
          </p:nvPr>
        </p:nvSpPr>
        <p:spPr/>
        <p:txBody>
          <a:bodyPr/>
          <a:lstStyle>
            <a:lvl1pPr>
              <a:defRPr sz="2400"/>
            </a:lvl1pPr>
          </a:lstStyle>
          <a:p>
            <a:fld id="{64452A23-BFEA-43FD-98FB-69091C0AE9E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9039738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8D2460FF-841D-461E-8B01-62716F68EB8E}"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a:xfrm>
            <a:off x="3124200" y="6356350"/>
            <a:ext cx="2895600" cy="365125"/>
          </a:xfrm>
          <a:prstGeom prst="rect">
            <a:avLst/>
          </a:prstGeom>
        </p:spPr>
        <p:txBody>
          <a:bodyPr/>
          <a:lstStyle/>
          <a:p>
            <a:endParaRPr lang="ja-JP" altLang="en-US">
              <a:solidFill>
                <a:prstClr val="black"/>
              </a:solidFill>
            </a:endParaRPr>
          </a:p>
        </p:txBody>
      </p:sp>
      <p:sp>
        <p:nvSpPr>
          <p:cNvPr id="7" name="スライド番号プレースホルダー 6"/>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18419620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0DB158B0-B1E8-4A99-8922-DBA3FF946BB4}"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a:xfrm>
            <a:off x="3124200" y="6356350"/>
            <a:ext cx="2895600" cy="365125"/>
          </a:xfrm>
          <a:prstGeom prst="rect">
            <a:avLst/>
          </a:prstGeom>
        </p:spPr>
        <p:txBody>
          <a:bodyPr/>
          <a:lstStyle/>
          <a:p>
            <a:endParaRPr lang="ja-JP" altLang="en-US">
              <a:solidFill>
                <a:prstClr val="black"/>
              </a:solidFill>
            </a:endParaRPr>
          </a:p>
        </p:txBody>
      </p:sp>
      <p:sp>
        <p:nvSpPr>
          <p:cNvPr id="9" name="スライド番号プレースホルダー 8"/>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0444520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EEB9D986-7685-4C74-AE4E-13709C1D986B}"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a:xfrm>
            <a:off x="3124200" y="6356350"/>
            <a:ext cx="2895600" cy="365125"/>
          </a:xfrm>
          <a:prstGeom prst="rect">
            <a:avLst/>
          </a:prstGeom>
        </p:spPr>
        <p:txBody>
          <a:bodyPr/>
          <a:lstStyle/>
          <a:p>
            <a:endParaRPr lang="ja-JP" altLang="en-US">
              <a:solidFill>
                <a:prstClr val="black"/>
              </a:solidFill>
            </a:endParaRPr>
          </a:p>
        </p:txBody>
      </p:sp>
      <p:sp>
        <p:nvSpPr>
          <p:cNvPr id="5" name="スライド番号プレースホルダー 4"/>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06066007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A28561F-3321-41CA-BD2D-06F63CAC5BE9}"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a:xfrm>
            <a:off x="3124200" y="6356350"/>
            <a:ext cx="2895600" cy="365125"/>
          </a:xfrm>
          <a:prstGeom prst="rect">
            <a:avLst/>
          </a:prstGeom>
        </p:spPr>
        <p:txBody>
          <a:bodyPr/>
          <a:lstStyle/>
          <a:p>
            <a:endParaRPr lang="ja-JP" altLang="en-US">
              <a:solidFill>
                <a:prstClr val="black"/>
              </a:solidFill>
            </a:endParaRPr>
          </a:p>
        </p:txBody>
      </p:sp>
      <p:sp>
        <p:nvSpPr>
          <p:cNvPr id="4" name="スライド番号プレースホルダー 3"/>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10627333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4A6A74FD-8706-470A-9B87-D5BFAA8B6A56}" type="datetime1">
              <a:rPr kumimoji="1" lang="ja-JP" altLang="en-US" smtClean="0"/>
              <a:t>2025/8/25</a:t>
            </a:fld>
            <a:endParaRPr kumimoji="1" lang="ja-JP" altLang="en-US"/>
          </a:p>
        </p:txBody>
      </p:sp>
      <p:sp>
        <p:nvSpPr>
          <p:cNvPr id="4" name="フッター プレースホルダー 3"/>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64452A23-BFEA-43FD-98FB-69091C0AE9EE}" type="slidenum">
              <a:rPr kumimoji="1" lang="ja-JP" altLang="en-US" smtClean="0"/>
              <a:pPr/>
              <a:t>‹#›</a:t>
            </a:fld>
            <a:endParaRPr kumimoji="1" lang="ja-JP" altLang="en-US"/>
          </a:p>
        </p:txBody>
      </p:sp>
    </p:spTree>
    <p:extLst>
      <p:ext uri="{BB962C8B-B14F-4D97-AF65-F5344CB8AC3E}">
        <p14:creationId xmlns:p14="http://schemas.microsoft.com/office/powerpoint/2010/main" val="119598302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a:prstGeom prst="rect">
            <a:avLst/>
          </a:prstGeo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14E0F825-CAFE-4D20-9DA6-7A971CC96216}"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a:xfrm>
            <a:off x="3124200" y="6356350"/>
            <a:ext cx="2895600" cy="365125"/>
          </a:xfrm>
          <a:prstGeom prst="rect">
            <a:avLst/>
          </a:prstGeom>
        </p:spPr>
        <p:txBody>
          <a:bodyPr/>
          <a:lstStyle/>
          <a:p>
            <a:endParaRPr lang="ja-JP" altLang="en-US">
              <a:solidFill>
                <a:prstClr val="black"/>
              </a:solidFill>
            </a:endParaRPr>
          </a:p>
        </p:txBody>
      </p:sp>
      <p:sp>
        <p:nvSpPr>
          <p:cNvPr id="7" name="スライド番号プレースホルダー 6"/>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22881361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a:prstGeom prst="rect">
            <a:avLst/>
          </a:prstGeo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a:t>アイコンをクリックして図を追加</a:t>
            </a:r>
          </a:p>
        </p:txBody>
      </p:sp>
      <p:sp>
        <p:nvSpPr>
          <p:cNvPr id="4" name="テキスト プレースホルダー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64981CB1-2C01-4EAB-8541-BF47A7A5DA17}"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a:xfrm>
            <a:off x="3124200" y="6356350"/>
            <a:ext cx="2895600" cy="365125"/>
          </a:xfrm>
          <a:prstGeom prst="rect">
            <a:avLst/>
          </a:prstGeom>
        </p:spPr>
        <p:txBody>
          <a:bodyPr/>
          <a:lstStyle/>
          <a:p>
            <a:endParaRPr lang="ja-JP" altLang="en-US">
              <a:solidFill>
                <a:prstClr val="black"/>
              </a:solidFill>
            </a:endParaRPr>
          </a:p>
        </p:txBody>
      </p:sp>
      <p:sp>
        <p:nvSpPr>
          <p:cNvPr id="7" name="スライド番号プレースホルダー 6"/>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11268298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1600200"/>
            <a:ext cx="8229600" cy="4525963"/>
          </a:xfrm>
          <a:prstGeom prst="rect">
            <a:avLst/>
          </a:prstGeo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9FF3585-71CA-4088-A782-FFF6B45297C6}"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lang="ja-JP" altLang="en-US">
              <a:solidFill>
                <a:prstClr val="black"/>
              </a:solidFill>
            </a:endParaRPr>
          </a:p>
        </p:txBody>
      </p:sp>
      <p:sp>
        <p:nvSpPr>
          <p:cNvPr id="6" name="スライド番号プレースホルダー 5"/>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26027609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a:prstGeom prst="rect">
            <a:avLst/>
          </a:prstGeo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a:prstGeom prst="rect">
            <a:avLst/>
          </a:prstGeo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1639EFDC-A890-4A3B-87CE-5B008900F22E}"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lang="ja-JP" altLang="en-US">
              <a:solidFill>
                <a:prstClr val="black"/>
              </a:solidFill>
            </a:endParaRPr>
          </a:p>
        </p:txBody>
      </p:sp>
      <p:sp>
        <p:nvSpPr>
          <p:cNvPr id="6" name="スライド番号プレースホルダー 5"/>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69591105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365125"/>
            <a:ext cx="7886700" cy="1325563"/>
          </a:xfrm>
          <a:prstGeom prst="rect">
            <a:avLst/>
          </a:prstGeom>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8D64BE5F-B9DE-4BEB-BBD1-5B92DDAF0F36}"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4" name="スライド番号プレースホルダー 3"/>
          <p:cNvSpPr>
            <a:spLocks noGrp="1"/>
          </p:cNvSpPr>
          <p:nvPr>
            <p:ph type="sldNum" sz="quarter" idx="11"/>
          </p:nvPr>
        </p:nvSpPr>
        <p:spPr/>
        <p:txBody>
          <a:bodyPr/>
          <a:lstStyle/>
          <a:p>
            <a:fld id="{64452A23-BFEA-43FD-98FB-69091C0AE9EE}"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18538220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0B1FBBEE-A955-4A27-93F2-03BA9C33CBA6}" type="datetime1">
              <a:rPr kumimoji="1" lang="ja-JP" altLang="en-US" smtClean="0"/>
              <a:t>2025/8/25</a:t>
            </a:fld>
            <a:endParaRPr kumimoji="1" lang="ja-JP" altLang="en-US"/>
          </a:p>
        </p:txBody>
      </p:sp>
      <p:sp>
        <p:nvSpPr>
          <p:cNvPr id="3" name="フッター プレースホルダー 2"/>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64452A23-BFEA-43FD-98FB-69091C0AE9EE}" type="slidenum">
              <a:rPr kumimoji="1" lang="ja-JP" altLang="en-US" smtClean="0"/>
              <a:pPr/>
              <a:t>‹#›</a:t>
            </a:fld>
            <a:endParaRPr kumimoji="1" lang="ja-JP" altLang="en-US" dirty="0"/>
          </a:p>
        </p:txBody>
      </p:sp>
    </p:spTree>
    <p:extLst>
      <p:ext uri="{BB962C8B-B14F-4D97-AF65-F5344CB8AC3E}">
        <p14:creationId xmlns:p14="http://schemas.microsoft.com/office/powerpoint/2010/main" val="21791813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a:prstGeom prst="rect">
            <a:avLst/>
          </a:prstGeo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4F67120D-EEC4-425D-8AB9-4CBC2E07C4A3}" type="datetime1">
              <a:rPr kumimoji="1" lang="ja-JP" altLang="en-US" smtClean="0"/>
              <a:t>2025/8/25</a:t>
            </a:fld>
            <a:endParaRPr kumimoji="1" lang="ja-JP" altLang="en-US"/>
          </a:p>
        </p:txBody>
      </p:sp>
      <p:sp>
        <p:nvSpPr>
          <p:cNvPr id="6" name="フッター プレースホルダー 5"/>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4452A23-BFEA-43FD-98FB-69091C0AE9EE}" type="slidenum">
              <a:rPr kumimoji="1" lang="ja-JP" altLang="en-US" smtClean="0"/>
              <a:pPr/>
              <a:t>‹#›</a:t>
            </a:fld>
            <a:endParaRPr kumimoji="1" lang="ja-JP" altLang="en-US"/>
          </a:p>
        </p:txBody>
      </p:sp>
    </p:spTree>
    <p:extLst>
      <p:ext uri="{BB962C8B-B14F-4D97-AF65-F5344CB8AC3E}">
        <p14:creationId xmlns:p14="http://schemas.microsoft.com/office/powerpoint/2010/main" val="22766429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a:prstGeom prst="rect">
            <a:avLst/>
          </a:prstGeo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a:t>アイコンをクリックして図を追加</a:t>
            </a:r>
          </a:p>
        </p:txBody>
      </p:sp>
      <p:sp>
        <p:nvSpPr>
          <p:cNvPr id="4" name="テキスト プレースホルダー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4EFDCAC4-6FEE-4E44-B27A-48BD80C96A84}" type="datetime1">
              <a:rPr kumimoji="1" lang="ja-JP" altLang="en-US" smtClean="0"/>
              <a:t>2025/8/25</a:t>
            </a:fld>
            <a:endParaRPr kumimoji="1" lang="ja-JP" altLang="en-US"/>
          </a:p>
        </p:txBody>
      </p:sp>
      <p:sp>
        <p:nvSpPr>
          <p:cNvPr id="6" name="フッター プレースホルダー 5"/>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4452A23-BFEA-43FD-98FB-69091C0AE9EE}" type="slidenum">
              <a:rPr kumimoji="1" lang="ja-JP" altLang="en-US" smtClean="0"/>
              <a:pPr/>
              <a:t>‹#›</a:t>
            </a:fld>
            <a:endParaRPr kumimoji="1" lang="ja-JP" altLang="en-US"/>
          </a:p>
        </p:txBody>
      </p:sp>
    </p:spTree>
    <p:extLst>
      <p:ext uri="{BB962C8B-B14F-4D97-AF65-F5344CB8AC3E}">
        <p14:creationId xmlns:p14="http://schemas.microsoft.com/office/powerpoint/2010/main" val="14604781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theme" Target="../theme/theme2.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theme" Target="../theme/theme3.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theme" Target="../theme/theme4.xml"/><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0.xml"/><Relationship Id="rId13" Type="http://schemas.openxmlformats.org/officeDocument/2006/relationships/theme" Target="../theme/theme5.xml"/><Relationship Id="rId3" Type="http://schemas.openxmlformats.org/officeDocument/2006/relationships/slideLayout" Target="../slideLayouts/slideLayout55.xml"/><Relationship Id="rId7" Type="http://schemas.openxmlformats.org/officeDocument/2006/relationships/slideLayout" Target="../slideLayouts/slideLayout59.xml"/><Relationship Id="rId12" Type="http://schemas.openxmlformats.org/officeDocument/2006/relationships/slideLayout" Target="../slideLayouts/slideLayout64.xml"/><Relationship Id="rId2" Type="http://schemas.openxmlformats.org/officeDocument/2006/relationships/slideLayout" Target="../slideLayouts/slideLayout54.xml"/><Relationship Id="rId1" Type="http://schemas.openxmlformats.org/officeDocument/2006/relationships/slideLayout" Target="../slideLayouts/slideLayout53.xml"/><Relationship Id="rId6" Type="http://schemas.openxmlformats.org/officeDocument/2006/relationships/slideLayout" Target="../slideLayouts/slideLayout58.xml"/><Relationship Id="rId11" Type="http://schemas.openxmlformats.org/officeDocument/2006/relationships/slideLayout" Target="../slideLayouts/slideLayout63.xml"/><Relationship Id="rId5" Type="http://schemas.openxmlformats.org/officeDocument/2006/relationships/slideLayout" Target="../slideLayouts/slideLayout57.xml"/><Relationship Id="rId10" Type="http://schemas.openxmlformats.org/officeDocument/2006/relationships/slideLayout" Target="../slideLayouts/slideLayout62.xml"/><Relationship Id="rId4" Type="http://schemas.openxmlformats.org/officeDocument/2006/relationships/slideLayout" Target="../slideLayouts/slideLayout56.xml"/><Relationship Id="rId9" Type="http://schemas.openxmlformats.org/officeDocument/2006/relationships/slideLayout" Target="../slideLayouts/slideLayout6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730AEC-8EF2-46C4-8A51-4F02D149C919}" type="datetime1">
              <a:rPr kumimoji="1" lang="ja-JP" altLang="en-US" smtClean="0"/>
              <a:t>2025/8/25</a:t>
            </a:fld>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2400">
                <a:solidFill>
                  <a:schemeClr val="tx1">
                    <a:tint val="75000"/>
                  </a:schemeClr>
                </a:solidFill>
              </a:defRPr>
            </a:lvl1pPr>
          </a:lstStyle>
          <a:p>
            <a:fld id="{64452A23-BFEA-43FD-98FB-69091C0AE9EE}" type="slidenum">
              <a:rPr lang="ja-JP" altLang="en-US" smtClean="0"/>
              <a:pPr/>
              <a:t>‹#›</a:t>
            </a:fld>
            <a:endParaRPr lang="ja-JP" altLang="en-US" dirty="0"/>
          </a:p>
        </p:txBody>
      </p:sp>
    </p:spTree>
    <p:extLst>
      <p:ext uri="{BB962C8B-B14F-4D97-AF65-F5344CB8AC3E}">
        <p14:creationId xmlns:p14="http://schemas.microsoft.com/office/powerpoint/2010/main" val="705211569"/>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56" r:id="rId12"/>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3D0344D-3A64-4CB8-A2A7-F4999717513E}"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64452A23-BFEA-43FD-98FB-69091C0AE9EE}" type="slidenum">
              <a:rPr lang="ja-JP" altLang="en-US" smtClean="0">
                <a:solidFill>
                  <a:srgbClr val="90C226"/>
                </a:solidFill>
              </a:rPr>
              <a:pPr/>
              <a:t>‹#›</a:t>
            </a:fld>
            <a:endParaRPr lang="ja-JP" altLang="en-US" dirty="0">
              <a:solidFill>
                <a:srgbClr val="90C226"/>
              </a:solidFill>
            </a:endParaRPr>
          </a:p>
        </p:txBody>
      </p:sp>
    </p:spTree>
    <p:extLst>
      <p:ext uri="{BB962C8B-B14F-4D97-AF65-F5344CB8AC3E}">
        <p14:creationId xmlns:p14="http://schemas.microsoft.com/office/powerpoint/2010/main" val="3416195301"/>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 id="2147483769" r:id="rId12"/>
    <p:sldLayoutId id="2147483770" r:id="rId13"/>
    <p:sldLayoutId id="2147483771" r:id="rId14"/>
    <p:sldLayoutId id="2147483772" r:id="rId15"/>
    <p:sldLayoutId id="2147483773" r:id="rId16"/>
  </p:sldLayoutIdLst>
  <p:hf hdr="0" ftr="0" dt="0"/>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7F9C6C-C3A6-46F1-9B67-7DBC3FCDB0BC}"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2400">
                <a:solidFill>
                  <a:schemeClr val="tx1">
                    <a:tint val="75000"/>
                  </a:schemeClr>
                </a:solidFill>
              </a:defRPr>
            </a:lvl1pPr>
          </a:lstStyle>
          <a:p>
            <a:fld id="{64452A23-BFEA-43FD-98FB-69091C0AE9EE}"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3754460684"/>
      </p:ext>
    </p:extLst>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 id="2147483786" r:id="rId12"/>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23FF77-0F2E-456C-B511-9089B6D8E868}"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2400">
                <a:solidFill>
                  <a:schemeClr val="tx1">
                    <a:tint val="75000"/>
                  </a:schemeClr>
                </a:solidFill>
              </a:defRPr>
            </a:lvl1pPr>
          </a:lstStyle>
          <a:p>
            <a:fld id="{64452A23-BFEA-43FD-98FB-69091C0AE9EE}"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3520311266"/>
      </p:ext>
    </p:extLst>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 id="2147483799" r:id="rId12"/>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648B88-AA62-47D2-A341-CC904CCF3796}" type="datetime1">
              <a:rPr lang="ja-JP" altLang="en-US" smtClean="0">
                <a:solidFill>
                  <a:prstClr val="black">
                    <a:tint val="75000"/>
                  </a:prstClr>
                </a:solidFill>
              </a:rPr>
              <a:t>2025/8/25</a:t>
            </a:fld>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2400">
                <a:solidFill>
                  <a:schemeClr val="tx1">
                    <a:tint val="75000"/>
                  </a:schemeClr>
                </a:solidFill>
              </a:defRPr>
            </a:lvl1pPr>
          </a:lstStyle>
          <a:p>
            <a:fld id="{64452A23-BFEA-43FD-98FB-69091C0AE9EE}"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1032577715"/>
      </p:ext>
    </p:extLst>
  </p:cSld>
  <p:clrMap bg1="lt1" tx1="dk1" bg2="lt2" tx2="dk2" accent1="accent1" accent2="accent2" accent3="accent3" accent4="accent4" accent5="accent5" accent6="accent6" hlink="hlink" folHlink="folHlink"/>
  <p:sldLayoutIdLst>
    <p:sldLayoutId id="2147483801" r:id="rId1"/>
    <p:sldLayoutId id="2147483802" r:id="rId2"/>
    <p:sldLayoutId id="2147483803" r:id="rId3"/>
    <p:sldLayoutId id="2147483804" r:id="rId4"/>
    <p:sldLayoutId id="2147483805" r:id="rId5"/>
    <p:sldLayoutId id="2147483806" r:id="rId6"/>
    <p:sldLayoutId id="2147483807" r:id="rId7"/>
    <p:sldLayoutId id="2147483808" r:id="rId8"/>
    <p:sldLayoutId id="2147483809" r:id="rId9"/>
    <p:sldLayoutId id="2147483810" r:id="rId10"/>
    <p:sldLayoutId id="2147483811" r:id="rId11"/>
    <p:sldLayoutId id="2147483812" r:id="rId12"/>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0.xml"/><Relationship Id="rId1" Type="http://schemas.openxmlformats.org/officeDocument/2006/relationships/slideLayout" Target="../slideLayouts/slideLayout30.xml"/><Relationship Id="rId4" Type="http://schemas.openxmlformats.org/officeDocument/2006/relationships/image" Target="../media/image12.wmf"/></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30.xml"/><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30.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30.xml"/><Relationship Id="rId5" Type="http://schemas.openxmlformats.org/officeDocument/2006/relationships/image" Target="../media/image3.png"/><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5.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30.xml"/><Relationship Id="rId5" Type="http://schemas.openxmlformats.org/officeDocument/2006/relationships/image" Target="../media/image14.pn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30.xml"/><Relationship Id="rId5" Type="http://schemas.openxmlformats.org/officeDocument/2006/relationships/image" Target="../media/image22.png"/><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30.xml"/><Relationship Id="rId5" Type="http://schemas.openxmlformats.org/officeDocument/2006/relationships/image" Target="../media/image24.png"/><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30.xml"/><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30.xml"/><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4.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4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1.xml"/><Relationship Id="rId1" Type="http://schemas.openxmlformats.org/officeDocument/2006/relationships/slideLayout" Target="../slideLayouts/slideLayout42.xml"/><Relationship Id="rId5" Type="http://schemas.openxmlformats.org/officeDocument/2006/relationships/image" Target="../media/image34.png"/><Relationship Id="rId4" Type="http://schemas.openxmlformats.org/officeDocument/2006/relationships/image" Target="../media/image33.png"/></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42.xml"/><Relationship Id="rId4" Type="http://schemas.openxmlformats.org/officeDocument/2006/relationships/image" Target="../media/image35.png"/></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3.xml"/><Relationship Id="rId1" Type="http://schemas.openxmlformats.org/officeDocument/2006/relationships/slideLayout" Target="../slideLayouts/slideLayout30.xml"/></Relationships>
</file>

<file path=ppt/slides/_rels/slide24.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7.jpeg"/><Relationship Id="rId7" Type="http://schemas.openxmlformats.org/officeDocument/2006/relationships/image" Target="../media/image40.png"/><Relationship Id="rId2" Type="http://schemas.openxmlformats.org/officeDocument/2006/relationships/notesSlide" Target="../notesSlides/notesSlide24.xml"/><Relationship Id="rId1" Type="http://schemas.openxmlformats.org/officeDocument/2006/relationships/slideLayout" Target="../slideLayouts/slideLayout30.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 Id="rId9" Type="http://schemas.openxmlformats.org/officeDocument/2006/relationships/image" Target="../media/image42.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0.xml"/></Relationships>
</file>

<file path=ppt/slides/_rels/slide2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6.xml"/><Relationship Id="rId1" Type="http://schemas.openxmlformats.org/officeDocument/2006/relationships/slideLayout" Target="../slideLayouts/slideLayout30.xml"/><Relationship Id="rId6" Type="http://schemas.openxmlformats.org/officeDocument/2006/relationships/image" Target="../media/image7.jpeg"/><Relationship Id="rId5" Type="http://schemas.openxmlformats.org/officeDocument/2006/relationships/image" Target="../media/image45.png"/><Relationship Id="rId4" Type="http://schemas.openxmlformats.org/officeDocument/2006/relationships/image" Target="../media/image44.png"/></Relationships>
</file>

<file path=ppt/slides/_rels/slide27.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6.png"/><Relationship Id="rId7" Type="http://schemas.openxmlformats.org/officeDocument/2006/relationships/image" Target="../media/image7.jpeg"/><Relationship Id="rId2" Type="http://schemas.openxmlformats.org/officeDocument/2006/relationships/notesSlide" Target="../notesSlides/notesSlide27.xml"/><Relationship Id="rId1" Type="http://schemas.openxmlformats.org/officeDocument/2006/relationships/slideLayout" Target="../slideLayouts/slideLayout30.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2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8.xml"/><Relationship Id="rId1" Type="http://schemas.openxmlformats.org/officeDocument/2006/relationships/slideLayout" Target="../slideLayouts/slideLayout30.xml"/><Relationship Id="rId4" Type="http://schemas.openxmlformats.org/officeDocument/2006/relationships/image" Target="../media/image22.png"/></Relationships>
</file>

<file path=ppt/slides/_rels/slide2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9.xml"/><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5.xml"/></Relationships>
</file>

<file path=ppt/slides/_rels/slide3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0.xml"/><Relationship Id="rId1" Type="http://schemas.openxmlformats.org/officeDocument/2006/relationships/slideLayout" Target="../slideLayouts/slideLayout30.xml"/><Relationship Id="rId4" Type="http://schemas.openxmlformats.org/officeDocument/2006/relationships/image" Target="../media/image54.png"/></Relationships>
</file>

<file path=ppt/slides/_rels/slide3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1.xml"/><Relationship Id="rId1" Type="http://schemas.openxmlformats.org/officeDocument/2006/relationships/slideLayout" Target="../slideLayouts/slideLayout30.xml"/><Relationship Id="rId5" Type="http://schemas.openxmlformats.org/officeDocument/2006/relationships/image" Target="../media/image57.png"/><Relationship Id="rId4" Type="http://schemas.openxmlformats.org/officeDocument/2006/relationships/image" Target="../media/image56.png"/></Relationships>
</file>

<file path=ppt/slides/_rels/slide3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2.xml"/><Relationship Id="rId1" Type="http://schemas.openxmlformats.org/officeDocument/2006/relationships/slideLayout" Target="../slideLayouts/slideLayout30.xml"/><Relationship Id="rId4" Type="http://schemas.openxmlformats.org/officeDocument/2006/relationships/image" Target="../media/image56.png"/></Relationships>
</file>

<file path=ppt/slides/_rels/slide3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3.xml"/><Relationship Id="rId1" Type="http://schemas.openxmlformats.org/officeDocument/2006/relationships/slideLayout" Target="../slideLayouts/slideLayout30.xml"/></Relationships>
</file>

<file path=ppt/slides/_rels/slide3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4.xml"/><Relationship Id="rId1" Type="http://schemas.openxmlformats.org/officeDocument/2006/relationships/slideLayout" Target="../slideLayouts/slideLayout54.xml"/><Relationship Id="rId5" Type="http://schemas.openxmlformats.org/officeDocument/2006/relationships/image" Target="../media/image62.png"/><Relationship Id="rId4" Type="http://schemas.openxmlformats.org/officeDocument/2006/relationships/image" Target="../media/image61.png"/></Relationships>
</file>

<file path=ppt/slides/_rels/slide35.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35.xml"/><Relationship Id="rId1" Type="http://schemas.openxmlformats.org/officeDocument/2006/relationships/slideLayout" Target="../slideLayouts/slideLayout30.xml"/></Relationships>
</file>

<file path=ppt/slides/_rels/slide3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6.xml"/><Relationship Id="rId1" Type="http://schemas.openxmlformats.org/officeDocument/2006/relationships/slideLayout" Target="../slideLayouts/slideLayout30.xml"/><Relationship Id="rId4" Type="http://schemas.openxmlformats.org/officeDocument/2006/relationships/image" Target="../media/image22.png"/></Relationships>
</file>

<file path=ppt/slides/_rels/slide3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7.xml"/><Relationship Id="rId1" Type="http://schemas.openxmlformats.org/officeDocument/2006/relationships/slideLayout" Target="../slideLayouts/slideLayout30.xml"/><Relationship Id="rId5" Type="http://schemas.openxmlformats.org/officeDocument/2006/relationships/image" Target="../media/image22.png"/><Relationship Id="rId4" Type="http://schemas.openxmlformats.org/officeDocument/2006/relationships/image" Target="../media/image65.png"/></Relationships>
</file>

<file path=ppt/slides/_rels/slide3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38.xml"/><Relationship Id="rId1" Type="http://schemas.openxmlformats.org/officeDocument/2006/relationships/slideLayout" Target="../slideLayouts/slideLayout30.xml"/><Relationship Id="rId4" Type="http://schemas.openxmlformats.org/officeDocument/2006/relationships/image" Target="../media/image67.png"/></Relationships>
</file>

<file path=ppt/slides/_rels/slide3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39.xml"/><Relationship Id="rId1" Type="http://schemas.openxmlformats.org/officeDocument/2006/relationships/slideLayout" Target="../slideLayouts/slideLayout30.xml"/><Relationship Id="rId5" Type="http://schemas.openxmlformats.org/officeDocument/2006/relationships/image" Target="../media/image70.png"/><Relationship Id="rId4" Type="http://schemas.openxmlformats.org/officeDocument/2006/relationships/image" Target="../media/image69.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30.xml"/><Relationship Id="rId5" Type="http://schemas.openxmlformats.org/officeDocument/2006/relationships/image" Target="../media/image3.png"/><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40.xml"/><Relationship Id="rId1" Type="http://schemas.openxmlformats.org/officeDocument/2006/relationships/slideLayout" Target="../slideLayouts/slideLayout30.xml"/></Relationships>
</file>

<file path=ppt/slides/_rels/slide41.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41.xml"/><Relationship Id="rId1" Type="http://schemas.openxmlformats.org/officeDocument/2006/relationships/slideLayout" Target="../slideLayouts/slideLayout30.xml"/><Relationship Id="rId5" Type="http://schemas.openxmlformats.org/officeDocument/2006/relationships/image" Target="../media/image16.jpeg"/><Relationship Id="rId4" Type="http://schemas.openxmlformats.org/officeDocument/2006/relationships/image" Target="../media/image22.png"/></Relationships>
</file>

<file path=ppt/slides/_rels/slide4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2.xml"/><Relationship Id="rId1" Type="http://schemas.openxmlformats.org/officeDocument/2006/relationships/slideLayout" Target="../slideLayouts/slideLayout30.xml"/><Relationship Id="rId4" Type="http://schemas.openxmlformats.org/officeDocument/2006/relationships/image" Target="../media/image73.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0.xml"/></Relationships>
</file>

<file path=ppt/slides/_rels/slide45.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4.png"/><Relationship Id="rId4" Type="http://schemas.openxmlformats.org/officeDocument/2006/relationships/image" Target="../media/image20.png"/></Relationships>
</file>

<file path=ppt/slides/_rels/slide46.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4.png"/><Relationship Id="rId4" Type="http://schemas.openxmlformats.org/officeDocument/2006/relationships/image" Target="../media/image23.png"/></Relationships>
</file>

<file path=ppt/slides/_rels/slide47.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47.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76.png"/><Relationship Id="rId4" Type="http://schemas.openxmlformats.org/officeDocument/2006/relationships/image" Target="../media/image16.jpeg"/></Relationships>
</file>

<file path=ppt/slides/_rels/slide48.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48.xml"/><Relationship Id="rId1" Type="http://schemas.openxmlformats.org/officeDocument/2006/relationships/slideLayout" Target="../slideLayouts/slideLayout2.xml"/><Relationship Id="rId6" Type="http://schemas.openxmlformats.org/officeDocument/2006/relationships/image" Target="../media/image78.png"/><Relationship Id="rId5" Type="http://schemas.openxmlformats.org/officeDocument/2006/relationships/image" Target="../media/image16.jpeg"/><Relationship Id="rId4" Type="http://schemas.openxmlformats.org/officeDocument/2006/relationships/image" Target="../media/image22.png"/></Relationships>
</file>

<file path=ppt/slides/_rels/slide49.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49.xml"/><Relationship Id="rId1" Type="http://schemas.openxmlformats.org/officeDocument/2006/relationships/slideLayout" Target="../slideLayouts/slideLayout2.xml"/><Relationship Id="rId6" Type="http://schemas.openxmlformats.org/officeDocument/2006/relationships/image" Target="../media/image80.png"/><Relationship Id="rId5" Type="http://schemas.openxmlformats.org/officeDocument/2006/relationships/image" Target="../media/image16.jpeg"/><Relationship Id="rId4" Type="http://schemas.openxmlformats.org/officeDocument/2006/relationships/image" Target="../media/image22.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0.xml"/><Relationship Id="rId4" Type="http://schemas.openxmlformats.org/officeDocument/2006/relationships/image" Target="../media/image5.png"/></Relationships>
</file>

<file path=ppt/slides/_rels/slide50.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50.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1.png"/><Relationship Id="rId4" Type="http://schemas.openxmlformats.org/officeDocument/2006/relationships/image" Target="../media/image22.png"/></Relationships>
</file>

<file path=ppt/slides/_rels/slide51.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51.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82.png"/></Relationships>
</file>

<file path=ppt/slides/_rels/slide52.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53.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53.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85.png"/></Relationships>
</file>

<file path=ppt/slides/_rels/slide54.xml.rels><?xml version="1.0" encoding="UTF-8" standalone="yes"?>
<Relationships xmlns="http://schemas.openxmlformats.org/package/2006/relationships"><Relationship Id="rId3" Type="http://schemas.openxmlformats.org/officeDocument/2006/relationships/image" Target="../media/image86.png"/><Relationship Id="rId7" Type="http://schemas.openxmlformats.org/officeDocument/2006/relationships/image" Target="../media/image88.png"/><Relationship Id="rId2" Type="http://schemas.openxmlformats.org/officeDocument/2006/relationships/notesSlide" Target="../notesSlides/notesSlide54.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22.png"/><Relationship Id="rId4" Type="http://schemas.openxmlformats.org/officeDocument/2006/relationships/image" Target="../media/image87.png"/></Relationships>
</file>

<file path=ppt/slides/_rels/slide55.xml.rels><?xml version="1.0" encoding="UTF-8" standalone="yes"?>
<Relationships xmlns="http://schemas.openxmlformats.org/package/2006/relationships"><Relationship Id="rId8" Type="http://schemas.openxmlformats.org/officeDocument/2006/relationships/image" Target="../media/image94.png"/><Relationship Id="rId3" Type="http://schemas.openxmlformats.org/officeDocument/2006/relationships/image" Target="../media/image89.png"/><Relationship Id="rId7" Type="http://schemas.openxmlformats.org/officeDocument/2006/relationships/image" Target="../media/image93.png"/><Relationship Id="rId2" Type="http://schemas.openxmlformats.org/officeDocument/2006/relationships/notesSlide" Target="../notesSlides/notesSlide55.xml"/><Relationship Id="rId1" Type="http://schemas.openxmlformats.org/officeDocument/2006/relationships/slideLayout" Target="../slideLayouts/slideLayout2.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png"/></Relationships>
</file>

<file path=ppt/slides/_rels/slide56.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56.xml"/><Relationship Id="rId1" Type="http://schemas.openxmlformats.org/officeDocument/2006/relationships/slideLayout" Target="../slideLayouts/slideLayout2.xml"/><Relationship Id="rId5" Type="http://schemas.openxmlformats.org/officeDocument/2006/relationships/image" Target="../media/image96.png"/><Relationship Id="rId4" Type="http://schemas.openxmlformats.org/officeDocument/2006/relationships/image" Target="../media/image95.png"/></Relationships>
</file>

<file path=ppt/slides/_rels/slide57.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57.xml"/><Relationship Id="rId1" Type="http://schemas.openxmlformats.org/officeDocument/2006/relationships/slideLayout" Target="../slideLayouts/slideLayout2.xml"/><Relationship Id="rId5" Type="http://schemas.openxmlformats.org/officeDocument/2006/relationships/image" Target="../media/image96.png"/><Relationship Id="rId4" Type="http://schemas.openxmlformats.org/officeDocument/2006/relationships/image" Target="../media/image7.jpeg"/></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30.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eg"/><Relationship Id="rId9" Type="http://schemas.openxmlformats.org/officeDocument/2006/relationships/image" Target="../media/image12.wmf"/></Relationships>
</file>

<file path=ppt/slides/_rels/slide6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png"/><Relationship Id="rId2" Type="http://schemas.openxmlformats.org/officeDocument/2006/relationships/notesSlide" Target="../notesSlides/notesSlide60.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22.png"/><Relationship Id="rId4" Type="http://schemas.openxmlformats.org/officeDocument/2006/relationships/image" Target="../media/image99.png"/></Relationships>
</file>

<file path=ppt/slides/_rels/slide61.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61.xml"/><Relationship Id="rId1" Type="http://schemas.openxmlformats.org/officeDocument/2006/relationships/slideLayout" Target="../slideLayouts/slideLayout2.xml"/><Relationship Id="rId5" Type="http://schemas.openxmlformats.org/officeDocument/2006/relationships/image" Target="../media/image73.png"/><Relationship Id="rId4" Type="http://schemas.openxmlformats.org/officeDocument/2006/relationships/image" Target="../media/image101.jpeg"/></Relationships>
</file>

<file path=ppt/slides/_rels/slide62.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62.xml"/><Relationship Id="rId1" Type="http://schemas.openxmlformats.org/officeDocument/2006/relationships/slideLayout" Target="../slideLayouts/slideLayout2.xml"/><Relationship Id="rId4" Type="http://schemas.openxmlformats.org/officeDocument/2006/relationships/image" Target="../media/image102.png"/></Relationships>
</file>

<file path=ppt/slides/_rels/slide63.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63.xml"/><Relationship Id="rId1" Type="http://schemas.openxmlformats.org/officeDocument/2006/relationships/slideLayout" Target="../slideLayouts/slideLayout2.xml"/><Relationship Id="rId4" Type="http://schemas.openxmlformats.org/officeDocument/2006/relationships/image" Target="../media/image103.png"/></Relationships>
</file>

<file path=ppt/slides/_rels/slide64.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64.xml"/><Relationship Id="rId1" Type="http://schemas.openxmlformats.org/officeDocument/2006/relationships/slideLayout" Target="../slideLayouts/slideLayout2.xml"/><Relationship Id="rId5" Type="http://schemas.openxmlformats.org/officeDocument/2006/relationships/image" Target="../media/image91.png"/><Relationship Id="rId4" Type="http://schemas.openxmlformats.org/officeDocument/2006/relationships/image" Target="../media/image105.png"/></Relationships>
</file>

<file path=ppt/slides/_rels/slide65.xml.rels><?xml version="1.0" encoding="UTF-8" standalone="yes"?>
<Relationships xmlns="http://schemas.openxmlformats.org/package/2006/relationships"><Relationship Id="rId8" Type="http://schemas.openxmlformats.org/officeDocument/2006/relationships/image" Target="../media/image91.png"/><Relationship Id="rId3" Type="http://schemas.openxmlformats.org/officeDocument/2006/relationships/image" Target="../media/image106.png"/><Relationship Id="rId7" Type="http://schemas.openxmlformats.org/officeDocument/2006/relationships/image" Target="../media/image109.png"/><Relationship Id="rId2" Type="http://schemas.openxmlformats.org/officeDocument/2006/relationships/notesSlide" Target="../notesSlides/notesSlide65.xml"/><Relationship Id="rId1" Type="http://schemas.openxmlformats.org/officeDocument/2006/relationships/slideLayout" Target="../slideLayouts/slideLayout2.xml"/><Relationship Id="rId6" Type="http://schemas.openxmlformats.org/officeDocument/2006/relationships/image" Target="../media/image108.png"/><Relationship Id="rId5" Type="http://schemas.openxmlformats.org/officeDocument/2006/relationships/image" Target="../media/image107.png"/><Relationship Id="rId4" Type="http://schemas.openxmlformats.org/officeDocument/2006/relationships/image" Target="../media/image22.png"/><Relationship Id="rId9" Type="http://schemas.openxmlformats.org/officeDocument/2006/relationships/image" Target="../media/image110.png"/></Relationships>
</file>

<file path=ppt/slides/_rels/slide6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6.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3.png"/></Relationships>
</file>

<file path=ppt/slides/_rels/slide67.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67.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68.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68.xml"/><Relationship Id="rId1" Type="http://schemas.openxmlformats.org/officeDocument/2006/relationships/slideLayout" Target="../slideLayouts/slideLayout2.xml"/><Relationship Id="rId6" Type="http://schemas.openxmlformats.org/officeDocument/2006/relationships/image" Target="../media/image114.png"/><Relationship Id="rId5" Type="http://schemas.openxmlformats.org/officeDocument/2006/relationships/image" Target="../media/image7.jpeg"/><Relationship Id="rId4" Type="http://schemas.openxmlformats.org/officeDocument/2006/relationships/image" Target="../media/image113.png"/></Relationships>
</file>

<file path=ppt/slides/_rels/slide6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9.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1.png"/><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30.xml"/><Relationship Id="rId5" Type="http://schemas.openxmlformats.org/officeDocument/2006/relationships/image" Target="../media/image8.png"/><Relationship Id="rId4" Type="http://schemas.openxmlformats.org/officeDocument/2006/relationships/image" Target="../media/image14.png"/></Relationships>
</file>

<file path=ppt/slides/_rels/slide70.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notesSlide" Target="../notesSlides/notesSlide70.xml"/><Relationship Id="rId1" Type="http://schemas.openxmlformats.org/officeDocument/2006/relationships/slideLayout" Target="../slideLayouts/slideLayout2.xml"/><Relationship Id="rId5" Type="http://schemas.openxmlformats.org/officeDocument/2006/relationships/image" Target="../media/image117.png"/><Relationship Id="rId4" Type="http://schemas.openxmlformats.org/officeDocument/2006/relationships/image" Target="../media/image116.png"/></Relationships>
</file>

<file path=ppt/slides/_rels/slide71.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71.xml"/><Relationship Id="rId1" Type="http://schemas.openxmlformats.org/officeDocument/2006/relationships/slideLayout" Target="../slideLayouts/slideLayout2.xml"/><Relationship Id="rId4" Type="http://schemas.openxmlformats.org/officeDocument/2006/relationships/image" Target="../media/image119.png"/></Relationships>
</file>

<file path=ppt/slides/_rels/slide72.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72.xml"/><Relationship Id="rId1" Type="http://schemas.openxmlformats.org/officeDocument/2006/relationships/slideLayout" Target="../slideLayouts/slideLayout2.xml"/><Relationship Id="rId5" Type="http://schemas.openxmlformats.org/officeDocument/2006/relationships/image" Target="../media/image116.png"/><Relationship Id="rId4" Type="http://schemas.openxmlformats.org/officeDocument/2006/relationships/image" Target="../media/image121.png"/></Relationships>
</file>

<file path=ppt/slides/_rels/slide73.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notesSlide" Target="../notesSlides/notesSlide74.xml"/><Relationship Id="rId1" Type="http://schemas.openxmlformats.org/officeDocument/2006/relationships/slideLayout" Target="../slideLayouts/slideLayout2.xml"/><Relationship Id="rId5" Type="http://schemas.openxmlformats.org/officeDocument/2006/relationships/image" Target="../media/image124.png"/><Relationship Id="rId4" Type="http://schemas.openxmlformats.org/officeDocument/2006/relationships/image" Target="../media/image123.png"/></Relationships>
</file>

<file path=ppt/slides/_rels/slide7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png"/><Relationship Id="rId2" Type="http://schemas.openxmlformats.org/officeDocument/2006/relationships/notesSlide" Target="../notesSlides/notesSlide75.xml"/><Relationship Id="rId1" Type="http://schemas.openxmlformats.org/officeDocument/2006/relationships/slideLayout" Target="../slideLayouts/slideLayout2.xml"/><Relationship Id="rId6" Type="http://schemas.openxmlformats.org/officeDocument/2006/relationships/image" Target="../media/image117.png"/><Relationship Id="rId5" Type="http://schemas.openxmlformats.org/officeDocument/2006/relationships/image" Target="../media/image125.png"/><Relationship Id="rId4" Type="http://schemas.openxmlformats.org/officeDocument/2006/relationships/image" Target="../media/image99.png"/></Relationships>
</file>

<file path=ppt/slides/_rels/slide76.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notesSlide" Target="../notesSlides/notesSlide76.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22.png"/></Relationships>
</file>

<file path=ppt/slides/_rels/slide77.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0.xml"/></Relationships>
</file>

<file path=ppt/slides/_rels/slide8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0.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2.png"/></Relationships>
</file>

<file path=ppt/slides/_rels/slide81.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notesSlide" Target="../notesSlides/notesSlide81.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16.jpeg"/><Relationship Id="rId4" Type="http://schemas.openxmlformats.org/officeDocument/2006/relationships/image" Target="../media/image129.png"/></Relationships>
</file>

<file path=ppt/slides/_rels/slide82.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82.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132.png"/><Relationship Id="rId4" Type="http://schemas.openxmlformats.org/officeDocument/2006/relationships/image" Target="../media/image131.png"/></Relationships>
</file>

<file path=ppt/slides/_rels/slide83.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notesSlide" Target="../notesSlides/notesSlide83.xml"/><Relationship Id="rId1" Type="http://schemas.openxmlformats.org/officeDocument/2006/relationships/slideLayout" Target="../slideLayouts/slideLayout2.xml"/><Relationship Id="rId4" Type="http://schemas.openxmlformats.org/officeDocument/2006/relationships/image" Target="../media/image134.png"/></Relationships>
</file>

<file path=ppt/slides/_rels/slide8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4.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2.png"/></Relationships>
</file>

<file path=ppt/slides/_rels/slide85.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notesSlide" Target="../notesSlides/notesSlide85.xml"/><Relationship Id="rId1" Type="http://schemas.openxmlformats.org/officeDocument/2006/relationships/slideLayout" Target="../slideLayouts/slideLayout2.xml"/><Relationship Id="rId5" Type="http://schemas.openxmlformats.org/officeDocument/2006/relationships/image" Target="../media/image136.jpeg"/><Relationship Id="rId4" Type="http://schemas.openxmlformats.org/officeDocument/2006/relationships/image" Target="../media/image22.png"/></Relationships>
</file>

<file path=ppt/slides/_rels/slide86.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notesSlide" Target="../notesSlides/notesSlide87.xml"/><Relationship Id="rId1" Type="http://schemas.openxmlformats.org/officeDocument/2006/relationships/slideLayout" Target="../slideLayouts/slideLayout2.xml"/><Relationship Id="rId4" Type="http://schemas.openxmlformats.org/officeDocument/2006/relationships/image" Target="../media/image139.jpeg"/></Relationships>
</file>

<file path=ppt/slides/_rels/slide88.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notesSlide" Target="../notesSlides/notesSlide88.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41.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txBox="1">
            <a:spLocks/>
          </p:cNvSpPr>
          <p:nvPr/>
        </p:nvSpPr>
        <p:spPr>
          <a:xfrm>
            <a:off x="-36512" y="2130425"/>
            <a:ext cx="8280920" cy="2018655"/>
          </a:xfrm>
          <a:prstGeom prst="rect">
            <a:avLst/>
          </a:prstGeom>
        </p:spPr>
        <p:txBody>
          <a:bodyPr/>
          <a:lstStyle>
            <a:lvl1pPr algn="ctr" defTabSz="957263" rtl="0" eaLnBrk="1" fontAlgn="base" hangingPunct="1">
              <a:spcBef>
                <a:spcPct val="0"/>
              </a:spcBef>
              <a:spcAft>
                <a:spcPct val="0"/>
              </a:spcAft>
              <a:defRPr kumimoji="1" sz="4600">
                <a:solidFill>
                  <a:schemeClr val="tx2"/>
                </a:solidFill>
                <a:latin typeface="+mj-lt"/>
                <a:ea typeface="+mj-ea"/>
                <a:cs typeface="+mj-cs"/>
              </a:defRPr>
            </a:lvl1pPr>
            <a:lvl2pPr algn="ctr" defTabSz="957263" rtl="0" eaLnBrk="1" fontAlgn="base" hangingPunct="1">
              <a:spcBef>
                <a:spcPct val="0"/>
              </a:spcBef>
              <a:spcAft>
                <a:spcPct val="0"/>
              </a:spcAft>
              <a:defRPr kumimoji="1" sz="4600">
                <a:solidFill>
                  <a:schemeClr val="tx2"/>
                </a:solidFill>
                <a:latin typeface="Arial" charset="0"/>
                <a:ea typeface="ＭＳ Ｐゴシック" charset="-128"/>
              </a:defRPr>
            </a:lvl2pPr>
            <a:lvl3pPr algn="ctr" defTabSz="957263" rtl="0" eaLnBrk="1" fontAlgn="base" hangingPunct="1">
              <a:spcBef>
                <a:spcPct val="0"/>
              </a:spcBef>
              <a:spcAft>
                <a:spcPct val="0"/>
              </a:spcAft>
              <a:defRPr kumimoji="1" sz="4600">
                <a:solidFill>
                  <a:schemeClr val="tx2"/>
                </a:solidFill>
                <a:latin typeface="Arial" charset="0"/>
                <a:ea typeface="ＭＳ Ｐゴシック" charset="-128"/>
              </a:defRPr>
            </a:lvl3pPr>
            <a:lvl4pPr algn="ctr" defTabSz="957263" rtl="0" eaLnBrk="1" fontAlgn="base" hangingPunct="1">
              <a:spcBef>
                <a:spcPct val="0"/>
              </a:spcBef>
              <a:spcAft>
                <a:spcPct val="0"/>
              </a:spcAft>
              <a:defRPr kumimoji="1" sz="4600">
                <a:solidFill>
                  <a:schemeClr val="tx2"/>
                </a:solidFill>
                <a:latin typeface="Arial" charset="0"/>
                <a:ea typeface="ＭＳ Ｐゴシック" charset="-128"/>
              </a:defRPr>
            </a:lvl4pPr>
            <a:lvl5pPr algn="ctr" defTabSz="957263" rtl="0" eaLnBrk="1" fontAlgn="base" hangingPunct="1">
              <a:spcBef>
                <a:spcPct val="0"/>
              </a:spcBef>
              <a:spcAft>
                <a:spcPct val="0"/>
              </a:spcAft>
              <a:defRPr kumimoji="1" sz="4600">
                <a:solidFill>
                  <a:schemeClr val="tx2"/>
                </a:solidFill>
                <a:latin typeface="Arial" charset="0"/>
                <a:ea typeface="ＭＳ Ｐゴシック" charset="-128"/>
              </a:defRPr>
            </a:lvl5pPr>
            <a:lvl6pPr marL="457200" algn="ctr" defTabSz="957263" rtl="0" eaLnBrk="1" fontAlgn="base" hangingPunct="1">
              <a:spcBef>
                <a:spcPct val="0"/>
              </a:spcBef>
              <a:spcAft>
                <a:spcPct val="0"/>
              </a:spcAft>
              <a:defRPr kumimoji="1" sz="4600">
                <a:solidFill>
                  <a:schemeClr val="tx2"/>
                </a:solidFill>
                <a:latin typeface="Arial" charset="0"/>
                <a:ea typeface="ＭＳ Ｐゴシック" charset="-128"/>
              </a:defRPr>
            </a:lvl6pPr>
            <a:lvl7pPr marL="914400" algn="ctr" defTabSz="957263" rtl="0" eaLnBrk="1" fontAlgn="base" hangingPunct="1">
              <a:spcBef>
                <a:spcPct val="0"/>
              </a:spcBef>
              <a:spcAft>
                <a:spcPct val="0"/>
              </a:spcAft>
              <a:defRPr kumimoji="1" sz="4600">
                <a:solidFill>
                  <a:schemeClr val="tx2"/>
                </a:solidFill>
                <a:latin typeface="Arial" charset="0"/>
                <a:ea typeface="ＭＳ Ｐゴシック" charset="-128"/>
              </a:defRPr>
            </a:lvl7pPr>
            <a:lvl8pPr marL="1371600" algn="ctr" defTabSz="957263" rtl="0" eaLnBrk="1" fontAlgn="base" hangingPunct="1">
              <a:spcBef>
                <a:spcPct val="0"/>
              </a:spcBef>
              <a:spcAft>
                <a:spcPct val="0"/>
              </a:spcAft>
              <a:defRPr kumimoji="1" sz="4600">
                <a:solidFill>
                  <a:schemeClr val="tx2"/>
                </a:solidFill>
                <a:latin typeface="Arial" charset="0"/>
                <a:ea typeface="ＭＳ Ｐゴシック" charset="-128"/>
              </a:defRPr>
            </a:lvl8pPr>
            <a:lvl9pPr marL="1828800" algn="ctr" defTabSz="957263" rtl="0" eaLnBrk="1" fontAlgn="base" hangingPunct="1">
              <a:spcBef>
                <a:spcPct val="0"/>
              </a:spcBef>
              <a:spcAft>
                <a:spcPct val="0"/>
              </a:spcAft>
              <a:defRPr kumimoji="1" sz="4600">
                <a:solidFill>
                  <a:schemeClr val="tx2"/>
                </a:solidFill>
                <a:latin typeface="Arial" charset="0"/>
                <a:ea typeface="ＭＳ Ｐゴシック" charset="-128"/>
              </a:defRPr>
            </a:lvl9pPr>
          </a:lstStyle>
          <a:p>
            <a:r>
              <a:rPr lang="ja-JP" altLang="en-US" sz="4400" dirty="0">
                <a:solidFill>
                  <a:srgbClr val="54A021">
                    <a:lumMod val="75000"/>
                  </a:srgbClr>
                </a:solidFill>
                <a:latin typeface="HG丸ｺﾞｼｯｸM-PRO" pitchFamily="50" charset="-128"/>
                <a:ea typeface="HG丸ｺﾞｼｯｸM-PRO" pitchFamily="50" charset="-128"/>
              </a:rPr>
              <a:t>申請書入力システム</a:t>
            </a:r>
            <a:endParaRPr lang="en-US" altLang="ja-JP" sz="4400" dirty="0">
              <a:solidFill>
                <a:srgbClr val="54A021">
                  <a:lumMod val="75000"/>
                </a:srgbClr>
              </a:solidFill>
              <a:latin typeface="HG丸ｺﾞｼｯｸM-PRO" pitchFamily="50" charset="-128"/>
              <a:ea typeface="HG丸ｺﾞｼｯｸM-PRO" pitchFamily="50" charset="-128"/>
            </a:endParaRPr>
          </a:p>
          <a:p>
            <a:r>
              <a:rPr lang="ja-JP" altLang="en-US" sz="4400" dirty="0">
                <a:solidFill>
                  <a:srgbClr val="54A021">
                    <a:lumMod val="75000"/>
                  </a:srgbClr>
                </a:solidFill>
                <a:latin typeface="HG丸ｺﾞｼｯｸM-PRO" pitchFamily="50" charset="-128"/>
                <a:ea typeface="HG丸ｺﾞｼｯｸM-PRO" pitchFamily="50" charset="-128"/>
              </a:rPr>
              <a:t>操作手順</a:t>
            </a:r>
            <a:endParaRPr lang="en-US" altLang="ja-JP" sz="4400" dirty="0">
              <a:solidFill>
                <a:srgbClr val="54A021">
                  <a:lumMod val="75000"/>
                </a:srgbClr>
              </a:solidFill>
              <a:latin typeface="HG丸ｺﾞｼｯｸM-PRO" pitchFamily="50" charset="-128"/>
              <a:ea typeface="HG丸ｺﾞｼｯｸM-PRO" pitchFamily="50" charset="-128"/>
            </a:endParaRPr>
          </a:p>
        </p:txBody>
      </p:sp>
      <p:sp>
        <p:nvSpPr>
          <p:cNvPr id="2" name="正方形/長方形 1"/>
          <p:cNvSpPr/>
          <p:nvPr/>
        </p:nvSpPr>
        <p:spPr>
          <a:xfrm>
            <a:off x="611560" y="548680"/>
            <a:ext cx="1440160" cy="576064"/>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latin typeface="HG丸ｺﾞｼｯｸM-PRO" panose="020F0600000000000000" pitchFamily="50" charset="-128"/>
                <a:ea typeface="HG丸ｺﾞｼｯｸM-PRO" panose="020F0600000000000000" pitchFamily="50" charset="-128"/>
              </a:rPr>
              <a:t>操作手順</a:t>
            </a:r>
            <a:endParaRPr kumimoji="1" lang="ja-JP" altLang="en-US" dirty="0">
              <a:solidFill>
                <a:schemeClr val="tx1"/>
              </a:solidFill>
              <a:latin typeface="HG丸ｺﾞｼｯｸM-PRO" panose="020F0600000000000000" pitchFamily="50" charset="-128"/>
              <a:ea typeface="HG丸ｺﾞｼｯｸM-PRO" panose="020F0600000000000000" pitchFamily="50" charset="-128"/>
            </a:endParaRPr>
          </a:p>
        </p:txBody>
      </p:sp>
      <p:sp>
        <p:nvSpPr>
          <p:cNvPr id="4" name="正方形/長方形 3"/>
          <p:cNvSpPr/>
          <p:nvPr/>
        </p:nvSpPr>
        <p:spPr>
          <a:xfrm>
            <a:off x="1187624" y="4005064"/>
            <a:ext cx="5832648" cy="129614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en-US" altLang="ja-JP" dirty="0"/>
              <a:t>※</a:t>
            </a:r>
            <a:r>
              <a:rPr lang="ja-JP" altLang="ja-JP" dirty="0"/>
              <a:t>本資料は、令和元年度に実施した操作説明会の内容に基づいているため、基本的な流れのみとなっており、全ての操作は網羅されておりません。</a:t>
            </a:r>
            <a:endParaRPr kumimoji="1" lang="ja-JP" altLang="en-US" dirty="0"/>
          </a:p>
        </p:txBody>
      </p:sp>
    </p:spTree>
    <p:extLst>
      <p:ext uri="{BB962C8B-B14F-4D97-AF65-F5344CB8AC3E}">
        <p14:creationId xmlns:p14="http://schemas.microsoft.com/office/powerpoint/2010/main" val="27768833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899592" y="4365104"/>
            <a:ext cx="6336704" cy="2016224"/>
          </a:xfrm>
          <a:prstGeom prst="rect">
            <a:avLst/>
          </a:prstGeom>
          <a:no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2" name="スライド番号プレースホルダー 1"/>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9</a:t>
            </a:fld>
            <a:endParaRPr lang="ja-JP" altLang="en-US" dirty="0">
              <a:solidFill>
                <a:prstClr val="black">
                  <a:tint val="75000"/>
                </a:prstClr>
              </a:solidFill>
            </a:endParaRPr>
          </a:p>
        </p:txBody>
      </p:sp>
      <p:sp>
        <p:nvSpPr>
          <p:cNvPr id="9" name="テキスト ボックス 8"/>
          <p:cNvSpPr txBox="1"/>
          <p:nvPr/>
        </p:nvSpPr>
        <p:spPr>
          <a:xfrm>
            <a:off x="971600" y="4581128"/>
            <a:ext cx="1794081" cy="307777"/>
          </a:xfrm>
          <a:prstGeom prst="rect">
            <a:avLst/>
          </a:prstGeom>
          <a:noFill/>
        </p:spPr>
        <p:txBody>
          <a:bodyPr wrap="none" rtlCol="0">
            <a:spAutoFit/>
          </a:bodyPr>
          <a:lstStyle/>
          <a:p>
            <a:r>
              <a:rPr lang="en-US" altLang="ja-JP" sz="1400" dirty="0">
                <a:solidFill>
                  <a:prstClr val="black"/>
                </a:solidFill>
                <a:latin typeface="+mn-ea"/>
              </a:rPr>
              <a:t>CSV</a:t>
            </a:r>
            <a:r>
              <a:rPr lang="ja-JP" altLang="en-US" sz="1400" dirty="0">
                <a:solidFill>
                  <a:prstClr val="black"/>
                </a:solidFill>
                <a:latin typeface="+mn-ea"/>
              </a:rPr>
              <a:t>と</a:t>
            </a:r>
            <a:r>
              <a:rPr lang="en-US" altLang="ja-JP" sz="1400" dirty="0">
                <a:solidFill>
                  <a:prstClr val="black"/>
                </a:solidFill>
                <a:latin typeface="+mn-ea"/>
              </a:rPr>
              <a:t>Excel</a:t>
            </a:r>
            <a:r>
              <a:rPr lang="ja-JP" altLang="en-US" sz="1400" dirty="0">
                <a:solidFill>
                  <a:prstClr val="black"/>
                </a:solidFill>
                <a:latin typeface="+mn-ea"/>
              </a:rPr>
              <a:t>の違い</a:t>
            </a:r>
          </a:p>
        </p:txBody>
      </p:sp>
      <p:sp>
        <p:nvSpPr>
          <p:cNvPr id="10" name="フローチャート: 処理 9"/>
          <p:cNvSpPr/>
          <p:nvPr/>
        </p:nvSpPr>
        <p:spPr>
          <a:xfrm>
            <a:off x="477579" y="206040"/>
            <a:ext cx="8054861" cy="360040"/>
          </a:xfrm>
          <a:prstGeom prst="flowChartProcess">
            <a:avLst/>
          </a:prstGeom>
          <a:solidFill>
            <a:srgbClr val="92D050"/>
          </a:solid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ja-JP" altLang="en-US" dirty="0">
                <a:solidFill>
                  <a:schemeClr val="tx1"/>
                </a:solidFill>
                <a:latin typeface="+mn-ea"/>
              </a:rPr>
              <a:t>（１）</a:t>
            </a:r>
            <a:r>
              <a:rPr lang="en-US" altLang="ja-JP" dirty="0">
                <a:solidFill>
                  <a:schemeClr val="tx1"/>
                </a:solidFill>
                <a:latin typeface="+mn-ea"/>
              </a:rPr>
              <a:t>CSV</a:t>
            </a:r>
            <a:r>
              <a:rPr lang="ja-JP" altLang="en-US" dirty="0">
                <a:solidFill>
                  <a:schemeClr val="tx1"/>
                </a:solidFill>
                <a:latin typeface="+mn-ea"/>
              </a:rPr>
              <a:t>ファイルについて</a:t>
            </a:r>
          </a:p>
        </p:txBody>
      </p:sp>
      <p:sp>
        <p:nvSpPr>
          <p:cNvPr id="18" name="フローチャート: 処理 17"/>
          <p:cNvSpPr/>
          <p:nvPr/>
        </p:nvSpPr>
        <p:spPr>
          <a:xfrm>
            <a:off x="477578" y="566079"/>
            <a:ext cx="8054861" cy="918705"/>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prstClr val="black"/>
                </a:solidFill>
                <a:latin typeface="+mn-ea"/>
              </a:rPr>
              <a:t>システム間でのデータのやりとりは、主に</a:t>
            </a:r>
            <a:r>
              <a:rPr lang="en-US" altLang="ja-JP" dirty="0">
                <a:solidFill>
                  <a:prstClr val="black"/>
                </a:solidFill>
                <a:latin typeface="+mn-ea"/>
              </a:rPr>
              <a:t>CSV</a:t>
            </a:r>
            <a:r>
              <a:rPr lang="ja-JP" altLang="en-US" dirty="0">
                <a:solidFill>
                  <a:prstClr val="black"/>
                </a:solidFill>
                <a:latin typeface="+mn-ea"/>
              </a:rPr>
              <a:t>ファイルというファイルで</a:t>
            </a:r>
            <a:endParaRPr lang="en-US" altLang="ja-JP" dirty="0">
              <a:solidFill>
                <a:prstClr val="black"/>
              </a:solidFill>
              <a:latin typeface="+mn-ea"/>
            </a:endParaRPr>
          </a:p>
          <a:p>
            <a:r>
              <a:rPr lang="ja-JP" altLang="en-US" dirty="0">
                <a:solidFill>
                  <a:prstClr val="black"/>
                </a:solidFill>
                <a:latin typeface="+mn-ea"/>
              </a:rPr>
              <a:t>行います。この</a:t>
            </a:r>
            <a:r>
              <a:rPr lang="en-US" altLang="ja-JP" dirty="0">
                <a:solidFill>
                  <a:prstClr val="black"/>
                </a:solidFill>
                <a:latin typeface="+mn-ea"/>
              </a:rPr>
              <a:t>CSV</a:t>
            </a:r>
            <a:r>
              <a:rPr lang="ja-JP" altLang="en-US" dirty="0">
                <a:solidFill>
                  <a:prstClr val="black"/>
                </a:solidFill>
                <a:latin typeface="+mn-ea"/>
              </a:rPr>
              <a:t>ファイルは</a:t>
            </a:r>
            <a:r>
              <a:rPr lang="en-US" altLang="ja-JP" dirty="0">
                <a:solidFill>
                  <a:prstClr val="black"/>
                </a:solidFill>
                <a:latin typeface="+mn-ea"/>
              </a:rPr>
              <a:t>Excel</a:t>
            </a:r>
            <a:r>
              <a:rPr lang="ja-JP" altLang="en-US" dirty="0">
                <a:solidFill>
                  <a:prstClr val="black"/>
                </a:solidFill>
                <a:latin typeface="+mn-ea"/>
              </a:rPr>
              <a:t>で開くことができますが、</a:t>
            </a:r>
            <a:r>
              <a:rPr lang="en-US" altLang="ja-JP" dirty="0">
                <a:solidFill>
                  <a:prstClr val="black"/>
                </a:solidFill>
                <a:latin typeface="+mn-ea"/>
              </a:rPr>
              <a:t>Excel</a:t>
            </a:r>
            <a:r>
              <a:rPr lang="ja-JP" altLang="en-US" dirty="0">
                <a:solidFill>
                  <a:prstClr val="black"/>
                </a:solidFill>
                <a:latin typeface="+mn-ea"/>
              </a:rPr>
              <a:t>のファイルとは違います。</a:t>
            </a:r>
            <a:endParaRPr lang="en-US" altLang="ja-JP" dirty="0">
              <a:solidFill>
                <a:prstClr val="black"/>
              </a:solidFill>
              <a:latin typeface="+mn-ea"/>
            </a:endParaRPr>
          </a:p>
        </p:txBody>
      </p:sp>
      <p:pic>
        <p:nvPicPr>
          <p:cNvPr id="19" name="図 18"/>
          <p:cNvPicPr>
            <a:picLocks noChangeAspect="1"/>
          </p:cNvPicPr>
          <p:nvPr/>
        </p:nvPicPr>
        <p:blipFill>
          <a:blip r:embed="rId3"/>
          <a:stretch>
            <a:fillRect/>
          </a:stretch>
        </p:blipFill>
        <p:spPr>
          <a:xfrm>
            <a:off x="1979712" y="4420838"/>
            <a:ext cx="4357464" cy="1902050"/>
          </a:xfrm>
          <a:prstGeom prst="rect">
            <a:avLst/>
          </a:prstGeom>
        </p:spPr>
      </p:pic>
      <p:sp>
        <p:nvSpPr>
          <p:cNvPr id="13" name="AutoShape 73"/>
          <p:cNvSpPr>
            <a:spLocks noChangeArrowheads="1"/>
          </p:cNvSpPr>
          <p:nvPr/>
        </p:nvSpPr>
        <p:spPr bwMode="auto">
          <a:xfrm>
            <a:off x="471594" y="1665429"/>
            <a:ext cx="8060845" cy="2483651"/>
          </a:xfrm>
          <a:prstGeom prst="roundRect">
            <a:avLst/>
          </a:prstGeom>
          <a:ln w="28575">
            <a:solidFill>
              <a:srgbClr val="00B050"/>
            </a:solidFill>
            <a:headEnd/>
            <a:tailEnd/>
          </a:ln>
        </p:spPr>
        <p:style>
          <a:lnRef idx="2">
            <a:schemeClr val="accent2"/>
          </a:lnRef>
          <a:fillRef idx="1">
            <a:schemeClr val="lt1"/>
          </a:fillRef>
          <a:effectRef idx="0">
            <a:schemeClr val="accent2"/>
          </a:effectRef>
          <a:fontRef idx="minor">
            <a:schemeClr val="dk1"/>
          </a:fontRef>
        </p:style>
        <p:txBody>
          <a:bodyPr wrap="square" lIns="540000" anchor="ctr">
            <a:noAutofit/>
          </a:bodyPr>
          <a:lstStyle/>
          <a:p>
            <a:r>
              <a:rPr lang="en-US" altLang="ja-JP" sz="1600" dirty="0">
                <a:latin typeface="+mn-ea"/>
              </a:rPr>
              <a:t>CSV</a:t>
            </a:r>
            <a:r>
              <a:rPr lang="ja-JP" altLang="en-US" sz="1600" dirty="0">
                <a:latin typeface="+mn-ea"/>
              </a:rPr>
              <a:t>ファイルとはテキストファイルの一種です。</a:t>
            </a:r>
          </a:p>
          <a:p>
            <a:r>
              <a:rPr lang="ja-JP" altLang="en-US" sz="1600" dirty="0">
                <a:latin typeface="+mn-ea"/>
              </a:rPr>
              <a:t>テキストファイルは簡単に言えば文字を装飾できない決まりがあります。</a:t>
            </a:r>
          </a:p>
          <a:p>
            <a:r>
              <a:rPr lang="en-US" altLang="ja-JP" sz="1600" dirty="0">
                <a:latin typeface="+mn-ea"/>
              </a:rPr>
              <a:t>CSV</a:t>
            </a:r>
            <a:r>
              <a:rPr lang="ja-JP" altLang="en-US" sz="1600" dirty="0">
                <a:latin typeface="+mn-ea"/>
              </a:rPr>
              <a:t>もこのルールに則っているためとてもシンプルな仕組みの「互換性がある」ファイルです。</a:t>
            </a:r>
            <a:br>
              <a:rPr lang="ja-JP" altLang="en-US" sz="1600" dirty="0">
                <a:latin typeface="+mn-ea"/>
              </a:rPr>
            </a:br>
            <a:r>
              <a:rPr lang="en-US" altLang="ja-JP" sz="1600" dirty="0">
                <a:latin typeface="+mn-ea"/>
              </a:rPr>
              <a:t>CSV</a:t>
            </a:r>
            <a:r>
              <a:rPr lang="ja-JP" altLang="en-US" sz="1600" dirty="0">
                <a:latin typeface="+mn-ea"/>
              </a:rPr>
              <a:t>ファイルは</a:t>
            </a:r>
            <a:r>
              <a:rPr lang="en-US" altLang="ja-JP" sz="1600" dirty="0">
                <a:latin typeface="+mn-ea"/>
              </a:rPr>
              <a:t>Excel</a:t>
            </a:r>
            <a:r>
              <a:rPr lang="ja-JP" altLang="en-US" sz="1600" dirty="0">
                <a:latin typeface="+mn-ea"/>
              </a:rPr>
              <a:t>で開くことができるため、</a:t>
            </a:r>
            <a:r>
              <a:rPr lang="en-US" altLang="ja-JP" sz="1600" dirty="0">
                <a:latin typeface="+mn-ea"/>
              </a:rPr>
              <a:t>Excel</a:t>
            </a:r>
            <a:r>
              <a:rPr lang="ja-JP" altLang="en-US" sz="1600" dirty="0">
                <a:latin typeface="+mn-ea"/>
              </a:rPr>
              <a:t>の機能を使ってセルに色を付けたり文字の装飾や、関数を入れることもできます。</a:t>
            </a:r>
            <a:endParaRPr lang="en-US" altLang="ja-JP" sz="1600" dirty="0">
              <a:latin typeface="+mn-ea"/>
            </a:endParaRPr>
          </a:p>
          <a:p>
            <a:r>
              <a:rPr lang="ja-JP" altLang="en-US" sz="1600" dirty="0">
                <a:latin typeface="+mn-ea"/>
              </a:rPr>
              <a:t>しかし、ファイル形式の保存を</a:t>
            </a:r>
            <a:r>
              <a:rPr lang="en-US" altLang="ja-JP" sz="1600" dirty="0">
                <a:latin typeface="+mn-ea"/>
              </a:rPr>
              <a:t>CSV</a:t>
            </a:r>
            <a:r>
              <a:rPr lang="ja-JP" altLang="en-US" sz="1600" dirty="0">
                <a:latin typeface="+mn-ea"/>
              </a:rPr>
              <a:t>形式で行うと、</a:t>
            </a:r>
            <a:r>
              <a:rPr lang="en-US" altLang="ja-JP" sz="1600" dirty="0">
                <a:latin typeface="+mn-ea"/>
              </a:rPr>
              <a:t>Excel</a:t>
            </a:r>
            <a:r>
              <a:rPr lang="ja-JP" altLang="en-US" sz="1600" dirty="0">
                <a:latin typeface="+mn-ea"/>
              </a:rPr>
              <a:t>で作成した文字の装飾や関数、計算式は消えてしまいます。</a:t>
            </a:r>
            <a:endParaRPr lang="en-US" altLang="ja-JP" sz="1600" dirty="0">
              <a:latin typeface="+mn-ea"/>
            </a:endParaRPr>
          </a:p>
          <a:p>
            <a:r>
              <a:rPr lang="en-US" altLang="ja-JP" sz="1600" dirty="0">
                <a:latin typeface="+mn-ea"/>
              </a:rPr>
              <a:t>CSV</a:t>
            </a:r>
            <a:r>
              <a:rPr lang="ja-JP" altLang="en-US" sz="1600" dirty="0">
                <a:latin typeface="+mn-ea"/>
              </a:rPr>
              <a:t>は文字の装飾や関数、計算式が出来ないファイルです。</a:t>
            </a:r>
            <a:endParaRPr lang="en-US" altLang="ja-JP" sz="1600" dirty="0">
              <a:latin typeface="+mn-ea"/>
            </a:endParaRPr>
          </a:p>
        </p:txBody>
      </p:sp>
      <p:pic>
        <p:nvPicPr>
          <p:cNvPr id="14" name="Picture 3" descr="C:\Users\999000_105087\AppData\Local\Microsoft\Windows\Temporary Internet Files\Content.IE5\0GUAZT9T\MC900405972[1].wmf"/>
          <p:cNvPicPr>
            <a:picLocks noChangeAspect="1" noChangeArrowheads="1"/>
          </p:cNvPicPr>
          <p:nvPr/>
        </p:nvPicPr>
        <p:blipFill>
          <a:blip r:embed="rId4" cstate="print"/>
          <a:srcRect/>
          <a:stretch>
            <a:fillRect/>
          </a:stretch>
        </p:blipFill>
        <p:spPr bwMode="auto">
          <a:xfrm>
            <a:off x="555603" y="1916832"/>
            <a:ext cx="420048" cy="432048"/>
          </a:xfrm>
          <a:prstGeom prst="rect">
            <a:avLst/>
          </a:prstGeom>
          <a:noFill/>
        </p:spPr>
      </p:pic>
    </p:spTree>
    <p:extLst>
      <p:ext uri="{BB962C8B-B14F-4D97-AF65-F5344CB8AC3E}">
        <p14:creationId xmlns:p14="http://schemas.microsoft.com/office/powerpoint/2010/main" val="18664254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10</a:t>
            </a:fld>
            <a:endParaRPr lang="ja-JP" altLang="en-US">
              <a:solidFill>
                <a:prstClr val="black">
                  <a:tint val="75000"/>
                </a:prstClr>
              </a:solidFill>
            </a:endParaRPr>
          </a:p>
        </p:txBody>
      </p:sp>
      <p:grpSp>
        <p:nvGrpSpPr>
          <p:cNvPr id="5" name="グループ化 4"/>
          <p:cNvGrpSpPr/>
          <p:nvPr/>
        </p:nvGrpSpPr>
        <p:grpSpPr>
          <a:xfrm>
            <a:off x="683569" y="1338855"/>
            <a:ext cx="7776864" cy="2271041"/>
            <a:chOff x="634049" y="3552436"/>
            <a:chExt cx="6982181" cy="3423432"/>
          </a:xfrm>
        </p:grpSpPr>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755576" y="3654043"/>
              <a:ext cx="432048" cy="658222"/>
            </a:xfrm>
            <a:prstGeom prst="rect">
              <a:avLst/>
            </a:prstGeom>
          </p:spPr>
        </p:pic>
        <p:sp>
          <p:nvSpPr>
            <p:cNvPr id="7" name="コンテンツ プレースホルダー 2"/>
            <p:cNvSpPr txBox="1">
              <a:spLocks/>
            </p:cNvSpPr>
            <p:nvPr/>
          </p:nvSpPr>
          <p:spPr>
            <a:xfrm>
              <a:off x="634049" y="3552436"/>
              <a:ext cx="6982181" cy="3423432"/>
            </a:xfrm>
            <a:prstGeom prst="rect">
              <a:avLst/>
            </a:prstGeom>
            <a:ln w="19050">
              <a:solidFill>
                <a:srgbClr val="339933"/>
              </a:solidFill>
              <a:prstDash val="lgDash"/>
            </a:ln>
          </p:spPr>
          <p:txBody>
            <a:bodyPr>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endParaRPr lang="ja-JP" altLang="en-US" sz="1600" dirty="0">
                <a:latin typeface="+mn-ea"/>
              </a:endParaRPr>
            </a:p>
          </p:txBody>
        </p:sp>
      </p:grpSp>
      <p:sp>
        <p:nvSpPr>
          <p:cNvPr id="8" name="コンテンツ プレースホルダー 2"/>
          <p:cNvSpPr txBox="1">
            <a:spLocks/>
          </p:cNvSpPr>
          <p:nvPr/>
        </p:nvSpPr>
        <p:spPr>
          <a:xfrm>
            <a:off x="1435509" y="1410864"/>
            <a:ext cx="6952915" cy="2199032"/>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r>
              <a:rPr lang="ja-JP" altLang="en-US" sz="1800" b="1" dirty="0">
                <a:solidFill>
                  <a:prstClr val="black"/>
                </a:solidFill>
                <a:latin typeface="+mn-ea"/>
              </a:rPr>
              <a:t>注意点①　</a:t>
            </a:r>
            <a:r>
              <a:rPr lang="en-US" altLang="ja-JP" sz="1800" b="1" dirty="0">
                <a:solidFill>
                  <a:prstClr val="black"/>
                </a:solidFill>
                <a:latin typeface="+mn-ea"/>
              </a:rPr>
              <a:t>CSV</a:t>
            </a:r>
            <a:r>
              <a:rPr lang="ja-JP" altLang="en-US" sz="1800" b="1" dirty="0">
                <a:solidFill>
                  <a:prstClr val="black"/>
                </a:solidFill>
                <a:latin typeface="+mn-ea"/>
              </a:rPr>
              <a:t>ファイルは、</a:t>
            </a:r>
            <a:r>
              <a:rPr lang="en-US" altLang="ja-JP" sz="1800" b="1" dirty="0">
                <a:solidFill>
                  <a:prstClr val="black"/>
                </a:solidFill>
                <a:latin typeface="+mn-ea"/>
              </a:rPr>
              <a:t>Excel</a:t>
            </a:r>
            <a:r>
              <a:rPr lang="ja-JP" altLang="en-US" sz="1800" b="1" dirty="0">
                <a:solidFill>
                  <a:prstClr val="black"/>
                </a:solidFill>
                <a:latin typeface="+mn-ea"/>
              </a:rPr>
              <a:t>で開いて閲覧は可能ですが、加工・保存しないようにしてください。</a:t>
            </a:r>
            <a:endParaRPr lang="en-US" altLang="ja-JP" sz="1600" b="1" dirty="0">
              <a:solidFill>
                <a:prstClr val="black"/>
              </a:solidFill>
              <a:latin typeface="+mn-ea"/>
            </a:endParaRPr>
          </a:p>
          <a:p>
            <a:pPr marL="0" indent="0">
              <a:buFont typeface="Arial" pitchFamily="34" charset="0"/>
              <a:buNone/>
            </a:pPr>
            <a:r>
              <a:rPr lang="ja-JP" altLang="en-US" sz="1400" dirty="0">
                <a:solidFill>
                  <a:prstClr val="black"/>
                </a:solidFill>
                <a:latin typeface="+mn-ea"/>
              </a:rPr>
              <a:t>「ファイル名～</a:t>
            </a:r>
            <a:r>
              <a:rPr lang="en-US" altLang="ja-JP" sz="1400" dirty="0">
                <a:solidFill>
                  <a:prstClr val="black"/>
                </a:solidFill>
                <a:latin typeface="+mn-ea"/>
              </a:rPr>
              <a:t>.csv</a:t>
            </a:r>
            <a:r>
              <a:rPr lang="ja-JP" altLang="en-US" sz="1400" dirty="0">
                <a:solidFill>
                  <a:prstClr val="black"/>
                </a:solidFill>
                <a:latin typeface="+mn-ea"/>
              </a:rPr>
              <a:t>」のファイルを</a:t>
            </a:r>
            <a:r>
              <a:rPr lang="en-US" altLang="ja-JP" sz="1400" dirty="0">
                <a:solidFill>
                  <a:prstClr val="black"/>
                </a:solidFill>
                <a:latin typeface="+mn-ea"/>
              </a:rPr>
              <a:t>Excel</a:t>
            </a:r>
            <a:r>
              <a:rPr lang="ja-JP" altLang="en-US" sz="1400" dirty="0">
                <a:solidFill>
                  <a:prstClr val="black"/>
                </a:solidFill>
                <a:latin typeface="+mn-ea"/>
              </a:rPr>
              <a:t>で開いて</a:t>
            </a:r>
            <a:r>
              <a:rPr lang="ja-JP" altLang="en-US" sz="1600" dirty="0">
                <a:latin typeface="+mn-ea"/>
              </a:rPr>
              <a:t>保存</a:t>
            </a:r>
            <a:r>
              <a:rPr lang="ja-JP" altLang="en-US" sz="1400" dirty="0">
                <a:solidFill>
                  <a:prstClr val="black"/>
                </a:solidFill>
                <a:latin typeface="+mn-ea"/>
              </a:rPr>
              <a:t>した場合、前の「０」が消えたり交付申請者コード１８桁が正常に表記されない等ファイルが壊れてしまいます。</a:t>
            </a:r>
            <a:endParaRPr lang="en-US" altLang="ja-JP" sz="1400" dirty="0">
              <a:solidFill>
                <a:prstClr val="black"/>
              </a:solidFill>
              <a:latin typeface="+mn-ea"/>
            </a:endParaRPr>
          </a:p>
          <a:p>
            <a:pPr marL="400050" lvl="1" indent="0">
              <a:buFont typeface="Arial" pitchFamily="34" charset="0"/>
              <a:buNone/>
            </a:pPr>
            <a:r>
              <a:rPr lang="ja-JP" altLang="en-US" sz="1400" dirty="0">
                <a:solidFill>
                  <a:prstClr val="black"/>
                </a:solidFill>
                <a:latin typeface="+mn-ea"/>
              </a:rPr>
              <a:t>例１：都道府県コード「０１」で表記されているはずが、</a:t>
            </a:r>
            <a:r>
              <a:rPr lang="en-US" altLang="ja-JP" sz="1400" dirty="0">
                <a:solidFill>
                  <a:prstClr val="black"/>
                </a:solidFill>
                <a:latin typeface="+mn-ea"/>
              </a:rPr>
              <a:t>Excel</a:t>
            </a:r>
            <a:r>
              <a:rPr lang="ja-JP" altLang="en-US" sz="1400" dirty="0">
                <a:solidFill>
                  <a:prstClr val="black"/>
                </a:solidFill>
                <a:latin typeface="+mn-ea"/>
              </a:rPr>
              <a:t>は前ゼロがなく</a:t>
            </a:r>
            <a:r>
              <a:rPr lang="en-US" altLang="ja-JP" sz="1400" dirty="0">
                <a:solidFill>
                  <a:prstClr val="black"/>
                </a:solidFill>
                <a:latin typeface="+mn-ea"/>
              </a:rPr>
              <a:t>	</a:t>
            </a:r>
            <a:r>
              <a:rPr lang="ja-JP" altLang="en-US" sz="1400" dirty="0">
                <a:solidFill>
                  <a:prstClr val="black"/>
                </a:solidFill>
                <a:latin typeface="+mn-ea"/>
              </a:rPr>
              <a:t>なり「１」で登録される。</a:t>
            </a:r>
            <a:endParaRPr lang="en-US" altLang="ja-JP" sz="1400" dirty="0">
              <a:solidFill>
                <a:prstClr val="black"/>
              </a:solidFill>
              <a:latin typeface="+mn-ea"/>
            </a:endParaRPr>
          </a:p>
          <a:p>
            <a:pPr marL="400050" lvl="1" indent="0">
              <a:buFont typeface="Arial" pitchFamily="34" charset="0"/>
              <a:buNone/>
            </a:pPr>
            <a:r>
              <a:rPr lang="ja-JP" altLang="en-US" sz="1400" dirty="0">
                <a:solidFill>
                  <a:prstClr val="black"/>
                </a:solidFill>
                <a:latin typeface="+mn-ea"/>
              </a:rPr>
              <a:t>例２：交付申請者コード１８桁</a:t>
            </a:r>
            <a:r>
              <a:rPr lang="en-US" altLang="ja-JP" sz="1400" dirty="0">
                <a:solidFill>
                  <a:prstClr val="black"/>
                </a:solidFill>
                <a:latin typeface="+mn-ea"/>
              </a:rPr>
              <a:t>｢010010000000000001｣</a:t>
            </a:r>
            <a:r>
              <a:rPr lang="ja-JP" altLang="en-US" sz="1400" dirty="0">
                <a:solidFill>
                  <a:prstClr val="black"/>
                </a:solidFill>
                <a:latin typeface="+mn-ea"/>
              </a:rPr>
              <a:t>が</a:t>
            </a:r>
            <a:endParaRPr lang="en-US" altLang="ja-JP" sz="1400" dirty="0">
              <a:solidFill>
                <a:prstClr val="black"/>
              </a:solidFill>
              <a:latin typeface="+mn-ea"/>
            </a:endParaRPr>
          </a:p>
          <a:p>
            <a:pPr marL="400050" lvl="1" indent="0">
              <a:buFont typeface="Arial" pitchFamily="34" charset="0"/>
              <a:buNone/>
            </a:pPr>
            <a:r>
              <a:rPr lang="en-US" altLang="ja-JP" sz="1400" dirty="0">
                <a:solidFill>
                  <a:prstClr val="black"/>
                </a:solidFill>
                <a:latin typeface="+mn-ea"/>
              </a:rPr>
              <a:t>	Excel</a:t>
            </a:r>
            <a:r>
              <a:rPr lang="ja-JP" altLang="en-US" sz="1400" dirty="0">
                <a:solidFill>
                  <a:prstClr val="black"/>
                </a:solidFill>
                <a:latin typeface="+mn-ea"/>
              </a:rPr>
              <a:t>では</a:t>
            </a:r>
            <a:r>
              <a:rPr lang="en-US" altLang="ja-JP" sz="1400" dirty="0">
                <a:solidFill>
                  <a:prstClr val="black"/>
                </a:solidFill>
                <a:latin typeface="+mn-ea"/>
              </a:rPr>
              <a:t>｢</a:t>
            </a:r>
            <a:r>
              <a:rPr lang="ja-JP" altLang="en-US" sz="1400" dirty="0">
                <a:solidFill>
                  <a:prstClr val="black"/>
                </a:solidFill>
                <a:latin typeface="+mn-ea"/>
              </a:rPr>
              <a:t>００１</a:t>
            </a:r>
            <a:r>
              <a:rPr lang="en-US" altLang="ja-JP" sz="1400" dirty="0">
                <a:solidFill>
                  <a:prstClr val="black"/>
                </a:solidFill>
                <a:latin typeface="+mn-ea"/>
              </a:rPr>
              <a:t>E+16｣</a:t>
            </a:r>
            <a:r>
              <a:rPr lang="ja-JP" altLang="en-US" sz="1400" dirty="0">
                <a:solidFill>
                  <a:prstClr val="black"/>
                </a:solidFill>
                <a:latin typeface="+mn-ea"/>
              </a:rPr>
              <a:t>に表記され正常に登録されない。</a:t>
            </a:r>
            <a:endParaRPr lang="en-US" altLang="ja-JP" sz="1600" dirty="0">
              <a:solidFill>
                <a:prstClr val="black"/>
              </a:solidFill>
              <a:latin typeface="+mn-ea"/>
            </a:endParaRPr>
          </a:p>
        </p:txBody>
      </p:sp>
      <p:grpSp>
        <p:nvGrpSpPr>
          <p:cNvPr id="9" name="グループ化 8"/>
          <p:cNvGrpSpPr/>
          <p:nvPr/>
        </p:nvGrpSpPr>
        <p:grpSpPr>
          <a:xfrm>
            <a:off x="683568" y="3931143"/>
            <a:ext cx="7776866" cy="1950541"/>
            <a:chOff x="634049" y="3552436"/>
            <a:chExt cx="6982182" cy="2940301"/>
          </a:xfrm>
        </p:grpSpPr>
        <p:pic>
          <p:nvPicPr>
            <p:cNvPr id="10" name="図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755576" y="3654043"/>
              <a:ext cx="432048" cy="658222"/>
            </a:xfrm>
            <a:prstGeom prst="rect">
              <a:avLst/>
            </a:prstGeom>
          </p:spPr>
        </p:pic>
        <p:sp>
          <p:nvSpPr>
            <p:cNvPr id="11" name="コンテンツ プレースホルダー 2"/>
            <p:cNvSpPr txBox="1">
              <a:spLocks/>
            </p:cNvSpPr>
            <p:nvPr/>
          </p:nvSpPr>
          <p:spPr>
            <a:xfrm>
              <a:off x="634049" y="3552436"/>
              <a:ext cx="6982182" cy="2940301"/>
            </a:xfrm>
            <a:prstGeom prst="rect">
              <a:avLst/>
            </a:prstGeom>
            <a:ln w="19050">
              <a:solidFill>
                <a:srgbClr val="339933"/>
              </a:solidFill>
              <a:prstDash val="lgDash"/>
            </a:ln>
          </p:spPr>
          <p:txBody>
            <a:bodyPr>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endParaRPr lang="ja-JP" altLang="en-US" sz="1600" dirty="0">
                <a:latin typeface="+mn-ea"/>
              </a:endParaRPr>
            </a:p>
          </p:txBody>
        </p:sp>
      </p:grpSp>
      <p:sp>
        <p:nvSpPr>
          <p:cNvPr id="12" name="角丸四角形 11"/>
          <p:cNvSpPr/>
          <p:nvPr/>
        </p:nvSpPr>
        <p:spPr>
          <a:xfrm>
            <a:off x="1892046" y="5457095"/>
            <a:ext cx="6424370" cy="284350"/>
          </a:xfrm>
          <a:prstGeom prst="roundRect">
            <a:avLst/>
          </a:prstGeom>
          <a:solidFill>
            <a:schemeClr val="accent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100" dirty="0">
                <a:solidFill>
                  <a:prstClr val="black"/>
                </a:solidFill>
                <a:latin typeface="+mn-ea"/>
              </a:rPr>
              <a:t>D:\</a:t>
            </a:r>
            <a:r>
              <a:rPr lang="ja-JP" altLang="en-US" sz="1100" dirty="0">
                <a:solidFill>
                  <a:prstClr val="black"/>
                </a:solidFill>
                <a:latin typeface="+mn-ea"/>
              </a:rPr>
              <a:t>保護解除フォルダ</a:t>
            </a:r>
            <a:r>
              <a:rPr lang="en-US" altLang="ja-JP" sz="1100" dirty="0">
                <a:solidFill>
                  <a:prstClr val="black"/>
                </a:solidFill>
                <a:latin typeface="+mn-ea"/>
              </a:rPr>
              <a:t>\01 </a:t>
            </a:r>
            <a:r>
              <a:rPr lang="ja-JP" altLang="en-US" sz="1100" dirty="0">
                <a:solidFill>
                  <a:prstClr val="black"/>
                </a:solidFill>
                <a:latin typeface="+mn-ea"/>
              </a:rPr>
              <a:t>申請書入力システム</a:t>
            </a:r>
            <a:r>
              <a:rPr lang="en-US" altLang="ja-JP" sz="1100" dirty="0">
                <a:solidFill>
                  <a:prstClr val="black"/>
                </a:solidFill>
                <a:latin typeface="+mn-ea"/>
              </a:rPr>
              <a:t>\SIEN</a:t>
            </a:r>
            <a:r>
              <a:rPr lang="ja-JP" altLang="en-US" sz="1100" dirty="0">
                <a:solidFill>
                  <a:prstClr val="black"/>
                </a:solidFill>
                <a:latin typeface="+mn-ea"/>
              </a:rPr>
              <a:t>　</a:t>
            </a:r>
            <a:r>
              <a:rPr lang="en-US" altLang="ja-JP" sz="1100" dirty="0">
                <a:solidFill>
                  <a:prstClr val="black"/>
                </a:solidFill>
                <a:latin typeface="+mn-ea"/>
              </a:rPr>
              <a:t>※</a:t>
            </a:r>
            <a:r>
              <a:rPr lang="ja-JP" altLang="en-US" sz="1100" dirty="0">
                <a:solidFill>
                  <a:prstClr val="black"/>
                </a:solidFill>
                <a:latin typeface="+mn-ea"/>
              </a:rPr>
              <a:t>保護解除フォルダについてはＰ</a:t>
            </a:r>
            <a:r>
              <a:rPr lang="en-US" altLang="ja-JP" sz="1100" dirty="0">
                <a:solidFill>
                  <a:prstClr val="black"/>
                </a:solidFill>
                <a:latin typeface="+mn-ea"/>
              </a:rPr>
              <a:t>.11</a:t>
            </a:r>
            <a:r>
              <a:rPr lang="ja-JP" altLang="en-US" sz="1100" dirty="0">
                <a:solidFill>
                  <a:prstClr val="black"/>
                </a:solidFill>
                <a:latin typeface="+mn-ea"/>
              </a:rPr>
              <a:t>を参照</a:t>
            </a:r>
            <a:endParaRPr lang="en-US" altLang="ja-JP" sz="1100" dirty="0">
              <a:solidFill>
                <a:prstClr val="black"/>
              </a:solidFill>
              <a:latin typeface="+mn-ea"/>
            </a:endParaRPr>
          </a:p>
        </p:txBody>
      </p:sp>
      <p:grpSp>
        <p:nvGrpSpPr>
          <p:cNvPr id="13" name="グループ化 12"/>
          <p:cNvGrpSpPr/>
          <p:nvPr/>
        </p:nvGrpSpPr>
        <p:grpSpPr>
          <a:xfrm>
            <a:off x="1331640" y="5335584"/>
            <a:ext cx="560407" cy="467767"/>
            <a:chOff x="779471" y="1566988"/>
            <a:chExt cx="560407" cy="467767"/>
          </a:xfrm>
        </p:grpSpPr>
        <p:pic>
          <p:nvPicPr>
            <p:cNvPr id="14" name="図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3859" y="1566988"/>
              <a:ext cx="452232" cy="405861"/>
            </a:xfrm>
            <a:prstGeom prst="rect">
              <a:avLst/>
            </a:prstGeom>
          </p:spPr>
        </p:pic>
        <p:sp>
          <p:nvSpPr>
            <p:cNvPr id="15" name="フローチャート: 処理 14"/>
            <p:cNvSpPr/>
            <p:nvPr/>
          </p:nvSpPr>
          <p:spPr>
            <a:xfrm>
              <a:off x="779471" y="1736967"/>
              <a:ext cx="560407" cy="297788"/>
            </a:xfrm>
            <a:prstGeom prst="flowChartProces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900" dirty="0">
                  <a:solidFill>
                    <a:prstClr val="black"/>
                  </a:solidFill>
                  <a:latin typeface="+mn-ea"/>
                </a:rPr>
                <a:t>場所</a:t>
              </a:r>
              <a:endParaRPr lang="ja-JP" altLang="en-US" sz="2000" dirty="0">
                <a:solidFill>
                  <a:prstClr val="black"/>
                </a:solidFill>
                <a:latin typeface="+mn-ea"/>
              </a:endParaRPr>
            </a:p>
          </p:txBody>
        </p:sp>
      </p:grpSp>
      <p:sp>
        <p:nvSpPr>
          <p:cNvPr id="16" name="コンテンツ プレースホルダー 2"/>
          <p:cNvSpPr txBox="1">
            <a:spLocks/>
          </p:cNvSpPr>
          <p:nvPr/>
        </p:nvSpPr>
        <p:spPr>
          <a:xfrm>
            <a:off x="1363501" y="3943547"/>
            <a:ext cx="7096932" cy="1427756"/>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r>
              <a:rPr lang="ja-JP" altLang="en-US" sz="1800" b="1" dirty="0">
                <a:solidFill>
                  <a:prstClr val="black"/>
                </a:solidFill>
                <a:latin typeface="+mn-ea"/>
              </a:rPr>
              <a:t>注意点②</a:t>
            </a:r>
            <a:r>
              <a:rPr lang="ja-JP" altLang="en-US" sz="2000" b="1" dirty="0">
                <a:solidFill>
                  <a:prstClr val="black"/>
                </a:solidFill>
                <a:latin typeface="+mn-ea"/>
              </a:rPr>
              <a:t>　</a:t>
            </a:r>
            <a:r>
              <a:rPr lang="ja-JP" altLang="en-US" sz="1800" b="1" dirty="0">
                <a:solidFill>
                  <a:prstClr val="black"/>
                </a:solidFill>
                <a:latin typeface="+mn-ea"/>
              </a:rPr>
              <a:t>基本的に、</a:t>
            </a:r>
            <a:r>
              <a:rPr lang="en-US" altLang="ja-JP" sz="1800" b="1" dirty="0">
                <a:solidFill>
                  <a:prstClr val="black"/>
                </a:solidFill>
                <a:latin typeface="+mn-ea"/>
              </a:rPr>
              <a:t>CSV</a:t>
            </a:r>
            <a:r>
              <a:rPr lang="ja-JP" altLang="en-US" sz="1800" b="1" dirty="0">
                <a:solidFill>
                  <a:prstClr val="black"/>
                </a:solidFill>
                <a:latin typeface="+mn-ea"/>
              </a:rPr>
              <a:t>ファイルを直接修正・保存はしないようにして下さい。</a:t>
            </a:r>
            <a:endParaRPr lang="en-US" altLang="ja-JP" sz="1600" b="1" dirty="0">
              <a:solidFill>
                <a:prstClr val="black"/>
              </a:solidFill>
              <a:latin typeface="+mn-ea"/>
            </a:endParaRPr>
          </a:p>
          <a:p>
            <a:pPr marL="0" indent="0">
              <a:buNone/>
            </a:pPr>
            <a:r>
              <a:rPr lang="ja-JP" altLang="en-US" sz="1400" dirty="0">
                <a:solidFill>
                  <a:prstClr val="black"/>
                </a:solidFill>
                <a:latin typeface="+mn-ea"/>
              </a:rPr>
              <a:t>やむを得ず加工する場合は、「</a:t>
            </a:r>
            <a:r>
              <a:rPr lang="en-US" altLang="ja-JP" sz="1400" dirty="0">
                <a:solidFill>
                  <a:prstClr val="black"/>
                </a:solidFill>
                <a:latin typeface="+mn-ea"/>
              </a:rPr>
              <a:t>CSV</a:t>
            </a:r>
            <a:r>
              <a:rPr lang="ja-JP" altLang="en-US" sz="1400" dirty="0">
                <a:solidFill>
                  <a:prstClr val="black"/>
                </a:solidFill>
                <a:latin typeface="+mn-ea"/>
              </a:rPr>
              <a:t>ファイル変換ツール</a:t>
            </a:r>
            <a:r>
              <a:rPr lang="en-US" altLang="ja-JP" sz="1400" dirty="0">
                <a:solidFill>
                  <a:prstClr val="black"/>
                </a:solidFill>
                <a:latin typeface="+mn-ea"/>
              </a:rPr>
              <a:t>_ver1.0.xlsm</a:t>
            </a:r>
            <a:r>
              <a:rPr lang="ja-JP" altLang="en-US" sz="1400" dirty="0">
                <a:solidFill>
                  <a:prstClr val="black"/>
                </a:solidFill>
                <a:latin typeface="+mn-ea"/>
              </a:rPr>
              <a:t>」を使用し修正を行ってください。</a:t>
            </a:r>
            <a:endParaRPr lang="en-US" altLang="ja-JP" sz="1400" dirty="0">
              <a:solidFill>
                <a:prstClr val="black"/>
              </a:solidFill>
              <a:latin typeface="+mn-ea"/>
            </a:endParaRPr>
          </a:p>
          <a:p>
            <a:pPr marL="0" indent="0">
              <a:buNone/>
            </a:pPr>
            <a:r>
              <a:rPr lang="ja-JP" altLang="en-US" sz="1400" dirty="0">
                <a:solidFill>
                  <a:prstClr val="black"/>
                </a:solidFill>
                <a:latin typeface="+mn-ea"/>
              </a:rPr>
              <a:t>使用方法はファイルのシートに記載しています。</a:t>
            </a:r>
            <a:endParaRPr lang="en-US" altLang="ja-JP" sz="1400" dirty="0">
              <a:solidFill>
                <a:prstClr val="black"/>
              </a:solidFill>
              <a:latin typeface="+mn-ea"/>
            </a:endParaRPr>
          </a:p>
        </p:txBody>
      </p:sp>
      <p:sp>
        <p:nvSpPr>
          <p:cNvPr id="17" name="フローチャート: 処理 16"/>
          <p:cNvSpPr/>
          <p:nvPr/>
        </p:nvSpPr>
        <p:spPr>
          <a:xfrm>
            <a:off x="477579" y="549485"/>
            <a:ext cx="8054861" cy="426832"/>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sz="2000" dirty="0">
                <a:solidFill>
                  <a:srgbClr val="FF0000"/>
                </a:solidFill>
                <a:latin typeface="+mn-ea"/>
              </a:rPr>
              <a:t>　</a:t>
            </a:r>
            <a:r>
              <a:rPr lang="en-US" altLang="ja-JP" sz="2000" dirty="0">
                <a:solidFill>
                  <a:srgbClr val="FF0000"/>
                </a:solidFill>
                <a:latin typeface="+mn-ea"/>
              </a:rPr>
              <a:t>CSV</a:t>
            </a:r>
            <a:r>
              <a:rPr lang="ja-JP" altLang="en-US" sz="2000" dirty="0">
                <a:solidFill>
                  <a:srgbClr val="FF0000"/>
                </a:solidFill>
                <a:latin typeface="+mn-ea"/>
              </a:rPr>
              <a:t>ファイルを扱う際の注意点</a:t>
            </a:r>
          </a:p>
        </p:txBody>
      </p:sp>
    </p:spTree>
    <p:extLst>
      <p:ext uri="{BB962C8B-B14F-4D97-AF65-F5344CB8AC3E}">
        <p14:creationId xmlns:p14="http://schemas.microsoft.com/office/powerpoint/2010/main" val="35370582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11</a:t>
            </a:fld>
            <a:endParaRPr lang="ja-JP" altLang="en-US" dirty="0">
              <a:solidFill>
                <a:prstClr val="black">
                  <a:tint val="75000"/>
                </a:prstClr>
              </a:solidFill>
            </a:endParaRPr>
          </a:p>
        </p:txBody>
      </p:sp>
      <p:sp>
        <p:nvSpPr>
          <p:cNvPr id="3" name="フローチャート: 処理 2"/>
          <p:cNvSpPr/>
          <p:nvPr/>
        </p:nvSpPr>
        <p:spPr>
          <a:xfrm>
            <a:off x="477579" y="188640"/>
            <a:ext cx="8054861" cy="360040"/>
          </a:xfrm>
          <a:prstGeom prst="flowChartProcess">
            <a:avLst/>
          </a:prstGeom>
          <a:solidFill>
            <a:srgbClr val="92D050"/>
          </a:solid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ja-JP" altLang="en-US" dirty="0">
                <a:solidFill>
                  <a:schemeClr val="tx1"/>
                </a:solidFill>
                <a:latin typeface="+mn-ea"/>
              </a:rPr>
              <a:t>（２）保護解除フォルダについて</a:t>
            </a:r>
          </a:p>
        </p:txBody>
      </p:sp>
      <p:sp>
        <p:nvSpPr>
          <p:cNvPr id="12" name="フローチャート: 処理 11"/>
          <p:cNvSpPr/>
          <p:nvPr/>
        </p:nvSpPr>
        <p:spPr>
          <a:xfrm>
            <a:off x="477579" y="549484"/>
            <a:ext cx="8054861" cy="808338"/>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sz="2000" dirty="0">
                <a:solidFill>
                  <a:srgbClr val="FF0000"/>
                </a:solidFill>
                <a:latin typeface="+mn-ea"/>
              </a:rPr>
              <a:t>　申請書入力システムの格納先及びファイルの出力先についての</a:t>
            </a:r>
            <a:endParaRPr lang="en-US" altLang="ja-JP" sz="2000" dirty="0">
              <a:solidFill>
                <a:srgbClr val="FF0000"/>
              </a:solidFill>
              <a:latin typeface="+mn-ea"/>
            </a:endParaRPr>
          </a:p>
          <a:p>
            <a:r>
              <a:rPr lang="ja-JP" altLang="en-US" sz="2000" dirty="0">
                <a:solidFill>
                  <a:srgbClr val="FF0000"/>
                </a:solidFill>
                <a:latin typeface="+mn-ea"/>
              </a:rPr>
              <a:t>　注意点</a:t>
            </a:r>
          </a:p>
        </p:txBody>
      </p:sp>
      <p:grpSp>
        <p:nvGrpSpPr>
          <p:cNvPr id="13" name="グループ化 12"/>
          <p:cNvGrpSpPr/>
          <p:nvPr/>
        </p:nvGrpSpPr>
        <p:grpSpPr>
          <a:xfrm>
            <a:off x="684467" y="1633211"/>
            <a:ext cx="7538353" cy="1753897"/>
            <a:chOff x="634048" y="3552435"/>
            <a:chExt cx="7538353" cy="1753897"/>
          </a:xfrm>
        </p:grpSpPr>
        <p:grpSp>
          <p:nvGrpSpPr>
            <p:cNvPr id="14" name="グループ化 13"/>
            <p:cNvGrpSpPr/>
            <p:nvPr/>
          </p:nvGrpSpPr>
          <p:grpSpPr>
            <a:xfrm>
              <a:off x="755576" y="3552436"/>
              <a:ext cx="7416825" cy="1579764"/>
              <a:chOff x="755576" y="3552436"/>
              <a:chExt cx="7416825" cy="1579764"/>
            </a:xfrm>
          </p:grpSpPr>
          <p:pic>
            <p:nvPicPr>
              <p:cNvPr id="16" name="図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55576" y="3573015"/>
                <a:ext cx="432048" cy="416015"/>
              </a:xfrm>
              <a:prstGeom prst="rect">
                <a:avLst/>
              </a:prstGeom>
            </p:spPr>
          </p:pic>
          <p:sp>
            <p:nvSpPr>
              <p:cNvPr id="17" name="コンテンツ プレースホルダー 2"/>
              <p:cNvSpPr txBox="1">
                <a:spLocks/>
              </p:cNvSpPr>
              <p:nvPr/>
            </p:nvSpPr>
            <p:spPr>
              <a:xfrm>
                <a:off x="1187625" y="3552436"/>
                <a:ext cx="6984776" cy="1579764"/>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None/>
                </a:pPr>
                <a:r>
                  <a:rPr lang="ja-JP" altLang="en-US" sz="1800" dirty="0">
                    <a:latin typeface="+mn-ea"/>
                  </a:rPr>
                  <a:t>ファイル暗号化システムを導入しているユーザは、保護がかからないフォルダ（保護解除フォルダ、ユーザのフォルダ）に申請書入力システムの格納先やファイルの出力先を指定してください。</a:t>
                </a:r>
                <a:endParaRPr lang="en-US" altLang="ja-JP" sz="1800" dirty="0">
                  <a:latin typeface="+mn-ea"/>
                </a:endParaRPr>
              </a:p>
              <a:p>
                <a:pPr marL="0" indent="0">
                  <a:buNone/>
                </a:pPr>
                <a:r>
                  <a:rPr lang="ja-JP" altLang="en-US" sz="1800" b="1" dirty="0">
                    <a:solidFill>
                      <a:srgbClr val="FF0000"/>
                    </a:solidFill>
                    <a:latin typeface="+mn-ea"/>
                  </a:rPr>
                  <a:t>保護がかからないフォルダ以外は暗号化されるため、システムが読み取れず、エラーとなるなど正しく動作しません。</a:t>
                </a:r>
                <a:endParaRPr lang="en-US" altLang="ja-JP" sz="1800" b="1" dirty="0">
                  <a:solidFill>
                    <a:srgbClr val="FF0000"/>
                  </a:solidFill>
                  <a:latin typeface="+mn-ea"/>
                </a:endParaRPr>
              </a:p>
            </p:txBody>
          </p:sp>
        </p:grpSp>
        <p:sp>
          <p:nvSpPr>
            <p:cNvPr id="15" name="コンテンツ プレースホルダー 2"/>
            <p:cNvSpPr txBox="1">
              <a:spLocks/>
            </p:cNvSpPr>
            <p:nvPr/>
          </p:nvSpPr>
          <p:spPr>
            <a:xfrm>
              <a:off x="634048" y="3552435"/>
              <a:ext cx="7538352" cy="1753897"/>
            </a:xfrm>
            <a:prstGeom prst="rect">
              <a:avLst/>
            </a:prstGeom>
            <a:ln w="19050">
              <a:solidFill>
                <a:srgbClr val="339933"/>
              </a:solidFill>
              <a:prstDash val="lgDash"/>
            </a:ln>
          </p:spPr>
          <p:txBody>
            <a:bodyPr>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endParaRPr lang="ja-JP" altLang="en-US" sz="1600" dirty="0">
                <a:latin typeface="+mn-ea"/>
              </a:endParaRPr>
            </a:p>
          </p:txBody>
        </p:sp>
      </p:grpSp>
      <p:grpSp>
        <p:nvGrpSpPr>
          <p:cNvPr id="18" name="グループ化 17"/>
          <p:cNvGrpSpPr/>
          <p:nvPr/>
        </p:nvGrpSpPr>
        <p:grpSpPr>
          <a:xfrm>
            <a:off x="684467" y="3613566"/>
            <a:ext cx="7538353" cy="1139164"/>
            <a:chOff x="634048" y="3520978"/>
            <a:chExt cx="7538353" cy="1139164"/>
          </a:xfrm>
        </p:grpSpPr>
        <p:grpSp>
          <p:nvGrpSpPr>
            <p:cNvPr id="19" name="グループ化 18"/>
            <p:cNvGrpSpPr/>
            <p:nvPr/>
          </p:nvGrpSpPr>
          <p:grpSpPr>
            <a:xfrm>
              <a:off x="755576" y="3552436"/>
              <a:ext cx="7416825" cy="1107706"/>
              <a:chOff x="755576" y="3552436"/>
              <a:chExt cx="7416825" cy="1107706"/>
            </a:xfrm>
          </p:grpSpPr>
          <p:pic>
            <p:nvPicPr>
              <p:cNvPr id="21" name="図 2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55576" y="3573015"/>
                <a:ext cx="432048" cy="416015"/>
              </a:xfrm>
              <a:prstGeom prst="rect">
                <a:avLst/>
              </a:prstGeom>
            </p:spPr>
          </p:pic>
          <p:sp>
            <p:nvSpPr>
              <p:cNvPr id="22" name="コンテンツ プレースホルダー 2"/>
              <p:cNvSpPr txBox="1">
                <a:spLocks/>
              </p:cNvSpPr>
              <p:nvPr/>
            </p:nvSpPr>
            <p:spPr>
              <a:xfrm>
                <a:off x="1187625" y="3552436"/>
                <a:ext cx="6984776" cy="1107706"/>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None/>
                </a:pPr>
                <a:r>
                  <a:rPr lang="ja-JP" altLang="en-US" sz="1800" dirty="0">
                    <a:latin typeface="+mn-ea"/>
                  </a:rPr>
                  <a:t>本資料で記載している保存場所は、例となります。</a:t>
                </a:r>
                <a:endParaRPr lang="en-US" altLang="ja-JP" sz="1800" dirty="0">
                  <a:latin typeface="+mn-ea"/>
                </a:endParaRPr>
              </a:p>
              <a:p>
                <a:pPr marL="0" indent="0">
                  <a:buNone/>
                </a:pPr>
                <a:r>
                  <a:rPr lang="ja-JP" altLang="en-US" sz="1800" dirty="0">
                    <a:latin typeface="+mn-ea"/>
                  </a:rPr>
                  <a:t>実際の運用時は、各</a:t>
                </a:r>
                <a:r>
                  <a:rPr lang="en-US" altLang="ja-JP" sz="1800" dirty="0">
                    <a:latin typeface="+mn-ea"/>
                  </a:rPr>
                  <a:t>PC</a:t>
                </a:r>
                <a:r>
                  <a:rPr lang="ja-JP" altLang="en-US" sz="1800" dirty="0">
                    <a:latin typeface="+mn-ea"/>
                  </a:rPr>
                  <a:t>の設定に合わせて使用ください。</a:t>
                </a:r>
              </a:p>
            </p:txBody>
          </p:sp>
        </p:grpSp>
        <p:sp>
          <p:nvSpPr>
            <p:cNvPr id="20" name="コンテンツ プレースホルダー 2"/>
            <p:cNvSpPr txBox="1">
              <a:spLocks/>
            </p:cNvSpPr>
            <p:nvPr/>
          </p:nvSpPr>
          <p:spPr>
            <a:xfrm>
              <a:off x="634048" y="3520978"/>
              <a:ext cx="7538352" cy="936104"/>
            </a:xfrm>
            <a:prstGeom prst="rect">
              <a:avLst/>
            </a:prstGeom>
            <a:ln w="19050">
              <a:solidFill>
                <a:srgbClr val="339933"/>
              </a:solidFill>
              <a:prstDash val="lgDash"/>
            </a:ln>
          </p:spPr>
          <p:txBody>
            <a:bodyPr>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endParaRPr lang="ja-JP" altLang="en-US" sz="1600" dirty="0">
                <a:latin typeface="+mn-ea"/>
              </a:endParaRPr>
            </a:p>
          </p:txBody>
        </p:sp>
      </p:grpSp>
    </p:spTree>
    <p:extLst>
      <p:ext uri="{BB962C8B-B14F-4D97-AF65-F5344CB8AC3E}">
        <p14:creationId xmlns:p14="http://schemas.microsoft.com/office/powerpoint/2010/main" val="1974453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FA7D1C3B-B905-45F3-B251-1883D38736D4}"/>
              </a:ext>
            </a:extLst>
          </p:cNvPr>
          <p:cNvPicPr>
            <a:picLocks noChangeAspect="1"/>
          </p:cNvPicPr>
          <p:nvPr/>
        </p:nvPicPr>
        <p:blipFill>
          <a:blip r:embed="rId3"/>
          <a:stretch>
            <a:fillRect/>
          </a:stretch>
        </p:blipFill>
        <p:spPr>
          <a:xfrm>
            <a:off x="4989202" y="2799275"/>
            <a:ext cx="3831270" cy="3524249"/>
          </a:xfrm>
          <a:prstGeom prst="rect">
            <a:avLst/>
          </a:prstGeom>
          <a:ln>
            <a:solidFill>
              <a:sysClr val="windowText" lastClr="000000"/>
            </a:solidFill>
          </a:ln>
        </p:spPr>
      </p:pic>
      <p:sp>
        <p:nvSpPr>
          <p:cNvPr id="2" name="スライド番号プレースホルダー 1"/>
          <p:cNvSpPr>
            <a:spLocks noGrp="1"/>
          </p:cNvSpPr>
          <p:nvPr>
            <p:ph type="sldNum" sz="quarter" idx="12"/>
          </p:nvPr>
        </p:nvSpPr>
        <p:spPr>
          <a:xfrm>
            <a:off x="6948264" y="6453336"/>
            <a:ext cx="2133600" cy="365125"/>
          </a:xfrm>
        </p:spPr>
        <p:txBody>
          <a:bodyPr/>
          <a:lstStyle/>
          <a:p>
            <a:fld id="{64452A23-BFEA-43FD-98FB-69091C0AE9EE}" type="slidenum">
              <a:rPr lang="ja-JP" altLang="en-US" smtClean="0">
                <a:solidFill>
                  <a:prstClr val="black">
                    <a:tint val="75000"/>
                  </a:prstClr>
                </a:solidFill>
              </a:rPr>
              <a:pPr/>
              <a:t>12</a:t>
            </a:fld>
            <a:endParaRPr lang="ja-JP" altLang="en-US" dirty="0">
              <a:solidFill>
                <a:prstClr val="black">
                  <a:tint val="75000"/>
                </a:prstClr>
              </a:solidFill>
            </a:endParaRPr>
          </a:p>
        </p:txBody>
      </p:sp>
      <p:sp>
        <p:nvSpPr>
          <p:cNvPr id="3" name="フローチャート: 処理 2"/>
          <p:cNvSpPr/>
          <p:nvPr/>
        </p:nvSpPr>
        <p:spPr>
          <a:xfrm>
            <a:off x="477579" y="188640"/>
            <a:ext cx="8054861" cy="360040"/>
          </a:xfrm>
          <a:prstGeom prst="flowChartProcess">
            <a:avLst/>
          </a:prstGeom>
          <a:solidFill>
            <a:srgbClr val="92D050"/>
          </a:solid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ja-JP" altLang="en-US" dirty="0">
                <a:solidFill>
                  <a:schemeClr val="tx1"/>
                </a:solidFill>
                <a:latin typeface="+mn-ea"/>
              </a:rPr>
              <a:t>（３）システムのバージョンについて</a:t>
            </a:r>
          </a:p>
        </p:txBody>
      </p:sp>
      <p:sp>
        <p:nvSpPr>
          <p:cNvPr id="12" name="フローチャート: 処理 11"/>
          <p:cNvSpPr/>
          <p:nvPr/>
        </p:nvSpPr>
        <p:spPr>
          <a:xfrm>
            <a:off x="477579" y="549484"/>
            <a:ext cx="8054861" cy="719276"/>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sz="2000" dirty="0">
                <a:solidFill>
                  <a:schemeClr val="tx1"/>
                </a:solidFill>
                <a:latin typeface="+mn-ea"/>
              </a:rPr>
              <a:t>本資料内で使用するシステムは</a:t>
            </a:r>
            <a:r>
              <a:rPr lang="en-US" altLang="ja-JP" sz="2000" dirty="0">
                <a:solidFill>
                  <a:srgbClr val="FF0000"/>
                </a:solidFill>
                <a:latin typeface="+mn-ea"/>
              </a:rPr>
              <a:t>2025</a:t>
            </a:r>
            <a:r>
              <a:rPr lang="ja-JP" altLang="en-US" sz="2000" dirty="0">
                <a:solidFill>
                  <a:srgbClr val="FF0000"/>
                </a:solidFill>
                <a:latin typeface="+mn-ea"/>
              </a:rPr>
              <a:t>年</a:t>
            </a:r>
            <a:r>
              <a:rPr lang="en-US" altLang="ja-JP" sz="2000" dirty="0">
                <a:solidFill>
                  <a:srgbClr val="FF0000"/>
                </a:solidFill>
                <a:latin typeface="+mn-ea"/>
              </a:rPr>
              <a:t>8</a:t>
            </a:r>
            <a:r>
              <a:rPr lang="ja-JP" altLang="en-US" sz="2000" dirty="0">
                <a:solidFill>
                  <a:srgbClr val="FF0000"/>
                </a:solidFill>
                <a:latin typeface="+mn-ea"/>
              </a:rPr>
              <a:t>月</a:t>
            </a:r>
            <a:r>
              <a:rPr lang="en-US" altLang="ja-JP" sz="2000" dirty="0">
                <a:solidFill>
                  <a:srgbClr val="FF0000"/>
                </a:solidFill>
                <a:latin typeface="+mn-ea"/>
              </a:rPr>
              <a:t>28</a:t>
            </a:r>
            <a:r>
              <a:rPr lang="ja-JP" altLang="en-US" sz="2000" dirty="0">
                <a:solidFill>
                  <a:srgbClr val="FF0000"/>
                </a:solidFill>
                <a:latin typeface="+mn-ea"/>
              </a:rPr>
              <a:t>日</a:t>
            </a:r>
            <a:r>
              <a:rPr lang="ja-JP" altLang="en-US" sz="2000" dirty="0">
                <a:solidFill>
                  <a:schemeClr val="tx1"/>
                </a:solidFill>
                <a:latin typeface="+mn-ea"/>
              </a:rPr>
              <a:t>時点のバージョンになります。</a:t>
            </a:r>
            <a:endParaRPr lang="en-US" altLang="ja-JP" sz="2000" dirty="0">
              <a:solidFill>
                <a:schemeClr val="tx1"/>
              </a:solidFill>
              <a:latin typeface="+mn-ea"/>
            </a:endParaRPr>
          </a:p>
        </p:txBody>
      </p:sp>
      <p:sp>
        <p:nvSpPr>
          <p:cNvPr id="6" name="正方形/長方形 5">
            <a:extLst>
              <a:ext uri="{FF2B5EF4-FFF2-40B4-BE49-F238E27FC236}">
                <a16:creationId xmlns:a16="http://schemas.microsoft.com/office/drawing/2014/main" id="{5E4BCFA1-40E9-4CDA-8E00-D81A35573F76}"/>
              </a:ext>
            </a:extLst>
          </p:cNvPr>
          <p:cNvSpPr/>
          <p:nvPr/>
        </p:nvSpPr>
        <p:spPr>
          <a:xfrm>
            <a:off x="179512" y="1484784"/>
            <a:ext cx="3095576" cy="1008112"/>
          </a:xfrm>
          <a:prstGeom prst="rect">
            <a:avLst/>
          </a:prstGeom>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r>
              <a:rPr lang="ja-JP" altLang="en-US" dirty="0">
                <a:solidFill>
                  <a:schemeClr val="tx1"/>
                </a:solidFill>
                <a:latin typeface="+mj-ea"/>
                <a:ea typeface="+mj-ea"/>
              </a:rPr>
              <a:t>申請書入力システム</a:t>
            </a:r>
            <a:endParaRPr lang="en-US" altLang="ja-JP" dirty="0">
              <a:solidFill>
                <a:schemeClr val="tx1"/>
              </a:solidFill>
              <a:latin typeface="+mj-ea"/>
              <a:ea typeface="+mj-ea"/>
            </a:endParaRPr>
          </a:p>
          <a:p>
            <a:r>
              <a:rPr lang="en-US" altLang="ja-JP" dirty="0">
                <a:solidFill>
                  <a:schemeClr val="tx1"/>
                </a:solidFill>
                <a:latin typeface="+mj-ea"/>
                <a:ea typeface="+mj-ea"/>
              </a:rPr>
              <a:t>AP</a:t>
            </a:r>
            <a:r>
              <a:rPr lang="ja-JP" altLang="en-US" dirty="0">
                <a:solidFill>
                  <a:schemeClr val="tx1"/>
                </a:solidFill>
                <a:latin typeface="+mj-ea"/>
                <a:ea typeface="+mj-ea"/>
              </a:rPr>
              <a:t>バージョン：</a:t>
            </a:r>
            <a:r>
              <a:rPr lang="en-US" altLang="ja-JP" dirty="0">
                <a:solidFill>
                  <a:srgbClr val="FF0000"/>
                </a:solidFill>
                <a:latin typeface="+mj-ea"/>
                <a:ea typeface="+mj-ea"/>
              </a:rPr>
              <a:t>V16.3.00</a:t>
            </a:r>
          </a:p>
          <a:p>
            <a:r>
              <a:rPr lang="en-US" altLang="ja-JP" dirty="0">
                <a:solidFill>
                  <a:schemeClr val="tx1"/>
                </a:solidFill>
                <a:latin typeface="+mj-ea"/>
                <a:ea typeface="+mj-ea"/>
              </a:rPr>
              <a:t>DB</a:t>
            </a:r>
            <a:r>
              <a:rPr lang="ja-JP" altLang="en-US" dirty="0">
                <a:solidFill>
                  <a:schemeClr val="tx1"/>
                </a:solidFill>
                <a:latin typeface="+mj-ea"/>
                <a:ea typeface="+mj-ea"/>
              </a:rPr>
              <a:t>バージョン：</a:t>
            </a:r>
            <a:r>
              <a:rPr lang="en-US" altLang="ja-JP" dirty="0">
                <a:solidFill>
                  <a:srgbClr val="FF0000"/>
                </a:solidFill>
                <a:latin typeface="+mj-ea"/>
                <a:ea typeface="+mj-ea"/>
              </a:rPr>
              <a:t>V13.0.00</a:t>
            </a:r>
            <a:r>
              <a:rPr lang="ja-JP" altLang="en-US" dirty="0">
                <a:solidFill>
                  <a:schemeClr val="tx1"/>
                </a:solidFill>
                <a:latin typeface="+mj-ea"/>
                <a:ea typeface="+mj-ea"/>
              </a:rPr>
              <a:t>　</a:t>
            </a:r>
            <a:endParaRPr lang="en-US" altLang="ja-JP" dirty="0">
              <a:solidFill>
                <a:schemeClr val="tx1"/>
              </a:solidFill>
              <a:latin typeface="+mj-ea"/>
              <a:ea typeface="+mj-ea"/>
            </a:endParaRPr>
          </a:p>
        </p:txBody>
      </p:sp>
      <p:sp>
        <p:nvSpPr>
          <p:cNvPr id="20" name="正方形/長方形 19">
            <a:extLst>
              <a:ext uri="{FF2B5EF4-FFF2-40B4-BE49-F238E27FC236}">
                <a16:creationId xmlns:a16="http://schemas.microsoft.com/office/drawing/2014/main" id="{666D58E1-F84E-4F0B-BA94-0D0FC832E539}"/>
              </a:ext>
            </a:extLst>
          </p:cNvPr>
          <p:cNvSpPr/>
          <p:nvPr/>
        </p:nvSpPr>
        <p:spPr>
          <a:xfrm>
            <a:off x="4996173" y="1431123"/>
            <a:ext cx="1800200" cy="792088"/>
          </a:xfrm>
          <a:prstGeom prst="rect">
            <a:avLst/>
          </a:prstGeom>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r>
              <a:rPr lang="ja-JP" altLang="en-US" dirty="0">
                <a:solidFill>
                  <a:schemeClr val="tx1"/>
                </a:solidFill>
                <a:latin typeface="+mj-ea"/>
                <a:ea typeface="+mj-ea"/>
              </a:rPr>
              <a:t>入力支援ツール</a:t>
            </a:r>
            <a:endParaRPr lang="en-US" altLang="ja-JP" dirty="0">
              <a:solidFill>
                <a:schemeClr val="tx1"/>
              </a:solidFill>
              <a:latin typeface="+mj-ea"/>
              <a:ea typeface="+mj-ea"/>
            </a:endParaRPr>
          </a:p>
          <a:p>
            <a:r>
              <a:rPr lang="en-US" altLang="ja-JP" dirty="0">
                <a:solidFill>
                  <a:srgbClr val="FF0000"/>
                </a:solidFill>
                <a:latin typeface="+mj-ea"/>
                <a:ea typeface="+mj-ea"/>
              </a:rPr>
              <a:t>Ver</a:t>
            </a:r>
            <a:r>
              <a:rPr lang="ja-JP" altLang="en-US" dirty="0">
                <a:solidFill>
                  <a:srgbClr val="FF0000"/>
                </a:solidFill>
                <a:latin typeface="+mj-ea"/>
                <a:ea typeface="+mj-ea"/>
              </a:rPr>
              <a:t> </a:t>
            </a:r>
            <a:r>
              <a:rPr lang="en-US" altLang="ja-JP" dirty="0">
                <a:solidFill>
                  <a:srgbClr val="FF0000"/>
                </a:solidFill>
                <a:latin typeface="+mj-ea"/>
                <a:ea typeface="+mj-ea"/>
              </a:rPr>
              <a:t>16.0</a:t>
            </a:r>
          </a:p>
        </p:txBody>
      </p:sp>
      <p:sp>
        <p:nvSpPr>
          <p:cNvPr id="22" name="正方形/長方形 21">
            <a:extLst>
              <a:ext uri="{FF2B5EF4-FFF2-40B4-BE49-F238E27FC236}">
                <a16:creationId xmlns:a16="http://schemas.microsoft.com/office/drawing/2014/main" id="{216FACD6-4FB3-4767-9328-C9238D439183}"/>
              </a:ext>
            </a:extLst>
          </p:cNvPr>
          <p:cNvSpPr/>
          <p:nvPr/>
        </p:nvSpPr>
        <p:spPr>
          <a:xfrm>
            <a:off x="4996173" y="2799275"/>
            <a:ext cx="1232011" cy="197677"/>
          </a:xfrm>
          <a:prstGeom prst="rect">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r>
              <a:rPr lang="ja-JP" altLang="en-US" dirty="0">
                <a:latin typeface="+mj-ea"/>
                <a:ea typeface="+mj-ea"/>
              </a:rPr>
              <a:t>　</a:t>
            </a:r>
            <a:endParaRPr lang="en-US" altLang="ja-JP" dirty="0">
              <a:latin typeface="+mj-ea"/>
              <a:ea typeface="+mj-ea"/>
            </a:endParaRPr>
          </a:p>
        </p:txBody>
      </p:sp>
      <p:cxnSp>
        <p:nvCxnSpPr>
          <p:cNvPr id="23" name="直線コネクタ 22">
            <a:extLst>
              <a:ext uri="{FF2B5EF4-FFF2-40B4-BE49-F238E27FC236}">
                <a16:creationId xmlns:a16="http://schemas.microsoft.com/office/drawing/2014/main" id="{68B96151-8DDC-4E74-BC49-A900816C1B7B}"/>
              </a:ext>
            </a:extLst>
          </p:cNvPr>
          <p:cNvCxnSpPr>
            <a:cxnSpLocks/>
            <a:stCxn id="22" idx="0"/>
          </p:cNvCxnSpPr>
          <p:nvPr/>
        </p:nvCxnSpPr>
        <p:spPr>
          <a:xfrm flipV="1">
            <a:off x="5612179" y="2223211"/>
            <a:ext cx="320098" cy="57606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15" name="グループ化 14">
            <a:extLst>
              <a:ext uri="{FF2B5EF4-FFF2-40B4-BE49-F238E27FC236}">
                <a16:creationId xmlns:a16="http://schemas.microsoft.com/office/drawing/2014/main" id="{7C628F82-D575-5084-9F39-A81EBC6E6784}"/>
              </a:ext>
            </a:extLst>
          </p:cNvPr>
          <p:cNvGrpSpPr/>
          <p:nvPr/>
        </p:nvGrpSpPr>
        <p:grpSpPr>
          <a:xfrm>
            <a:off x="198806" y="2740051"/>
            <a:ext cx="4047189" cy="3929309"/>
            <a:chOff x="198806" y="2740051"/>
            <a:chExt cx="4047189" cy="3929309"/>
          </a:xfrm>
        </p:grpSpPr>
        <p:pic>
          <p:nvPicPr>
            <p:cNvPr id="8" name="図 7">
              <a:extLst>
                <a:ext uri="{FF2B5EF4-FFF2-40B4-BE49-F238E27FC236}">
                  <a16:creationId xmlns:a16="http://schemas.microsoft.com/office/drawing/2014/main" id="{60259906-D0A5-7F05-606D-D81BD945A50C}"/>
                </a:ext>
              </a:extLst>
            </p:cNvPr>
            <p:cNvPicPr>
              <a:picLocks noChangeAspect="1"/>
            </p:cNvPicPr>
            <p:nvPr/>
          </p:nvPicPr>
          <p:blipFill>
            <a:blip r:embed="rId4"/>
            <a:stretch>
              <a:fillRect/>
            </a:stretch>
          </p:blipFill>
          <p:spPr>
            <a:xfrm>
              <a:off x="198806" y="2740051"/>
              <a:ext cx="4047189" cy="3929309"/>
            </a:xfrm>
            <a:prstGeom prst="rect">
              <a:avLst/>
            </a:prstGeom>
            <a:ln>
              <a:solidFill>
                <a:schemeClr val="tx1"/>
              </a:solidFill>
            </a:ln>
          </p:spPr>
        </p:pic>
        <p:pic>
          <p:nvPicPr>
            <p:cNvPr id="14" name="図 13">
              <a:extLst>
                <a:ext uri="{FF2B5EF4-FFF2-40B4-BE49-F238E27FC236}">
                  <a16:creationId xmlns:a16="http://schemas.microsoft.com/office/drawing/2014/main" id="{ACB1F1BD-0697-6CD9-3E8F-7A6B8B9C45E2}"/>
                </a:ext>
              </a:extLst>
            </p:cNvPr>
            <p:cNvPicPr>
              <a:picLocks noChangeAspect="1"/>
            </p:cNvPicPr>
            <p:nvPr/>
          </p:nvPicPr>
          <p:blipFill>
            <a:blip r:embed="rId5"/>
            <a:stretch>
              <a:fillRect/>
            </a:stretch>
          </p:blipFill>
          <p:spPr>
            <a:xfrm>
              <a:off x="1187624" y="3378780"/>
              <a:ext cx="932232" cy="123939"/>
            </a:xfrm>
            <a:prstGeom prst="rect">
              <a:avLst/>
            </a:prstGeom>
          </p:spPr>
        </p:pic>
        <p:sp>
          <p:nvSpPr>
            <p:cNvPr id="9" name="正方形/長方形 8">
              <a:extLst>
                <a:ext uri="{FF2B5EF4-FFF2-40B4-BE49-F238E27FC236}">
                  <a16:creationId xmlns:a16="http://schemas.microsoft.com/office/drawing/2014/main" id="{18440008-875A-41E1-BBED-AEAE17791876}"/>
                </a:ext>
              </a:extLst>
            </p:cNvPr>
            <p:cNvSpPr/>
            <p:nvPr/>
          </p:nvSpPr>
          <p:spPr>
            <a:xfrm>
              <a:off x="827584" y="3377068"/>
              <a:ext cx="3024336" cy="123939"/>
            </a:xfrm>
            <a:prstGeom prst="rect">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r>
                <a:rPr lang="ja-JP" altLang="en-US" dirty="0">
                  <a:latin typeface="+mj-ea"/>
                  <a:ea typeface="+mj-ea"/>
                </a:rPr>
                <a:t>　</a:t>
              </a:r>
              <a:endParaRPr lang="en-US" altLang="ja-JP" dirty="0">
                <a:latin typeface="+mj-ea"/>
                <a:ea typeface="+mj-ea"/>
              </a:endParaRPr>
            </a:p>
          </p:txBody>
        </p:sp>
      </p:grpSp>
      <p:cxnSp>
        <p:nvCxnSpPr>
          <p:cNvPr id="10" name="直線コネクタ 9">
            <a:extLst>
              <a:ext uri="{FF2B5EF4-FFF2-40B4-BE49-F238E27FC236}">
                <a16:creationId xmlns:a16="http://schemas.microsoft.com/office/drawing/2014/main" id="{238E8C4E-CD84-42D7-848C-EA28EFD7788A}"/>
              </a:ext>
            </a:extLst>
          </p:cNvPr>
          <p:cNvCxnSpPr>
            <a:cxnSpLocks/>
            <a:stCxn id="9" idx="0"/>
            <a:endCxn id="6" idx="2"/>
          </p:cNvCxnSpPr>
          <p:nvPr/>
        </p:nvCxnSpPr>
        <p:spPr>
          <a:xfrm flipH="1" flipV="1">
            <a:off x="1727300" y="2492896"/>
            <a:ext cx="612452" cy="884172"/>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45807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AEF81256-E9E6-4F05-8093-6E3C9DE4EBD5}"/>
              </a:ext>
            </a:extLst>
          </p:cNvPr>
          <p:cNvSpPr>
            <a:spLocks noGrp="1"/>
          </p:cNvSpPr>
          <p:nvPr>
            <p:ph type="sldNum" sz="quarter" idx="12"/>
          </p:nvPr>
        </p:nvSpPr>
        <p:spPr/>
        <p:txBody>
          <a:bodyPr/>
          <a:lstStyle/>
          <a:p>
            <a:fld id="{64452A23-BFEA-43FD-98FB-69091C0AE9EE}" type="slidenum">
              <a:rPr lang="ja-JP" altLang="en-US" sz="1800" smtClean="0">
                <a:solidFill>
                  <a:prstClr val="black">
                    <a:tint val="75000"/>
                  </a:prstClr>
                </a:solidFill>
                <a:latin typeface="+mn-ea"/>
              </a:rPr>
              <a:pPr/>
              <a:t>13</a:t>
            </a:fld>
            <a:endParaRPr lang="ja-JP" altLang="en-US" sz="1800" dirty="0">
              <a:solidFill>
                <a:prstClr val="black">
                  <a:tint val="75000"/>
                </a:prstClr>
              </a:solidFill>
              <a:latin typeface="+mn-ea"/>
            </a:endParaRPr>
          </a:p>
        </p:txBody>
      </p:sp>
      <p:sp>
        <p:nvSpPr>
          <p:cNvPr id="5" name="タイトル 6">
            <a:extLst>
              <a:ext uri="{FF2B5EF4-FFF2-40B4-BE49-F238E27FC236}">
                <a16:creationId xmlns:a16="http://schemas.microsoft.com/office/drawing/2014/main" id="{AE690185-A950-44EC-B432-6C8EC89E87FF}"/>
              </a:ext>
            </a:extLst>
          </p:cNvPr>
          <p:cNvSpPr txBox="1">
            <a:spLocks/>
          </p:cNvSpPr>
          <p:nvPr/>
        </p:nvSpPr>
        <p:spPr>
          <a:xfrm>
            <a:off x="179512" y="2924945"/>
            <a:ext cx="8820472" cy="936103"/>
          </a:xfrm>
          <a:prstGeom prst="rect">
            <a:avLst/>
          </a:prstGeom>
        </p:spPr>
        <p:txBody>
          <a:bodyPr>
            <a:normAutofit fontScale="85000" lnSpcReduction="1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dirty="0">
                <a:solidFill>
                  <a:srgbClr val="3F7819"/>
                </a:solidFill>
                <a:latin typeface="HG丸ｺﾞｼｯｸM-PRO 本文"/>
              </a:rPr>
              <a:t>３</a:t>
            </a:r>
            <a:r>
              <a:rPr lang="en-US" altLang="ja-JP" dirty="0">
                <a:solidFill>
                  <a:srgbClr val="3F7819"/>
                </a:solidFill>
                <a:latin typeface="HG丸ｺﾞｼｯｸM-PRO 本文"/>
              </a:rPr>
              <a:t>.</a:t>
            </a:r>
            <a:r>
              <a:rPr lang="ja-JP" altLang="en-US" dirty="0">
                <a:solidFill>
                  <a:srgbClr val="3F7819"/>
                </a:solidFill>
                <a:latin typeface="HG丸ｺﾞｼｯｸM-PRO 本文"/>
              </a:rPr>
              <a:t>申請書入力システム支援ツールの操作</a:t>
            </a:r>
          </a:p>
        </p:txBody>
      </p:sp>
      <p:sp>
        <p:nvSpPr>
          <p:cNvPr id="6" name="正方形/長方形 5">
            <a:extLst>
              <a:ext uri="{FF2B5EF4-FFF2-40B4-BE49-F238E27FC236}">
                <a16:creationId xmlns:a16="http://schemas.microsoft.com/office/drawing/2014/main" id="{3E8F8345-1FB1-4B66-BBA9-1CE67002AF8C}"/>
              </a:ext>
            </a:extLst>
          </p:cNvPr>
          <p:cNvSpPr/>
          <p:nvPr/>
        </p:nvSpPr>
        <p:spPr>
          <a:xfrm>
            <a:off x="179512" y="3436310"/>
            <a:ext cx="8856983" cy="64698"/>
          </a:xfrm>
          <a:prstGeom prst="rect">
            <a:avLst/>
          </a:prstGeom>
          <a:solidFill>
            <a:srgbClr val="92D050">
              <a:alpha val="70000"/>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3">
                  <a:lumMod val="40000"/>
                  <a:lumOff val="60000"/>
                </a:schemeClr>
              </a:solidFill>
              <a:latin typeface="HG丸ｺﾞｼｯｸM-PRO"/>
            </a:endParaRPr>
          </a:p>
        </p:txBody>
      </p:sp>
    </p:spTree>
    <p:extLst>
      <p:ext uri="{BB962C8B-B14F-4D97-AF65-F5344CB8AC3E}">
        <p14:creationId xmlns:p14="http://schemas.microsoft.com/office/powerpoint/2010/main" val="23327014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14</a:t>
            </a:fld>
            <a:endParaRPr lang="ja-JP" altLang="en-US">
              <a:solidFill>
                <a:prstClr val="black">
                  <a:tint val="75000"/>
                </a:prstClr>
              </a:solidFill>
            </a:endParaRPr>
          </a:p>
        </p:txBody>
      </p:sp>
      <p:grpSp>
        <p:nvGrpSpPr>
          <p:cNvPr id="14" name="グループ化 13"/>
          <p:cNvGrpSpPr/>
          <p:nvPr/>
        </p:nvGrpSpPr>
        <p:grpSpPr>
          <a:xfrm>
            <a:off x="467544" y="188640"/>
            <a:ext cx="7983775" cy="2088232"/>
            <a:chOff x="395536" y="908720"/>
            <a:chExt cx="7632848" cy="2088232"/>
          </a:xfrm>
        </p:grpSpPr>
        <p:sp>
          <p:nvSpPr>
            <p:cNvPr id="3" name="フローチャート: 処理 2"/>
            <p:cNvSpPr/>
            <p:nvPr/>
          </p:nvSpPr>
          <p:spPr>
            <a:xfrm>
              <a:off x="395536" y="908720"/>
              <a:ext cx="7632848" cy="360040"/>
            </a:xfrm>
            <a:prstGeom prst="flowChartProcess">
              <a:avLst/>
            </a:prstGeom>
            <a:solidFill>
              <a:srgbClr val="92D050"/>
            </a:solid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ja-JP" altLang="en-US" dirty="0">
                  <a:solidFill>
                    <a:schemeClr val="tx1"/>
                  </a:solidFill>
                  <a:latin typeface="+mn-ea"/>
                </a:rPr>
                <a:t>入力支援ツールの操作概要</a:t>
              </a:r>
            </a:p>
          </p:txBody>
        </p:sp>
        <p:sp>
          <p:nvSpPr>
            <p:cNvPr id="4" name="フローチャート: 処理 3"/>
            <p:cNvSpPr/>
            <p:nvPr/>
          </p:nvSpPr>
          <p:spPr>
            <a:xfrm>
              <a:off x="395536" y="1269564"/>
              <a:ext cx="7632848" cy="1727388"/>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marL="285750" indent="-285750">
                <a:buFont typeface="Wingdings" panose="05000000000000000000" pitchFamily="2" charset="2"/>
                <a:buChar char="u"/>
              </a:pPr>
              <a:r>
                <a:rPr lang="ja-JP" altLang="en-US" dirty="0">
                  <a:solidFill>
                    <a:prstClr val="black"/>
                  </a:solidFill>
                  <a:latin typeface="+mn-ea"/>
                </a:rPr>
                <a:t>入力支援ツールは、申請書入力システムに取り込むためのデータを</a:t>
              </a:r>
              <a:r>
                <a:rPr lang="en-US" altLang="ja-JP" dirty="0">
                  <a:solidFill>
                    <a:prstClr val="black"/>
                  </a:solidFill>
                  <a:latin typeface="+mn-ea"/>
                </a:rPr>
                <a:t>Excel</a:t>
              </a:r>
              <a:r>
                <a:rPr lang="ja-JP" altLang="en-US" dirty="0">
                  <a:solidFill>
                    <a:prstClr val="black"/>
                  </a:solidFill>
                  <a:latin typeface="+mn-ea"/>
                </a:rPr>
                <a:t>で入力・修正する作業支援ツール。</a:t>
              </a:r>
              <a:endParaRPr lang="en-US" altLang="ja-JP" dirty="0">
                <a:solidFill>
                  <a:prstClr val="black"/>
                </a:solidFill>
                <a:latin typeface="+mn-ea"/>
              </a:endParaRPr>
            </a:p>
            <a:p>
              <a:pPr marL="285750" indent="-285750">
                <a:buFont typeface="Wingdings" panose="05000000000000000000" pitchFamily="2" charset="2"/>
                <a:buChar char="u"/>
              </a:pPr>
              <a:r>
                <a:rPr lang="ja-JP" altLang="en-US" dirty="0">
                  <a:solidFill>
                    <a:prstClr val="black"/>
                  </a:solidFill>
                  <a:latin typeface="+mn-ea"/>
                </a:rPr>
                <a:t>交付申請書（様式第１号Ａ）、営農計画書（様式第２号）等、様式毎に入力が可能。</a:t>
              </a:r>
              <a:endParaRPr lang="en-US" altLang="ja-JP" dirty="0">
                <a:solidFill>
                  <a:prstClr val="black"/>
                </a:solidFill>
                <a:latin typeface="+mn-ea"/>
              </a:endParaRPr>
            </a:p>
            <a:p>
              <a:pPr marL="285750" indent="-285750">
                <a:buFont typeface="Wingdings" panose="05000000000000000000" pitchFamily="2" charset="2"/>
                <a:buChar char="u"/>
              </a:pPr>
              <a:r>
                <a:rPr lang="ja-JP" altLang="en-US" dirty="0">
                  <a:solidFill>
                    <a:prstClr val="black"/>
                  </a:solidFill>
                  <a:latin typeface="+mn-ea"/>
                </a:rPr>
                <a:t>支援ツールに入力したデータは</a:t>
              </a:r>
              <a:r>
                <a:rPr lang="en-US" altLang="ja-JP" dirty="0">
                  <a:solidFill>
                    <a:prstClr val="black"/>
                  </a:solidFill>
                  <a:latin typeface="+mn-ea"/>
                </a:rPr>
                <a:t>CSV</a:t>
              </a:r>
              <a:r>
                <a:rPr lang="ja-JP" altLang="en-US" dirty="0">
                  <a:solidFill>
                    <a:prstClr val="black"/>
                  </a:solidFill>
                  <a:latin typeface="+mn-ea"/>
                </a:rPr>
                <a:t>出力し、申請書入力システムへ一括で登録が可能。		</a:t>
              </a:r>
              <a:endParaRPr lang="en-US" altLang="ja-JP" dirty="0">
                <a:solidFill>
                  <a:prstClr val="black"/>
                </a:solidFill>
                <a:latin typeface="+mn-ea"/>
              </a:endParaRPr>
            </a:p>
          </p:txBody>
        </p:sp>
      </p:grpSp>
      <p:sp>
        <p:nvSpPr>
          <p:cNvPr id="34" name="角丸四角形 13">
            <a:extLst>
              <a:ext uri="{FF2B5EF4-FFF2-40B4-BE49-F238E27FC236}">
                <a16:creationId xmlns:a16="http://schemas.microsoft.com/office/drawing/2014/main" id="{A9C94607-D5B8-456E-B6A0-8980F77B1CF4}"/>
              </a:ext>
            </a:extLst>
          </p:cNvPr>
          <p:cNvSpPr/>
          <p:nvPr/>
        </p:nvSpPr>
        <p:spPr>
          <a:xfrm>
            <a:off x="2694144" y="4441506"/>
            <a:ext cx="2674368" cy="499662"/>
          </a:xfrm>
          <a:prstGeom prst="roundRect">
            <a:avLst>
              <a:gd name="adj" fmla="val 28575"/>
            </a:avLst>
          </a:prstGeom>
          <a:solidFill>
            <a:srgbClr val="FFE5E5"/>
          </a:solidFill>
          <a:ln w="38100">
            <a:solidFill>
              <a:srgbClr val="993366"/>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r>
              <a:rPr kumimoji="1" lang="ja-JP" altLang="en-US" sz="2000" dirty="0">
                <a:solidFill>
                  <a:schemeClr val="tx1"/>
                </a:solidFill>
                <a:latin typeface="+mn-ea"/>
              </a:rPr>
              <a:t>申請書入力システム</a:t>
            </a:r>
          </a:p>
        </p:txBody>
      </p:sp>
      <p:sp>
        <p:nvSpPr>
          <p:cNvPr id="35" name="角丸四角形 14">
            <a:extLst>
              <a:ext uri="{FF2B5EF4-FFF2-40B4-BE49-F238E27FC236}">
                <a16:creationId xmlns:a16="http://schemas.microsoft.com/office/drawing/2014/main" id="{67093166-577B-4552-A502-C85A4C6C1444}"/>
              </a:ext>
            </a:extLst>
          </p:cNvPr>
          <p:cNvSpPr/>
          <p:nvPr/>
        </p:nvSpPr>
        <p:spPr>
          <a:xfrm>
            <a:off x="851451" y="6168097"/>
            <a:ext cx="2118666" cy="367098"/>
          </a:xfrm>
          <a:prstGeom prst="roundRect">
            <a:avLst/>
          </a:prstGeom>
          <a:solidFill>
            <a:srgbClr val="CCECFF"/>
          </a:solid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latin typeface="+mn-ea"/>
              </a:rPr>
              <a:t>交付金算定システム</a:t>
            </a:r>
          </a:p>
        </p:txBody>
      </p:sp>
      <p:sp>
        <p:nvSpPr>
          <p:cNvPr id="36" name="テキスト ボックス 35">
            <a:extLst>
              <a:ext uri="{FF2B5EF4-FFF2-40B4-BE49-F238E27FC236}">
                <a16:creationId xmlns:a16="http://schemas.microsoft.com/office/drawing/2014/main" id="{859D7571-25DB-4256-A36C-2E64DF85A485}"/>
              </a:ext>
            </a:extLst>
          </p:cNvPr>
          <p:cNvSpPr txBox="1"/>
          <p:nvPr/>
        </p:nvSpPr>
        <p:spPr>
          <a:xfrm>
            <a:off x="5292080" y="3140968"/>
            <a:ext cx="2953967" cy="369332"/>
          </a:xfrm>
          <a:prstGeom prst="rect">
            <a:avLst/>
          </a:prstGeom>
          <a:noFill/>
        </p:spPr>
        <p:txBody>
          <a:bodyPr wrap="square" rtlCol="0">
            <a:spAutoFit/>
          </a:bodyPr>
          <a:lstStyle/>
          <a:p>
            <a:r>
              <a:rPr lang="ja-JP" altLang="en-US" dirty="0">
                <a:latin typeface="+mn-ea"/>
              </a:rPr>
              <a:t>２．</a:t>
            </a:r>
            <a:r>
              <a:rPr lang="en-US" altLang="ja-JP" dirty="0">
                <a:latin typeface="+mn-ea"/>
              </a:rPr>
              <a:t>CSV</a:t>
            </a:r>
            <a:r>
              <a:rPr lang="ja-JP" altLang="en-US" dirty="0">
                <a:latin typeface="+mn-ea"/>
              </a:rPr>
              <a:t>ファイル出力</a:t>
            </a:r>
            <a:endParaRPr kumimoji="1" lang="ja-JP" altLang="en-US" dirty="0">
              <a:latin typeface="+mn-ea"/>
            </a:endParaRPr>
          </a:p>
        </p:txBody>
      </p:sp>
      <p:sp>
        <p:nvSpPr>
          <p:cNvPr id="37" name="テキスト ボックス 36">
            <a:extLst>
              <a:ext uri="{FF2B5EF4-FFF2-40B4-BE49-F238E27FC236}">
                <a16:creationId xmlns:a16="http://schemas.microsoft.com/office/drawing/2014/main" id="{41C2002E-D1EA-46DB-8516-57CA11DE4DA8}"/>
              </a:ext>
            </a:extLst>
          </p:cNvPr>
          <p:cNvSpPr txBox="1"/>
          <p:nvPr/>
        </p:nvSpPr>
        <p:spPr>
          <a:xfrm>
            <a:off x="4139952" y="6165304"/>
            <a:ext cx="3096344" cy="338554"/>
          </a:xfrm>
          <a:prstGeom prst="rect">
            <a:avLst/>
          </a:prstGeom>
          <a:noFill/>
        </p:spPr>
        <p:txBody>
          <a:bodyPr wrap="square" rtlCol="0">
            <a:spAutoFit/>
          </a:bodyPr>
          <a:lstStyle/>
          <a:p>
            <a:r>
              <a:rPr kumimoji="1" lang="ja-JP" altLang="en-US" sz="1600" dirty="0">
                <a:latin typeface="+mn-ea"/>
              </a:rPr>
              <a:t>交付申請書等のデータ取り込み</a:t>
            </a:r>
          </a:p>
        </p:txBody>
      </p:sp>
      <p:sp>
        <p:nvSpPr>
          <p:cNvPr id="38" name="テキスト ボックス 37">
            <a:extLst>
              <a:ext uri="{FF2B5EF4-FFF2-40B4-BE49-F238E27FC236}">
                <a16:creationId xmlns:a16="http://schemas.microsoft.com/office/drawing/2014/main" id="{E59EC752-6988-4B1A-B2E4-655F75DB60DB}"/>
              </a:ext>
            </a:extLst>
          </p:cNvPr>
          <p:cNvSpPr txBox="1"/>
          <p:nvPr/>
        </p:nvSpPr>
        <p:spPr>
          <a:xfrm>
            <a:off x="5399863" y="2516352"/>
            <a:ext cx="2808802" cy="646331"/>
          </a:xfrm>
          <a:prstGeom prst="rect">
            <a:avLst/>
          </a:prstGeom>
          <a:noFill/>
        </p:spPr>
        <p:txBody>
          <a:bodyPr wrap="square" rtlCol="0">
            <a:spAutoFit/>
          </a:bodyPr>
          <a:lstStyle/>
          <a:p>
            <a:r>
              <a:rPr lang="ja-JP" altLang="en-US" dirty="0">
                <a:latin typeface="+mn-ea"/>
              </a:rPr>
              <a:t>１．交付申請書等の</a:t>
            </a:r>
            <a:endParaRPr lang="en-US" altLang="ja-JP" dirty="0">
              <a:latin typeface="+mn-ea"/>
            </a:endParaRPr>
          </a:p>
          <a:p>
            <a:r>
              <a:rPr lang="ja-JP" altLang="en-US" dirty="0">
                <a:latin typeface="+mn-ea"/>
              </a:rPr>
              <a:t>　　データ入力</a:t>
            </a:r>
            <a:endParaRPr kumimoji="1" lang="ja-JP" altLang="en-US" dirty="0">
              <a:latin typeface="+mn-ea"/>
            </a:endParaRPr>
          </a:p>
        </p:txBody>
      </p:sp>
      <p:sp>
        <p:nvSpPr>
          <p:cNvPr id="39" name="テキスト ボックス 38">
            <a:extLst>
              <a:ext uri="{FF2B5EF4-FFF2-40B4-BE49-F238E27FC236}">
                <a16:creationId xmlns:a16="http://schemas.microsoft.com/office/drawing/2014/main" id="{0E64D4AA-97B6-4BDF-A519-E2F54B9E9EF4}"/>
              </a:ext>
            </a:extLst>
          </p:cNvPr>
          <p:cNvSpPr txBox="1"/>
          <p:nvPr/>
        </p:nvSpPr>
        <p:spPr>
          <a:xfrm>
            <a:off x="4303819" y="5003175"/>
            <a:ext cx="2185230" cy="369332"/>
          </a:xfrm>
          <a:prstGeom prst="rect">
            <a:avLst/>
          </a:prstGeom>
          <a:noFill/>
        </p:spPr>
        <p:txBody>
          <a:bodyPr wrap="square" rtlCol="0">
            <a:spAutoFit/>
          </a:bodyPr>
          <a:lstStyle/>
          <a:p>
            <a:r>
              <a:rPr kumimoji="1" lang="ja-JP" altLang="en-US" dirty="0">
                <a:latin typeface="+mn-ea"/>
              </a:rPr>
              <a:t>５．</a:t>
            </a:r>
            <a:r>
              <a:rPr lang="ja-JP" altLang="en-US" dirty="0">
                <a:latin typeface="+mn-ea"/>
              </a:rPr>
              <a:t>修正</a:t>
            </a:r>
            <a:r>
              <a:rPr kumimoji="1" lang="ja-JP" altLang="en-US" dirty="0">
                <a:latin typeface="+mn-ea"/>
              </a:rPr>
              <a:t>作業等</a:t>
            </a:r>
          </a:p>
        </p:txBody>
      </p:sp>
      <p:sp>
        <p:nvSpPr>
          <p:cNvPr id="40" name="角丸四角形 24">
            <a:extLst>
              <a:ext uri="{FF2B5EF4-FFF2-40B4-BE49-F238E27FC236}">
                <a16:creationId xmlns:a16="http://schemas.microsoft.com/office/drawing/2014/main" id="{BF273C22-0D05-4F2B-87E3-DE31A53D6AC9}"/>
              </a:ext>
            </a:extLst>
          </p:cNvPr>
          <p:cNvSpPr/>
          <p:nvPr/>
        </p:nvSpPr>
        <p:spPr>
          <a:xfrm>
            <a:off x="2858046" y="2624226"/>
            <a:ext cx="2238417" cy="369729"/>
          </a:xfrm>
          <a:prstGeom prst="roundRect">
            <a:avLst>
              <a:gd name="adj" fmla="val 27444"/>
            </a:avLst>
          </a:prstGeom>
          <a:solidFill>
            <a:srgbClr val="E6FEF8"/>
          </a:solidFill>
          <a:ln w="38100">
            <a:solidFill>
              <a:srgbClr val="339933"/>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r>
              <a:rPr kumimoji="1" lang="ja-JP" altLang="en-US" sz="2000" dirty="0">
                <a:solidFill>
                  <a:schemeClr val="tx1"/>
                </a:solidFill>
                <a:latin typeface="+mn-ea"/>
              </a:rPr>
              <a:t>入力支援ツール</a:t>
            </a:r>
          </a:p>
        </p:txBody>
      </p:sp>
      <p:pic>
        <p:nvPicPr>
          <p:cNvPr id="41" name="Picture 18">
            <a:extLst>
              <a:ext uri="{FF2B5EF4-FFF2-40B4-BE49-F238E27FC236}">
                <a16:creationId xmlns:a16="http://schemas.microsoft.com/office/drawing/2014/main" id="{CECF69A9-A998-409E-B896-64E45DB68A01}"/>
              </a:ext>
            </a:extLst>
          </p:cNvPr>
          <p:cNvPicPr>
            <a:picLocks noChangeAspect="1" noChangeArrowheads="1"/>
          </p:cNvPicPr>
          <p:nvPr/>
        </p:nvPicPr>
        <p:blipFill>
          <a:blip r:embed="rId3" cstate="print"/>
          <a:srcRect/>
          <a:stretch>
            <a:fillRect/>
          </a:stretch>
        </p:blipFill>
        <p:spPr bwMode="auto">
          <a:xfrm>
            <a:off x="2555776" y="2564904"/>
            <a:ext cx="477707" cy="379320"/>
          </a:xfrm>
          <a:prstGeom prst="rect">
            <a:avLst/>
          </a:prstGeom>
          <a:noFill/>
          <a:ln w="9525">
            <a:noFill/>
            <a:miter lim="800000"/>
            <a:headEnd/>
            <a:tailEnd/>
          </a:ln>
          <a:effectLst/>
        </p:spPr>
      </p:pic>
      <p:pic>
        <p:nvPicPr>
          <p:cNvPr id="42" name="図 41">
            <a:extLst>
              <a:ext uri="{FF2B5EF4-FFF2-40B4-BE49-F238E27FC236}">
                <a16:creationId xmlns:a16="http://schemas.microsoft.com/office/drawing/2014/main" id="{EDA34B3A-FCCD-4B5D-BC7F-AE3961D5792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94093" y="4419414"/>
            <a:ext cx="566400" cy="449746"/>
          </a:xfrm>
          <a:prstGeom prst="rect">
            <a:avLst/>
          </a:prstGeom>
        </p:spPr>
      </p:pic>
      <p:pic>
        <p:nvPicPr>
          <p:cNvPr id="43" name="Picture 13">
            <a:extLst>
              <a:ext uri="{FF2B5EF4-FFF2-40B4-BE49-F238E27FC236}">
                <a16:creationId xmlns:a16="http://schemas.microsoft.com/office/drawing/2014/main" id="{9A664650-8A78-4129-9A4B-260804D7E6C6}"/>
              </a:ext>
            </a:extLst>
          </p:cNvPr>
          <p:cNvPicPr>
            <a:picLocks noChangeAspect="1" noChangeArrowheads="1"/>
          </p:cNvPicPr>
          <p:nvPr/>
        </p:nvPicPr>
        <p:blipFill>
          <a:blip r:embed="rId5" cstate="print"/>
          <a:srcRect/>
          <a:stretch>
            <a:fillRect/>
          </a:stretch>
        </p:blipFill>
        <p:spPr bwMode="auto">
          <a:xfrm>
            <a:off x="539552" y="6021288"/>
            <a:ext cx="500699" cy="397577"/>
          </a:xfrm>
          <a:prstGeom prst="rect">
            <a:avLst/>
          </a:prstGeom>
          <a:noFill/>
          <a:ln w="9525">
            <a:noFill/>
            <a:miter lim="800000"/>
            <a:headEnd/>
            <a:tailEnd/>
          </a:ln>
          <a:effectLst/>
        </p:spPr>
      </p:pic>
      <p:sp>
        <p:nvSpPr>
          <p:cNvPr id="44" name="Document">
            <a:extLst>
              <a:ext uri="{FF2B5EF4-FFF2-40B4-BE49-F238E27FC236}">
                <a16:creationId xmlns:a16="http://schemas.microsoft.com/office/drawing/2014/main" id="{3E844AA7-3A55-4424-B939-5935E77108DC}"/>
              </a:ext>
            </a:extLst>
          </p:cNvPr>
          <p:cNvSpPr>
            <a:spLocks noEditPoints="1" noChangeArrowheads="1"/>
          </p:cNvSpPr>
          <p:nvPr/>
        </p:nvSpPr>
        <p:spPr bwMode="auto">
          <a:xfrm>
            <a:off x="2066672" y="3503751"/>
            <a:ext cx="686786" cy="357297"/>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D8EBB3"/>
          </a:solidFill>
          <a:ln w="9525">
            <a:solidFill>
              <a:srgbClr val="000000"/>
            </a:solidFill>
            <a:miter lim="800000"/>
            <a:headEnd/>
            <a:tailEnd/>
          </a:ln>
          <a:effectLst>
            <a:outerShdw dist="107763" dir="2700000" algn="ctr" rotWithShape="0">
              <a:srgbClr val="808080"/>
            </a:outerShdw>
          </a:effectLst>
        </p:spPr>
        <p:txBody>
          <a:bodyPr vert="horz" wrap="square" lIns="36000" tIns="36000" rIns="36000" bIns="36000" numCol="1" anchor="b" anchorCtr="0" compatLnSpc="1">
            <a:prstTxWarp prst="textNoShape">
              <a:avLst/>
            </a:prstTxWarp>
            <a:noAutofit/>
          </a:bodyPr>
          <a:lstStyle/>
          <a:p>
            <a:pPr algn="ctr"/>
            <a:r>
              <a:rPr lang="en-US" altLang="ja-JP" sz="1400" dirty="0">
                <a:latin typeface="+mn-ea"/>
              </a:rPr>
              <a:t>Excel</a:t>
            </a:r>
            <a:endParaRPr lang="ja-JP" altLang="en-US" sz="1400" dirty="0">
              <a:latin typeface="+mn-ea"/>
            </a:endParaRPr>
          </a:p>
        </p:txBody>
      </p:sp>
      <p:sp>
        <p:nvSpPr>
          <p:cNvPr id="45" name="テキスト ボックス 44">
            <a:extLst>
              <a:ext uri="{FF2B5EF4-FFF2-40B4-BE49-F238E27FC236}">
                <a16:creationId xmlns:a16="http://schemas.microsoft.com/office/drawing/2014/main" id="{70690A3C-40FF-4667-9502-C492F8E96590}"/>
              </a:ext>
            </a:extLst>
          </p:cNvPr>
          <p:cNvSpPr txBox="1"/>
          <p:nvPr/>
        </p:nvSpPr>
        <p:spPr>
          <a:xfrm>
            <a:off x="5362664" y="4408904"/>
            <a:ext cx="2846001" cy="646331"/>
          </a:xfrm>
          <a:prstGeom prst="rect">
            <a:avLst/>
          </a:prstGeom>
          <a:noFill/>
        </p:spPr>
        <p:txBody>
          <a:bodyPr wrap="square" rtlCol="0">
            <a:spAutoFit/>
          </a:bodyPr>
          <a:lstStyle/>
          <a:p>
            <a:r>
              <a:rPr lang="ja-JP" altLang="en-US" dirty="0">
                <a:latin typeface="+mn-ea"/>
              </a:rPr>
              <a:t>３．入力用データ取込</a:t>
            </a:r>
            <a:endParaRPr lang="en-US" altLang="ja-JP" dirty="0">
              <a:latin typeface="+mn-ea"/>
            </a:endParaRPr>
          </a:p>
          <a:p>
            <a:r>
              <a:rPr kumimoji="1" lang="ja-JP" altLang="en-US" dirty="0">
                <a:latin typeface="+mn-ea"/>
              </a:rPr>
              <a:t>４．集計実行</a:t>
            </a:r>
          </a:p>
        </p:txBody>
      </p:sp>
      <p:sp>
        <p:nvSpPr>
          <p:cNvPr id="46" name="環状矢印 30">
            <a:extLst>
              <a:ext uri="{FF2B5EF4-FFF2-40B4-BE49-F238E27FC236}">
                <a16:creationId xmlns:a16="http://schemas.microsoft.com/office/drawing/2014/main" id="{10366269-E485-45ED-90A0-A6F719A685BD}"/>
              </a:ext>
            </a:extLst>
          </p:cNvPr>
          <p:cNvSpPr/>
          <p:nvPr/>
        </p:nvSpPr>
        <p:spPr>
          <a:xfrm rot="5400000">
            <a:off x="3591687" y="2934919"/>
            <a:ext cx="1186232" cy="1454317"/>
          </a:xfrm>
          <a:prstGeom prst="circularArrow">
            <a:avLst/>
          </a:prstGeom>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n-ea"/>
            </a:endParaRPr>
          </a:p>
        </p:txBody>
      </p:sp>
      <p:sp>
        <p:nvSpPr>
          <p:cNvPr id="47" name="環状矢印 31">
            <a:extLst>
              <a:ext uri="{FF2B5EF4-FFF2-40B4-BE49-F238E27FC236}">
                <a16:creationId xmlns:a16="http://schemas.microsoft.com/office/drawing/2014/main" id="{C78AB9C6-591B-406E-9A08-B4DC42AD58DB}"/>
              </a:ext>
            </a:extLst>
          </p:cNvPr>
          <p:cNvSpPr/>
          <p:nvPr/>
        </p:nvSpPr>
        <p:spPr>
          <a:xfrm rot="5400000" flipH="1" flipV="1">
            <a:off x="3243240" y="2970922"/>
            <a:ext cx="1114227" cy="1454317"/>
          </a:xfrm>
          <a:prstGeom prst="circularArrow">
            <a:avLst/>
          </a:prstGeom>
          <a:solidFill>
            <a:schemeClr val="accent1">
              <a:lumMod val="40000"/>
              <a:lumOff val="60000"/>
            </a:schemeClr>
          </a:solidFill>
          <a:ln w="3810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n-ea"/>
            </a:endParaRPr>
          </a:p>
        </p:txBody>
      </p:sp>
      <p:sp>
        <p:nvSpPr>
          <p:cNvPr id="48" name="正方形/長方形 47">
            <a:extLst>
              <a:ext uri="{FF2B5EF4-FFF2-40B4-BE49-F238E27FC236}">
                <a16:creationId xmlns:a16="http://schemas.microsoft.com/office/drawing/2014/main" id="{B2505957-7D55-4E8F-BFCE-78EF463FDFBD}"/>
              </a:ext>
            </a:extLst>
          </p:cNvPr>
          <p:cNvSpPr/>
          <p:nvPr/>
        </p:nvSpPr>
        <p:spPr>
          <a:xfrm>
            <a:off x="1115616" y="3068960"/>
            <a:ext cx="2813540" cy="1199126"/>
          </a:xfrm>
          <a:prstGeom prst="rect">
            <a:avLst/>
          </a:prstGeom>
          <a:noFill/>
          <a:ln w="9525">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n-ea"/>
            </a:endParaRPr>
          </a:p>
        </p:txBody>
      </p:sp>
      <p:sp>
        <p:nvSpPr>
          <p:cNvPr id="50" name="テキスト ボックス 49">
            <a:extLst>
              <a:ext uri="{FF2B5EF4-FFF2-40B4-BE49-F238E27FC236}">
                <a16:creationId xmlns:a16="http://schemas.microsoft.com/office/drawing/2014/main" id="{976DBD6C-75F7-487E-81CE-294F63CBEF21}"/>
              </a:ext>
            </a:extLst>
          </p:cNvPr>
          <p:cNvSpPr txBox="1"/>
          <p:nvPr/>
        </p:nvSpPr>
        <p:spPr>
          <a:xfrm>
            <a:off x="817214" y="3090446"/>
            <a:ext cx="2305094" cy="338554"/>
          </a:xfrm>
          <a:prstGeom prst="rect">
            <a:avLst/>
          </a:prstGeom>
          <a:noFill/>
        </p:spPr>
        <p:txBody>
          <a:bodyPr wrap="square" rtlCol="0">
            <a:spAutoFit/>
          </a:bodyPr>
          <a:lstStyle/>
          <a:p>
            <a:pPr algn="r"/>
            <a:r>
              <a:rPr lang="ja-JP" altLang="en-US" sz="1600" dirty="0">
                <a:latin typeface="+mn-ea"/>
              </a:rPr>
              <a:t>②コピー＆貼り付け</a:t>
            </a:r>
            <a:endParaRPr kumimoji="1" lang="ja-JP" altLang="en-US" sz="1600" dirty="0">
              <a:latin typeface="+mn-ea"/>
            </a:endParaRPr>
          </a:p>
        </p:txBody>
      </p:sp>
      <p:sp>
        <p:nvSpPr>
          <p:cNvPr id="51" name="テキスト ボックス 50">
            <a:extLst>
              <a:ext uri="{FF2B5EF4-FFF2-40B4-BE49-F238E27FC236}">
                <a16:creationId xmlns:a16="http://schemas.microsoft.com/office/drawing/2014/main" id="{0DE1A555-EB10-46F6-BDF7-C3B212A69132}"/>
              </a:ext>
            </a:extLst>
          </p:cNvPr>
          <p:cNvSpPr txBox="1"/>
          <p:nvPr/>
        </p:nvSpPr>
        <p:spPr>
          <a:xfrm>
            <a:off x="817213" y="3933056"/>
            <a:ext cx="2305094" cy="338554"/>
          </a:xfrm>
          <a:prstGeom prst="rect">
            <a:avLst/>
          </a:prstGeom>
          <a:noFill/>
        </p:spPr>
        <p:txBody>
          <a:bodyPr wrap="square" rtlCol="0">
            <a:spAutoFit/>
          </a:bodyPr>
          <a:lstStyle/>
          <a:p>
            <a:pPr algn="r"/>
            <a:r>
              <a:rPr lang="ja-JP" altLang="en-US" sz="1600" dirty="0">
                <a:latin typeface="+mn-ea"/>
              </a:rPr>
              <a:t>①入力用データ出力</a:t>
            </a:r>
            <a:endParaRPr kumimoji="1" lang="ja-JP" altLang="en-US" sz="1600" dirty="0">
              <a:latin typeface="+mn-ea"/>
            </a:endParaRPr>
          </a:p>
        </p:txBody>
      </p:sp>
      <p:pic>
        <p:nvPicPr>
          <p:cNvPr id="52" name="Picture 18">
            <a:extLst>
              <a:ext uri="{FF2B5EF4-FFF2-40B4-BE49-F238E27FC236}">
                <a16:creationId xmlns:a16="http://schemas.microsoft.com/office/drawing/2014/main" id="{6EBA0849-8472-4576-94FA-C51A0E490523}"/>
              </a:ext>
            </a:extLst>
          </p:cNvPr>
          <p:cNvPicPr>
            <a:picLocks noChangeAspect="1" noChangeArrowheads="1"/>
          </p:cNvPicPr>
          <p:nvPr/>
        </p:nvPicPr>
        <p:blipFill>
          <a:blip r:embed="rId3" cstate="print"/>
          <a:srcRect/>
          <a:stretch>
            <a:fillRect/>
          </a:stretch>
        </p:blipFill>
        <p:spPr bwMode="auto">
          <a:xfrm>
            <a:off x="1907704" y="3429000"/>
            <a:ext cx="249741" cy="198305"/>
          </a:xfrm>
          <a:prstGeom prst="rect">
            <a:avLst/>
          </a:prstGeom>
          <a:noFill/>
          <a:ln w="9525">
            <a:noFill/>
            <a:miter lim="800000"/>
            <a:headEnd/>
            <a:tailEnd/>
          </a:ln>
          <a:effectLst/>
        </p:spPr>
      </p:pic>
      <p:sp>
        <p:nvSpPr>
          <p:cNvPr id="53" name="下矢印 39">
            <a:extLst>
              <a:ext uri="{FF2B5EF4-FFF2-40B4-BE49-F238E27FC236}">
                <a16:creationId xmlns:a16="http://schemas.microsoft.com/office/drawing/2014/main" id="{AB65A850-4F54-4389-B3BC-C053E6FA744A}"/>
              </a:ext>
            </a:extLst>
          </p:cNvPr>
          <p:cNvSpPr/>
          <p:nvPr/>
        </p:nvSpPr>
        <p:spPr>
          <a:xfrm>
            <a:off x="3882218" y="5021638"/>
            <a:ext cx="263009" cy="2795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1"/>
              </a:solidFill>
              <a:latin typeface="+mn-ea"/>
            </a:endParaRPr>
          </a:p>
        </p:txBody>
      </p:sp>
      <p:sp>
        <p:nvSpPr>
          <p:cNvPr id="54" name="屈折矢印 2">
            <a:extLst>
              <a:ext uri="{FF2B5EF4-FFF2-40B4-BE49-F238E27FC236}">
                <a16:creationId xmlns:a16="http://schemas.microsoft.com/office/drawing/2014/main" id="{8C3B2D80-CFB1-4C8D-BDF6-AC0930C63751}"/>
              </a:ext>
            </a:extLst>
          </p:cNvPr>
          <p:cNvSpPr/>
          <p:nvPr/>
        </p:nvSpPr>
        <p:spPr>
          <a:xfrm rot="16200000" flipH="1">
            <a:off x="3389647" y="5835489"/>
            <a:ext cx="792088" cy="587622"/>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n-ea"/>
            </a:endParaRPr>
          </a:p>
        </p:txBody>
      </p:sp>
      <p:sp>
        <p:nvSpPr>
          <p:cNvPr id="55" name="正方形/長方形 54">
            <a:extLst>
              <a:ext uri="{FF2B5EF4-FFF2-40B4-BE49-F238E27FC236}">
                <a16:creationId xmlns:a16="http://schemas.microsoft.com/office/drawing/2014/main" id="{0AC3CDA1-8653-44BC-9923-87966CD8E4DD}"/>
              </a:ext>
            </a:extLst>
          </p:cNvPr>
          <p:cNvSpPr/>
          <p:nvPr/>
        </p:nvSpPr>
        <p:spPr>
          <a:xfrm>
            <a:off x="251520" y="2420888"/>
            <a:ext cx="8568951" cy="3528392"/>
          </a:xfrm>
          <a:prstGeom prst="rect">
            <a:avLst/>
          </a:prstGeom>
          <a:noFill/>
          <a:ln w="38100">
            <a:solidFill>
              <a:srgbClr val="FFC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r>
              <a:rPr kumimoji="1" lang="ja-JP" altLang="en-US" sz="1400" dirty="0">
                <a:solidFill>
                  <a:schemeClr val="tx1"/>
                </a:solidFill>
                <a:latin typeface="+mn-ea"/>
              </a:rPr>
              <a:t>本資料における説明範囲</a:t>
            </a:r>
          </a:p>
        </p:txBody>
      </p:sp>
      <p:sp>
        <p:nvSpPr>
          <p:cNvPr id="56" name="AutoShape 1">
            <a:extLst>
              <a:ext uri="{FF2B5EF4-FFF2-40B4-BE49-F238E27FC236}">
                <a16:creationId xmlns:a16="http://schemas.microsoft.com/office/drawing/2014/main" id="{E1EA0CD9-F665-424A-A682-E0188CDDEE22}"/>
              </a:ext>
            </a:extLst>
          </p:cNvPr>
          <p:cNvSpPr>
            <a:spLocks noChangeArrowheads="1"/>
          </p:cNvSpPr>
          <p:nvPr/>
        </p:nvSpPr>
        <p:spPr bwMode="auto">
          <a:xfrm>
            <a:off x="5009438" y="3527181"/>
            <a:ext cx="685414" cy="338139"/>
          </a:xfrm>
          <a:prstGeom prst="flowChartDocument">
            <a:avLst/>
          </a:prstGeom>
          <a:gradFill rotWithShape="0">
            <a:gsLst>
              <a:gs pos="0">
                <a:srgbClr val="FFFFFF"/>
              </a:gs>
              <a:gs pos="100000">
                <a:srgbClr val="D6E3BC"/>
              </a:gs>
            </a:gsLst>
            <a:lin ang="5400000" scaled="1"/>
          </a:gradFill>
          <a:ln w="12700">
            <a:solidFill>
              <a:srgbClr val="C2D69B"/>
            </a:solidFill>
            <a:miter lim="800000"/>
            <a:headEnd/>
            <a:tailEnd/>
          </a:ln>
          <a:effectLst>
            <a:outerShdw dist="28398" dir="3806097" algn="ctr" rotWithShape="0">
              <a:srgbClr val="4E6128">
                <a:alpha val="50000"/>
              </a:srgbClr>
            </a:outerShdw>
          </a:effectLst>
        </p:spPr>
        <p:txBody>
          <a:bodyPr wrap="square" lIns="74295" tIns="8890" rIns="74295" bIns="8890"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ja-JP" altLang="en-US" sz="1400" b="0" i="0" strike="noStrike" dirty="0">
                <a:solidFill>
                  <a:srgbClr val="000000"/>
                </a:solidFill>
                <a:latin typeface="HG丸ｺﾞｼｯｸM-PRO" pitchFamily="50" charset="-128"/>
                <a:ea typeface="HG丸ｺﾞｼｯｸM-PRO" pitchFamily="50" charset="-128"/>
              </a:rPr>
              <a:t>ＣＳＶ</a:t>
            </a:r>
            <a:endParaRPr lang="ja-JP" altLang="en-US" sz="1400" b="0" i="0" strike="noStrike" dirty="0">
              <a:solidFill>
                <a:srgbClr val="000000"/>
              </a:solidFill>
              <a:latin typeface="HG丸ｺﾞｼｯｸM-PRO" pitchFamily="50" charset="-128"/>
              <a:ea typeface="HG丸ｺﾞｼｯｸM-PRO" pitchFamily="50" charset="-128"/>
              <a:cs typeface="Times New Roman"/>
            </a:endParaRPr>
          </a:p>
        </p:txBody>
      </p:sp>
      <p:sp>
        <p:nvSpPr>
          <p:cNvPr id="57" name="AutoShape 1">
            <a:extLst>
              <a:ext uri="{FF2B5EF4-FFF2-40B4-BE49-F238E27FC236}">
                <a16:creationId xmlns:a16="http://schemas.microsoft.com/office/drawing/2014/main" id="{31D32A74-2C27-4F8E-8F7F-949047A97104}"/>
              </a:ext>
            </a:extLst>
          </p:cNvPr>
          <p:cNvSpPr>
            <a:spLocks noChangeArrowheads="1"/>
          </p:cNvSpPr>
          <p:nvPr/>
        </p:nvSpPr>
        <p:spPr bwMode="auto">
          <a:xfrm>
            <a:off x="3664851" y="5323109"/>
            <a:ext cx="685414" cy="338139"/>
          </a:xfrm>
          <a:prstGeom prst="flowChartDocument">
            <a:avLst/>
          </a:prstGeom>
          <a:gradFill rotWithShape="0">
            <a:gsLst>
              <a:gs pos="0">
                <a:srgbClr val="FFFFFF"/>
              </a:gs>
              <a:gs pos="100000">
                <a:srgbClr val="D6E3BC"/>
              </a:gs>
            </a:gsLst>
            <a:lin ang="5400000" scaled="1"/>
          </a:gradFill>
          <a:ln w="12700">
            <a:solidFill>
              <a:srgbClr val="C2D69B"/>
            </a:solidFill>
            <a:miter lim="800000"/>
            <a:headEnd/>
            <a:tailEnd/>
          </a:ln>
          <a:effectLst>
            <a:outerShdw dist="28398" dir="3806097" algn="ctr" rotWithShape="0">
              <a:srgbClr val="4E6128">
                <a:alpha val="50000"/>
              </a:srgbClr>
            </a:outerShdw>
          </a:effectLst>
        </p:spPr>
        <p:txBody>
          <a:bodyPr wrap="square" lIns="74295" tIns="8890" rIns="74295" bIns="8890"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ja-JP" altLang="en-US" sz="1400" b="0" i="0" strike="noStrike" dirty="0">
                <a:solidFill>
                  <a:srgbClr val="000000"/>
                </a:solidFill>
                <a:latin typeface="HG丸ｺﾞｼｯｸM-PRO" pitchFamily="50" charset="-128"/>
                <a:ea typeface="HG丸ｺﾞｼｯｸM-PRO" pitchFamily="50" charset="-128"/>
              </a:rPr>
              <a:t>ＣＳＶ</a:t>
            </a:r>
            <a:endParaRPr lang="ja-JP" altLang="en-US" sz="1400" b="0" i="0" strike="noStrike" dirty="0">
              <a:solidFill>
                <a:srgbClr val="000000"/>
              </a:solidFill>
              <a:latin typeface="HG丸ｺﾞｼｯｸM-PRO" pitchFamily="50" charset="-128"/>
              <a:ea typeface="HG丸ｺﾞｼｯｸM-PRO" pitchFamily="50" charset="-128"/>
              <a:cs typeface="Times New Roman"/>
            </a:endParaRPr>
          </a:p>
        </p:txBody>
      </p:sp>
      <p:sp>
        <p:nvSpPr>
          <p:cNvPr id="58" name="テキスト ボックス 57">
            <a:extLst>
              <a:ext uri="{FF2B5EF4-FFF2-40B4-BE49-F238E27FC236}">
                <a16:creationId xmlns:a16="http://schemas.microsoft.com/office/drawing/2014/main" id="{A77D108C-F423-4354-898C-14E1F160E00B}"/>
              </a:ext>
            </a:extLst>
          </p:cNvPr>
          <p:cNvSpPr txBox="1"/>
          <p:nvPr/>
        </p:nvSpPr>
        <p:spPr>
          <a:xfrm>
            <a:off x="4310188" y="5286899"/>
            <a:ext cx="3169772" cy="369332"/>
          </a:xfrm>
          <a:prstGeom prst="rect">
            <a:avLst/>
          </a:prstGeom>
          <a:noFill/>
        </p:spPr>
        <p:txBody>
          <a:bodyPr wrap="square" rtlCol="0">
            <a:spAutoFit/>
          </a:bodyPr>
          <a:lstStyle/>
          <a:p>
            <a:r>
              <a:rPr lang="ja-JP" altLang="en-US" dirty="0">
                <a:latin typeface="+mn-ea"/>
              </a:rPr>
              <a:t>６</a:t>
            </a:r>
            <a:r>
              <a:rPr kumimoji="1" lang="ja-JP" altLang="en-US" dirty="0">
                <a:latin typeface="+mn-ea"/>
              </a:rPr>
              <a:t>．提出用データ出力</a:t>
            </a:r>
          </a:p>
        </p:txBody>
      </p:sp>
      <p:sp>
        <p:nvSpPr>
          <p:cNvPr id="59" name="矢印: 左 58">
            <a:extLst>
              <a:ext uri="{FF2B5EF4-FFF2-40B4-BE49-F238E27FC236}">
                <a16:creationId xmlns:a16="http://schemas.microsoft.com/office/drawing/2014/main" id="{F844A635-87B2-41C7-8055-809DD81DA610}"/>
              </a:ext>
            </a:extLst>
          </p:cNvPr>
          <p:cNvSpPr/>
          <p:nvPr/>
        </p:nvSpPr>
        <p:spPr>
          <a:xfrm>
            <a:off x="7884368" y="3140968"/>
            <a:ext cx="864096" cy="648072"/>
          </a:xfrm>
          <a:prstGeom prst="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四角形: 角を丸くする 59">
            <a:extLst>
              <a:ext uri="{FF2B5EF4-FFF2-40B4-BE49-F238E27FC236}">
                <a16:creationId xmlns:a16="http://schemas.microsoft.com/office/drawing/2014/main" id="{9F3355FC-BF2A-401C-9651-5CB2C6F37642}"/>
              </a:ext>
            </a:extLst>
          </p:cNvPr>
          <p:cNvSpPr/>
          <p:nvPr/>
        </p:nvSpPr>
        <p:spPr>
          <a:xfrm>
            <a:off x="755576" y="2564904"/>
            <a:ext cx="7128792" cy="1800200"/>
          </a:xfrm>
          <a:prstGeom prst="roundRect">
            <a:avLst/>
          </a:prstGeom>
          <a:no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8447669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723310D8-E631-4B56-BD92-7CFEB55D27C2}"/>
              </a:ext>
            </a:extLst>
          </p:cNvPr>
          <p:cNvPicPr>
            <a:picLocks noChangeAspect="1"/>
          </p:cNvPicPr>
          <p:nvPr/>
        </p:nvPicPr>
        <p:blipFill>
          <a:blip r:embed="rId3"/>
          <a:stretch>
            <a:fillRect/>
          </a:stretch>
        </p:blipFill>
        <p:spPr>
          <a:xfrm>
            <a:off x="1187624" y="2060848"/>
            <a:ext cx="3790950" cy="2305050"/>
          </a:xfrm>
          <a:prstGeom prst="rect">
            <a:avLst/>
          </a:prstGeom>
        </p:spPr>
      </p:pic>
      <p:pic>
        <p:nvPicPr>
          <p:cNvPr id="5" name="図 4">
            <a:extLst>
              <a:ext uri="{FF2B5EF4-FFF2-40B4-BE49-F238E27FC236}">
                <a16:creationId xmlns:a16="http://schemas.microsoft.com/office/drawing/2014/main" id="{BCFD1D99-A383-D1AF-F124-1D9E5DB9D838}"/>
              </a:ext>
            </a:extLst>
          </p:cNvPr>
          <p:cNvPicPr>
            <a:picLocks noChangeAspect="1"/>
          </p:cNvPicPr>
          <p:nvPr/>
        </p:nvPicPr>
        <p:blipFill>
          <a:blip r:embed="rId4"/>
          <a:stretch>
            <a:fillRect/>
          </a:stretch>
        </p:blipFill>
        <p:spPr>
          <a:xfrm>
            <a:off x="3898081" y="3220626"/>
            <a:ext cx="4542365" cy="3171824"/>
          </a:xfrm>
          <a:prstGeom prst="rect">
            <a:avLst/>
          </a:prstGeom>
          <a:ln>
            <a:solidFill>
              <a:sysClr val="windowText" lastClr="000000"/>
            </a:solidFill>
          </a:ln>
        </p:spPr>
      </p:pic>
      <p:sp>
        <p:nvSpPr>
          <p:cNvPr id="2" name="スライド番号プレースホルダー 1"/>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15</a:t>
            </a:fld>
            <a:endParaRPr lang="ja-JP" altLang="en-US">
              <a:solidFill>
                <a:prstClr val="black">
                  <a:tint val="75000"/>
                </a:prstClr>
              </a:solidFill>
            </a:endParaRPr>
          </a:p>
        </p:txBody>
      </p:sp>
      <p:grpSp>
        <p:nvGrpSpPr>
          <p:cNvPr id="14" name="グループ化 13"/>
          <p:cNvGrpSpPr/>
          <p:nvPr/>
        </p:nvGrpSpPr>
        <p:grpSpPr>
          <a:xfrm>
            <a:off x="467544" y="188640"/>
            <a:ext cx="7983775" cy="1656184"/>
            <a:chOff x="395536" y="908720"/>
            <a:chExt cx="7632848" cy="1656184"/>
          </a:xfrm>
        </p:grpSpPr>
        <p:sp>
          <p:nvSpPr>
            <p:cNvPr id="3" name="フローチャート: 処理 2"/>
            <p:cNvSpPr/>
            <p:nvPr/>
          </p:nvSpPr>
          <p:spPr>
            <a:xfrm>
              <a:off x="395536" y="908720"/>
              <a:ext cx="7632848" cy="360040"/>
            </a:xfrm>
            <a:prstGeom prst="flowChartProcess">
              <a:avLst/>
            </a:prstGeom>
            <a:solidFill>
              <a:srgbClr val="92D050"/>
            </a:solid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ja-JP" altLang="en-US" dirty="0">
                  <a:solidFill>
                    <a:schemeClr val="tx1"/>
                  </a:solidFill>
                  <a:latin typeface="+mn-ea"/>
                </a:rPr>
                <a:t>（１）支援ツール：シート「</a:t>
              </a:r>
              <a:r>
                <a:rPr lang="en-US" altLang="ja-JP" dirty="0">
                  <a:solidFill>
                    <a:schemeClr val="tx1"/>
                  </a:solidFill>
                  <a:latin typeface="+mn-ea"/>
                </a:rPr>
                <a:t>SINSEI_</a:t>
              </a:r>
              <a:r>
                <a:rPr lang="ja-JP" altLang="en-US" dirty="0">
                  <a:solidFill>
                    <a:schemeClr val="tx1"/>
                  </a:solidFill>
                  <a:latin typeface="+mn-ea"/>
                </a:rPr>
                <a:t>交付申請書」</a:t>
              </a:r>
            </a:p>
          </p:txBody>
        </p:sp>
        <p:sp>
          <p:nvSpPr>
            <p:cNvPr id="4" name="フローチャート: 処理 3"/>
            <p:cNvSpPr/>
            <p:nvPr/>
          </p:nvSpPr>
          <p:spPr>
            <a:xfrm>
              <a:off x="395536" y="1269564"/>
              <a:ext cx="7632848" cy="1295340"/>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①デスクトップの「申請書入力システム</a:t>
              </a:r>
              <a:r>
                <a:rPr lang="en-US" altLang="ja-JP" dirty="0">
                  <a:solidFill>
                    <a:schemeClr val="tx1"/>
                  </a:solidFill>
                  <a:latin typeface="+mn-ea"/>
                </a:rPr>
                <a:t>_</a:t>
              </a:r>
              <a:r>
                <a:rPr lang="ja-JP" altLang="en-US" dirty="0">
                  <a:solidFill>
                    <a:schemeClr val="tx1"/>
                  </a:solidFill>
                  <a:latin typeface="+mn-ea"/>
                </a:rPr>
                <a:t>支援ツール</a:t>
              </a:r>
              <a:r>
                <a:rPr lang="en-US" altLang="ja-JP" dirty="0">
                  <a:solidFill>
                    <a:schemeClr val="tx1"/>
                  </a:solidFill>
                  <a:latin typeface="+mn-ea"/>
                </a:rPr>
                <a:t>_</a:t>
              </a:r>
              <a:r>
                <a:rPr lang="en-US" altLang="ja-JP" dirty="0">
                  <a:solidFill>
                    <a:srgbClr val="FF0000"/>
                  </a:solidFill>
                  <a:latin typeface="+mn-ea"/>
                </a:rPr>
                <a:t>v16.0</a:t>
              </a:r>
              <a:r>
                <a:rPr lang="en-US" altLang="ja-JP" dirty="0">
                  <a:solidFill>
                    <a:schemeClr val="tx1"/>
                  </a:solidFill>
                  <a:latin typeface="+mn-ea"/>
                </a:rPr>
                <a:t>.xlsm</a:t>
              </a:r>
              <a:r>
                <a:rPr lang="ja-JP" altLang="en-US" dirty="0">
                  <a:solidFill>
                    <a:schemeClr val="tx1"/>
                  </a:solidFill>
                  <a:latin typeface="+mn-ea"/>
                </a:rPr>
                <a:t>」</a:t>
              </a:r>
              <a:endParaRPr lang="en-US" altLang="ja-JP" dirty="0">
                <a:solidFill>
                  <a:schemeClr val="tx1"/>
                </a:solidFill>
                <a:latin typeface="+mn-ea"/>
              </a:endParaRPr>
            </a:p>
            <a:p>
              <a:r>
                <a:rPr lang="ja-JP" altLang="en-US" dirty="0">
                  <a:solidFill>
                    <a:schemeClr val="tx1"/>
                  </a:solidFill>
                  <a:latin typeface="+mn-ea"/>
                </a:rPr>
                <a:t>　ショートカットをダブルクリックする 。</a:t>
              </a:r>
              <a:endParaRPr lang="en-US" altLang="ja-JP" dirty="0">
                <a:solidFill>
                  <a:schemeClr val="tx1"/>
                </a:solidFill>
                <a:latin typeface="+mn-ea"/>
              </a:endParaRPr>
            </a:p>
            <a:p>
              <a:endParaRPr lang="en-US" altLang="ja-JP" dirty="0">
                <a:solidFill>
                  <a:schemeClr val="tx1"/>
                </a:solidFill>
                <a:latin typeface="+mn-ea"/>
              </a:endParaRPr>
            </a:p>
            <a:p>
              <a:r>
                <a:rPr lang="ja-JP" altLang="en-US" dirty="0">
                  <a:solidFill>
                    <a:schemeClr val="tx1"/>
                  </a:solidFill>
                  <a:latin typeface="+mn-ea"/>
                </a:rPr>
                <a:t>　最新は「申請書入力システム</a:t>
              </a:r>
              <a:r>
                <a:rPr lang="en-US" altLang="ja-JP" dirty="0">
                  <a:solidFill>
                    <a:schemeClr val="tx1"/>
                  </a:solidFill>
                  <a:latin typeface="+mn-ea"/>
                </a:rPr>
                <a:t>_</a:t>
              </a:r>
              <a:r>
                <a:rPr lang="ja-JP" altLang="en-US" dirty="0">
                  <a:solidFill>
                    <a:schemeClr val="tx1"/>
                  </a:solidFill>
                  <a:latin typeface="+mn-ea"/>
                </a:rPr>
                <a:t>支援ツール</a:t>
              </a:r>
              <a:r>
                <a:rPr lang="en-US" altLang="ja-JP" dirty="0">
                  <a:solidFill>
                    <a:schemeClr val="tx1"/>
                  </a:solidFill>
                  <a:latin typeface="+mn-ea"/>
                </a:rPr>
                <a:t>_</a:t>
              </a:r>
              <a:r>
                <a:rPr lang="en-US" altLang="ja-JP" dirty="0">
                  <a:solidFill>
                    <a:srgbClr val="FF0000"/>
                  </a:solidFill>
                  <a:latin typeface="+mn-ea"/>
                </a:rPr>
                <a:t>v16.0</a:t>
              </a:r>
              <a:r>
                <a:rPr lang="en-US" altLang="ja-JP" dirty="0">
                  <a:solidFill>
                    <a:schemeClr val="tx1"/>
                  </a:solidFill>
                  <a:latin typeface="+mn-ea"/>
                </a:rPr>
                <a:t>.xlsm</a:t>
              </a:r>
              <a:r>
                <a:rPr lang="ja-JP" altLang="en-US" dirty="0">
                  <a:solidFill>
                    <a:schemeClr val="tx1"/>
                  </a:solidFill>
                  <a:latin typeface="+mn-ea"/>
                </a:rPr>
                <a:t>」</a:t>
              </a:r>
              <a:endParaRPr lang="en-US" altLang="ja-JP" dirty="0">
                <a:solidFill>
                  <a:schemeClr val="tx1"/>
                </a:solidFill>
                <a:latin typeface="+mn-ea"/>
              </a:endParaRPr>
            </a:p>
          </p:txBody>
        </p:sp>
      </p:grpSp>
      <p:sp>
        <p:nvSpPr>
          <p:cNvPr id="23" name="正方形/長方形 22"/>
          <p:cNvSpPr/>
          <p:nvPr/>
        </p:nvSpPr>
        <p:spPr>
          <a:xfrm>
            <a:off x="3403934" y="2113322"/>
            <a:ext cx="1095581" cy="90316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n-ea"/>
            </a:endParaRPr>
          </a:p>
        </p:txBody>
      </p:sp>
      <p:pic>
        <p:nvPicPr>
          <p:cNvPr id="19" name="図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95936" y="2636912"/>
            <a:ext cx="770011" cy="770011"/>
          </a:xfrm>
          <a:prstGeom prst="rect">
            <a:avLst/>
          </a:prstGeom>
        </p:spPr>
      </p:pic>
      <p:sp>
        <p:nvSpPr>
          <p:cNvPr id="11" name="円形吹き出し 7">
            <a:extLst>
              <a:ext uri="{FF2B5EF4-FFF2-40B4-BE49-F238E27FC236}">
                <a16:creationId xmlns:a16="http://schemas.microsoft.com/office/drawing/2014/main" id="{0001BEBA-774C-429F-B5B3-628FDD22ED9C}"/>
              </a:ext>
            </a:extLst>
          </p:cNvPr>
          <p:cNvSpPr/>
          <p:nvPr/>
        </p:nvSpPr>
        <p:spPr>
          <a:xfrm>
            <a:off x="4788024" y="1988840"/>
            <a:ext cx="376409" cy="334615"/>
          </a:xfrm>
          <a:prstGeom prst="wedgeEllipseCallout">
            <a:avLst>
              <a:gd name="adj1" fmla="val -56010"/>
              <a:gd name="adj2" fmla="val 64800"/>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１</a:t>
            </a:r>
          </a:p>
        </p:txBody>
      </p:sp>
      <p:sp>
        <p:nvSpPr>
          <p:cNvPr id="13" name="屈折矢印 8">
            <a:extLst>
              <a:ext uri="{FF2B5EF4-FFF2-40B4-BE49-F238E27FC236}">
                <a16:creationId xmlns:a16="http://schemas.microsoft.com/office/drawing/2014/main" id="{0797BCA1-7DD0-479F-8643-3EFE43B4D217}"/>
              </a:ext>
            </a:extLst>
          </p:cNvPr>
          <p:cNvSpPr/>
          <p:nvPr/>
        </p:nvSpPr>
        <p:spPr>
          <a:xfrm flipV="1">
            <a:off x="4788024" y="2492894"/>
            <a:ext cx="1440160" cy="1080121"/>
          </a:xfrm>
          <a:prstGeom prst="bentUpArrow">
            <a:avLst>
              <a:gd name="adj1" fmla="val 14331"/>
              <a:gd name="adj2" fmla="val 25000"/>
              <a:gd name="adj3" fmla="val 326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n-ea"/>
            </a:endParaRPr>
          </a:p>
        </p:txBody>
      </p:sp>
    </p:spTree>
    <p:extLst>
      <p:ext uri="{BB962C8B-B14F-4D97-AF65-F5344CB8AC3E}">
        <p14:creationId xmlns:p14="http://schemas.microsoft.com/office/powerpoint/2010/main" val="13118005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BCFD1D99-A383-D1AF-F124-1D9E5DB9D838}"/>
              </a:ext>
            </a:extLst>
          </p:cNvPr>
          <p:cNvPicPr>
            <a:picLocks noChangeAspect="1"/>
          </p:cNvPicPr>
          <p:nvPr/>
        </p:nvPicPr>
        <p:blipFill>
          <a:blip r:embed="rId3"/>
          <a:stretch>
            <a:fillRect/>
          </a:stretch>
        </p:blipFill>
        <p:spPr>
          <a:xfrm>
            <a:off x="3538259" y="2524540"/>
            <a:ext cx="4231044" cy="2954436"/>
          </a:xfrm>
          <a:prstGeom prst="rect">
            <a:avLst/>
          </a:prstGeom>
          <a:ln>
            <a:solidFill>
              <a:sysClr val="windowText" lastClr="000000"/>
            </a:solidFill>
          </a:ln>
        </p:spPr>
      </p:pic>
      <p:pic>
        <p:nvPicPr>
          <p:cNvPr id="18" name="図 17"/>
          <p:cNvPicPr>
            <a:picLocks noChangeAspect="1"/>
          </p:cNvPicPr>
          <p:nvPr/>
        </p:nvPicPr>
        <p:blipFill>
          <a:blip r:embed="rId4"/>
          <a:stretch>
            <a:fillRect/>
          </a:stretch>
        </p:blipFill>
        <p:spPr>
          <a:xfrm>
            <a:off x="741177" y="1719814"/>
            <a:ext cx="5441635" cy="550642"/>
          </a:xfrm>
          <a:prstGeom prst="rect">
            <a:avLst/>
          </a:prstGeom>
          <a:ln>
            <a:solidFill>
              <a:schemeClr val="tx1"/>
            </a:solidFill>
          </a:ln>
        </p:spPr>
      </p:pic>
      <p:sp>
        <p:nvSpPr>
          <p:cNvPr id="2" name="スライド番号プレースホルダー 1"/>
          <p:cNvSpPr>
            <a:spLocks noGrp="1"/>
          </p:cNvSpPr>
          <p:nvPr>
            <p:ph type="sldNum" sz="quarter" idx="12"/>
          </p:nvPr>
        </p:nvSpPr>
        <p:spPr/>
        <p:txBody>
          <a:bodyPr/>
          <a:lstStyle/>
          <a:p>
            <a:fld id="{64452A23-BFEA-43FD-98FB-69091C0AE9EE}" type="slidenum">
              <a:rPr kumimoji="1" lang="ja-JP" altLang="en-US" smtClean="0"/>
              <a:pPr/>
              <a:t>16</a:t>
            </a:fld>
            <a:endParaRPr kumimoji="1" lang="ja-JP" altLang="en-US"/>
          </a:p>
        </p:txBody>
      </p:sp>
      <p:sp>
        <p:nvSpPr>
          <p:cNvPr id="5" name="フローチャート: 処理 4"/>
          <p:cNvSpPr/>
          <p:nvPr/>
        </p:nvSpPr>
        <p:spPr>
          <a:xfrm>
            <a:off x="699225" y="549483"/>
            <a:ext cx="7977231" cy="431245"/>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②セキュリティの警告　→　このコンテンツを有効にする。</a:t>
            </a:r>
            <a:endParaRPr lang="en-US" altLang="ja-JP" dirty="0">
              <a:solidFill>
                <a:schemeClr val="tx1"/>
              </a:solidFill>
              <a:latin typeface="+mn-ea"/>
            </a:endParaRPr>
          </a:p>
        </p:txBody>
      </p:sp>
      <p:sp>
        <p:nvSpPr>
          <p:cNvPr id="9" name="正方形/長方形 8"/>
          <p:cNvSpPr/>
          <p:nvPr/>
        </p:nvSpPr>
        <p:spPr>
          <a:xfrm>
            <a:off x="5124128" y="1719815"/>
            <a:ext cx="1058683" cy="249022"/>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latin typeface="+mn-ea"/>
            </a:endParaRPr>
          </a:p>
        </p:txBody>
      </p:sp>
      <p:sp>
        <p:nvSpPr>
          <p:cNvPr id="11" name="テキスト ボックス 10"/>
          <p:cNvSpPr txBox="1"/>
          <p:nvPr/>
        </p:nvSpPr>
        <p:spPr>
          <a:xfrm>
            <a:off x="683568" y="1196752"/>
            <a:ext cx="3528392" cy="646331"/>
          </a:xfrm>
          <a:prstGeom prst="rect">
            <a:avLst/>
          </a:prstGeom>
          <a:noFill/>
        </p:spPr>
        <p:txBody>
          <a:bodyPr wrap="square" rtlCol="0">
            <a:spAutoFit/>
          </a:bodyPr>
          <a:lstStyle/>
          <a:p>
            <a:r>
              <a:rPr lang="en-US" altLang="ja-JP" dirty="0">
                <a:latin typeface="+mn-ea"/>
              </a:rPr>
              <a:t>Excel for Microsoft 365</a:t>
            </a:r>
            <a:endParaRPr kumimoji="1" lang="en-US" altLang="ja-JP" dirty="0">
              <a:latin typeface="+mn-ea"/>
            </a:endParaRPr>
          </a:p>
          <a:p>
            <a:endParaRPr kumimoji="1" lang="en-US" altLang="ja-JP" dirty="0">
              <a:latin typeface="+mn-ea"/>
            </a:endParaRPr>
          </a:p>
        </p:txBody>
      </p:sp>
      <p:grpSp>
        <p:nvGrpSpPr>
          <p:cNvPr id="6" name="グループ化 5">
            <a:extLst>
              <a:ext uri="{FF2B5EF4-FFF2-40B4-BE49-F238E27FC236}">
                <a16:creationId xmlns:a16="http://schemas.microsoft.com/office/drawing/2014/main" id="{25888582-A555-41F8-932E-810F01D9EFDD}"/>
              </a:ext>
            </a:extLst>
          </p:cNvPr>
          <p:cNvGrpSpPr/>
          <p:nvPr/>
        </p:nvGrpSpPr>
        <p:grpSpPr>
          <a:xfrm>
            <a:off x="467544" y="6118274"/>
            <a:ext cx="7713825" cy="407070"/>
            <a:chOff x="458575" y="6190282"/>
            <a:chExt cx="7713825" cy="407070"/>
          </a:xfrm>
        </p:grpSpPr>
        <p:sp>
          <p:nvSpPr>
            <p:cNvPr id="19" name="正方形/長方形 18"/>
            <p:cNvSpPr/>
            <p:nvPr/>
          </p:nvSpPr>
          <p:spPr>
            <a:xfrm>
              <a:off x="458575" y="6190282"/>
              <a:ext cx="585033" cy="407070"/>
            </a:xfrm>
            <a:prstGeom prst="rect">
              <a:avLst/>
            </a:prstGeom>
            <a:gradFill flip="none" rotWithShape="1">
              <a:gsLst>
                <a:gs pos="0">
                  <a:schemeClr val="accent1">
                    <a:tint val="66000"/>
                    <a:satMod val="160000"/>
                  </a:schemeClr>
                </a:gs>
                <a:gs pos="14000">
                  <a:schemeClr val="accent1">
                    <a:tint val="44500"/>
                    <a:satMod val="160000"/>
                  </a:schemeClr>
                </a:gs>
                <a:gs pos="100000">
                  <a:schemeClr val="accent1">
                    <a:tint val="23500"/>
                    <a:satMod val="160000"/>
                  </a:schemeClr>
                </a:gs>
              </a:gsLst>
              <a:lin ang="5400000" scaled="1"/>
              <a:tileRect/>
            </a:gradFill>
            <a:ln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sz="1100" dirty="0">
                <a:solidFill>
                  <a:schemeClr val="tx1"/>
                </a:solidFill>
                <a:latin typeface="+mn-ea"/>
              </a:endParaRPr>
            </a:p>
          </p:txBody>
        </p:sp>
        <p:sp>
          <p:nvSpPr>
            <p:cNvPr id="20" name="正方形/長方形 19"/>
            <p:cNvSpPr/>
            <p:nvPr/>
          </p:nvSpPr>
          <p:spPr>
            <a:xfrm>
              <a:off x="1043608" y="6190282"/>
              <a:ext cx="7128792" cy="407070"/>
            </a:xfrm>
            <a:prstGeom prst="rect">
              <a:avLst/>
            </a:prstGeom>
            <a:gradFill flip="none" rotWithShape="1">
              <a:gsLst>
                <a:gs pos="0">
                  <a:schemeClr val="accent1">
                    <a:tint val="66000"/>
                    <a:satMod val="160000"/>
                  </a:schemeClr>
                </a:gs>
                <a:gs pos="14000">
                  <a:schemeClr val="accent1">
                    <a:tint val="44500"/>
                    <a:satMod val="160000"/>
                  </a:schemeClr>
                </a:gs>
                <a:gs pos="100000">
                  <a:schemeClr val="accent1">
                    <a:tint val="23500"/>
                    <a:satMod val="160000"/>
                  </a:schemeClr>
                </a:gs>
              </a:gsLst>
              <a:lin ang="5400000" scaled="1"/>
              <a:tileRect/>
            </a:gradFill>
            <a:ln cmpd="db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100" dirty="0">
                  <a:solidFill>
                    <a:schemeClr val="tx1"/>
                  </a:solidFill>
                  <a:latin typeface="+mn-ea"/>
                </a:rPr>
                <a:t>操作マニュアル「申請書入力システム操作マニュアル</a:t>
              </a:r>
              <a:r>
                <a:rPr lang="en-US" altLang="ja-JP" sz="1100" dirty="0">
                  <a:solidFill>
                    <a:schemeClr val="tx1"/>
                  </a:solidFill>
                  <a:latin typeface="+mn-ea"/>
                </a:rPr>
                <a:t>.</a:t>
              </a:r>
              <a:r>
                <a:rPr lang="en-US" altLang="ja-JP" sz="1100" dirty="0" err="1">
                  <a:solidFill>
                    <a:schemeClr val="tx1"/>
                  </a:solidFill>
                  <a:latin typeface="+mn-ea"/>
                </a:rPr>
                <a:t>docx</a:t>
              </a:r>
              <a:r>
                <a:rPr lang="ja-JP" altLang="en-US" sz="1100" dirty="0">
                  <a:solidFill>
                    <a:schemeClr val="tx1"/>
                  </a:solidFill>
                  <a:latin typeface="+mn-ea"/>
                </a:rPr>
                <a:t>」</a:t>
              </a:r>
              <a:endParaRPr lang="en-US" altLang="ja-JP" sz="1100" dirty="0">
                <a:solidFill>
                  <a:schemeClr val="tx1"/>
                </a:solidFill>
                <a:latin typeface="+mn-ea"/>
              </a:endParaRPr>
            </a:p>
            <a:p>
              <a:r>
                <a:rPr lang="ja-JP" altLang="en-US" sz="1100" dirty="0">
                  <a:solidFill>
                    <a:schemeClr val="tx1"/>
                  </a:solidFill>
                  <a:latin typeface="+mn-ea"/>
                </a:rPr>
                <a:t>　　　　　　　</a:t>
              </a:r>
              <a:r>
                <a:rPr lang="en-US" altLang="ja-JP" sz="1100" dirty="0">
                  <a:solidFill>
                    <a:schemeClr val="tx1"/>
                  </a:solidFill>
                  <a:latin typeface="+mn-ea"/>
                </a:rPr>
                <a:t>1.2</a:t>
              </a:r>
              <a:r>
                <a:rPr lang="ja-JP" altLang="en-US" sz="1100" dirty="0">
                  <a:solidFill>
                    <a:schemeClr val="tx1"/>
                  </a:solidFill>
                  <a:latin typeface="+mn-ea"/>
                </a:rPr>
                <a:t> 申請書入力システムのコンピュータへのセットアップ　参照</a:t>
              </a:r>
            </a:p>
          </p:txBody>
        </p:sp>
        <p:sp>
          <p:nvSpPr>
            <p:cNvPr id="22" name="円/楕円 21"/>
            <p:cNvSpPr/>
            <p:nvPr/>
          </p:nvSpPr>
          <p:spPr>
            <a:xfrm>
              <a:off x="533445" y="6214974"/>
              <a:ext cx="360040" cy="360040"/>
            </a:xfrm>
            <a:prstGeom prst="ellipse">
              <a:avLst/>
            </a:prstGeom>
            <a:solidFill>
              <a:srgbClr val="333399"/>
            </a:solidFill>
            <a:ln w="6350">
              <a:solidFill>
                <a:schemeClr val="tx1"/>
              </a:solidFill>
            </a:ln>
            <a:effectLst>
              <a:outerShdw blurRad="76200" dir="18900000" sy="23000" kx="-1200000" algn="bl"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a:latin typeface="Wide Latin" panose="020A0A07050505020404" pitchFamily="18" charset="0"/>
                </a:rPr>
                <a:t>i</a:t>
              </a:r>
              <a:endParaRPr kumimoji="1" lang="ja-JP" altLang="en-US" dirty="0">
                <a:latin typeface="Wide Latin" panose="020A0A07050505020404" pitchFamily="18" charset="0"/>
              </a:endParaRPr>
            </a:p>
          </p:txBody>
        </p:sp>
      </p:grpSp>
      <p:pic>
        <p:nvPicPr>
          <p:cNvPr id="26" name="図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63002" y="1827187"/>
            <a:ext cx="578389" cy="578389"/>
          </a:xfrm>
          <a:prstGeom prst="rect">
            <a:avLst/>
          </a:prstGeom>
        </p:spPr>
      </p:pic>
      <p:sp>
        <p:nvSpPr>
          <p:cNvPr id="17" name="屈折矢印 8">
            <a:extLst>
              <a:ext uri="{FF2B5EF4-FFF2-40B4-BE49-F238E27FC236}">
                <a16:creationId xmlns:a16="http://schemas.microsoft.com/office/drawing/2014/main" id="{7FC14B97-653E-4518-84C3-B2F9C38DB22D}"/>
              </a:ext>
            </a:extLst>
          </p:cNvPr>
          <p:cNvSpPr/>
          <p:nvPr/>
        </p:nvSpPr>
        <p:spPr>
          <a:xfrm rot="5400000">
            <a:off x="1938754" y="2333552"/>
            <a:ext cx="1640462" cy="1558546"/>
          </a:xfrm>
          <a:prstGeom prst="bentUpArrow">
            <a:avLst>
              <a:gd name="adj1" fmla="val 14331"/>
              <a:gd name="adj2" fmla="val 25000"/>
              <a:gd name="adj3" fmla="val 326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n-ea"/>
            </a:endParaRPr>
          </a:p>
        </p:txBody>
      </p:sp>
      <p:sp>
        <p:nvSpPr>
          <p:cNvPr id="14" name="円形吹き出し 7">
            <a:extLst>
              <a:ext uri="{FF2B5EF4-FFF2-40B4-BE49-F238E27FC236}">
                <a16:creationId xmlns:a16="http://schemas.microsoft.com/office/drawing/2014/main" id="{0001BEBA-774C-429F-B5B3-628FDD22ED9C}"/>
              </a:ext>
            </a:extLst>
          </p:cNvPr>
          <p:cNvSpPr/>
          <p:nvPr/>
        </p:nvSpPr>
        <p:spPr>
          <a:xfrm>
            <a:off x="4747718" y="1417386"/>
            <a:ext cx="376409" cy="334615"/>
          </a:xfrm>
          <a:prstGeom prst="wedgeEllipseCallout">
            <a:avLst>
              <a:gd name="adj1" fmla="val 48700"/>
              <a:gd name="adj2" fmla="val 55377"/>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２</a:t>
            </a:r>
          </a:p>
        </p:txBody>
      </p:sp>
    </p:spTree>
    <p:extLst>
      <p:ext uri="{BB962C8B-B14F-4D97-AF65-F5344CB8AC3E}">
        <p14:creationId xmlns:p14="http://schemas.microsoft.com/office/powerpoint/2010/main" val="26726476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F48617A0-8716-F397-972D-29444B892FFF}"/>
              </a:ext>
            </a:extLst>
          </p:cNvPr>
          <p:cNvPicPr>
            <a:picLocks noChangeAspect="1"/>
          </p:cNvPicPr>
          <p:nvPr/>
        </p:nvPicPr>
        <p:blipFill>
          <a:blip r:embed="rId3"/>
          <a:stretch>
            <a:fillRect/>
          </a:stretch>
        </p:blipFill>
        <p:spPr>
          <a:xfrm>
            <a:off x="698856" y="1369113"/>
            <a:ext cx="7045769" cy="4166383"/>
          </a:xfrm>
          <a:prstGeom prst="rect">
            <a:avLst/>
          </a:prstGeom>
        </p:spPr>
      </p:pic>
      <p:sp>
        <p:nvSpPr>
          <p:cNvPr id="2" name="スライド番号プレースホルダー 1"/>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17</a:t>
            </a:fld>
            <a:endParaRPr lang="ja-JP" altLang="en-US">
              <a:solidFill>
                <a:prstClr val="black">
                  <a:tint val="75000"/>
                </a:prstClr>
              </a:solidFill>
            </a:endParaRPr>
          </a:p>
        </p:txBody>
      </p:sp>
      <p:sp>
        <p:nvSpPr>
          <p:cNvPr id="5" name="フローチャート: 処理 4"/>
          <p:cNvSpPr/>
          <p:nvPr/>
        </p:nvSpPr>
        <p:spPr>
          <a:xfrm>
            <a:off x="698856" y="549484"/>
            <a:ext cx="7977600" cy="431591"/>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prstClr val="black"/>
                </a:solidFill>
                <a:latin typeface="+mn-ea"/>
              </a:rPr>
              <a:t>③シート「</a:t>
            </a:r>
            <a:r>
              <a:rPr lang="en-US" altLang="ja-JP" dirty="0">
                <a:solidFill>
                  <a:prstClr val="black"/>
                </a:solidFill>
                <a:latin typeface="+mn-ea"/>
              </a:rPr>
              <a:t>SINSEI_</a:t>
            </a:r>
            <a:r>
              <a:rPr lang="ja-JP" altLang="en-US" dirty="0">
                <a:solidFill>
                  <a:prstClr val="black"/>
                </a:solidFill>
                <a:latin typeface="+mn-ea"/>
              </a:rPr>
              <a:t>交付申請書」を選択する。</a:t>
            </a:r>
            <a:endParaRPr lang="en-US" altLang="ja-JP" dirty="0">
              <a:solidFill>
                <a:prstClr val="black"/>
              </a:solidFill>
              <a:latin typeface="+mn-ea"/>
            </a:endParaRPr>
          </a:p>
        </p:txBody>
      </p:sp>
      <p:sp>
        <p:nvSpPr>
          <p:cNvPr id="8" name="正方形/長方形 7"/>
          <p:cNvSpPr/>
          <p:nvPr/>
        </p:nvSpPr>
        <p:spPr>
          <a:xfrm>
            <a:off x="3352137" y="5150176"/>
            <a:ext cx="1152127" cy="214929"/>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a:solidFill>
                <a:prstClr val="black"/>
              </a:solidFill>
            </a:endParaRPr>
          </a:p>
        </p:txBody>
      </p:sp>
      <p:sp>
        <p:nvSpPr>
          <p:cNvPr id="7" name="円形吹き出し 7">
            <a:extLst>
              <a:ext uri="{FF2B5EF4-FFF2-40B4-BE49-F238E27FC236}">
                <a16:creationId xmlns:a16="http://schemas.microsoft.com/office/drawing/2014/main" id="{0001BEBA-774C-429F-B5B3-628FDD22ED9C}"/>
              </a:ext>
            </a:extLst>
          </p:cNvPr>
          <p:cNvSpPr/>
          <p:nvPr/>
        </p:nvSpPr>
        <p:spPr>
          <a:xfrm>
            <a:off x="3076096" y="4764654"/>
            <a:ext cx="376409" cy="334615"/>
          </a:xfrm>
          <a:prstGeom prst="wedgeEllipseCallout">
            <a:avLst>
              <a:gd name="adj1" fmla="val 48700"/>
              <a:gd name="adj2" fmla="val 55377"/>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３</a:t>
            </a:r>
          </a:p>
        </p:txBody>
      </p:sp>
      <p:pic>
        <p:nvPicPr>
          <p:cNvPr id="9" name="図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42928" y="5251054"/>
            <a:ext cx="770011" cy="770011"/>
          </a:xfrm>
          <a:prstGeom prst="rect">
            <a:avLst/>
          </a:prstGeom>
        </p:spPr>
      </p:pic>
    </p:spTree>
    <p:extLst>
      <p:ext uri="{BB962C8B-B14F-4D97-AF65-F5344CB8AC3E}">
        <p14:creationId xmlns:p14="http://schemas.microsoft.com/office/powerpoint/2010/main" val="37094002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992D211A-2238-EFA3-DBA8-5EA07EBBC81B}"/>
              </a:ext>
            </a:extLst>
          </p:cNvPr>
          <p:cNvPicPr>
            <a:picLocks noChangeAspect="1"/>
          </p:cNvPicPr>
          <p:nvPr/>
        </p:nvPicPr>
        <p:blipFill>
          <a:blip r:embed="rId3"/>
          <a:stretch>
            <a:fillRect/>
          </a:stretch>
        </p:blipFill>
        <p:spPr>
          <a:xfrm>
            <a:off x="806691" y="1484784"/>
            <a:ext cx="3171825" cy="4649761"/>
          </a:xfrm>
          <a:prstGeom prst="rect">
            <a:avLst/>
          </a:prstGeom>
          <a:ln>
            <a:solidFill>
              <a:sysClr val="windowText" lastClr="000000"/>
            </a:solidFill>
          </a:ln>
        </p:spPr>
      </p:pic>
      <p:pic>
        <p:nvPicPr>
          <p:cNvPr id="4" name="図 3">
            <a:extLst>
              <a:ext uri="{FF2B5EF4-FFF2-40B4-BE49-F238E27FC236}">
                <a16:creationId xmlns:a16="http://schemas.microsoft.com/office/drawing/2014/main" id="{FBAD7E52-9E40-49A4-9160-76D4245AAFD2}"/>
              </a:ext>
            </a:extLst>
          </p:cNvPr>
          <p:cNvPicPr>
            <a:picLocks noChangeAspect="1"/>
          </p:cNvPicPr>
          <p:nvPr/>
        </p:nvPicPr>
        <p:blipFill>
          <a:blip r:embed="rId4"/>
          <a:stretch>
            <a:fillRect/>
          </a:stretch>
        </p:blipFill>
        <p:spPr>
          <a:xfrm>
            <a:off x="4714704" y="1484784"/>
            <a:ext cx="3249846" cy="5206253"/>
          </a:xfrm>
          <a:prstGeom prst="rect">
            <a:avLst/>
          </a:prstGeom>
          <a:ln w="19050">
            <a:solidFill>
              <a:schemeClr val="tx1"/>
            </a:solidFill>
          </a:ln>
        </p:spPr>
      </p:pic>
      <p:sp>
        <p:nvSpPr>
          <p:cNvPr id="2" name="スライド番号プレースホルダー 1"/>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18</a:t>
            </a:fld>
            <a:endParaRPr lang="ja-JP" altLang="en-US">
              <a:solidFill>
                <a:prstClr val="black">
                  <a:tint val="75000"/>
                </a:prstClr>
              </a:solidFill>
            </a:endParaRPr>
          </a:p>
        </p:txBody>
      </p:sp>
      <p:sp>
        <p:nvSpPr>
          <p:cNvPr id="5" name="フローチャート: 処理 4"/>
          <p:cNvSpPr/>
          <p:nvPr/>
        </p:nvSpPr>
        <p:spPr>
          <a:xfrm>
            <a:off x="698856" y="332656"/>
            <a:ext cx="7977600" cy="934829"/>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prstClr val="black"/>
                </a:solidFill>
                <a:latin typeface="+mn-ea"/>
              </a:rPr>
              <a:t>④シート「</a:t>
            </a:r>
            <a:r>
              <a:rPr lang="en-US" altLang="ja-JP" dirty="0">
                <a:solidFill>
                  <a:prstClr val="black"/>
                </a:solidFill>
                <a:latin typeface="+mn-ea"/>
              </a:rPr>
              <a:t>SINSEI_</a:t>
            </a:r>
            <a:r>
              <a:rPr lang="ja-JP" altLang="en-US" dirty="0">
                <a:solidFill>
                  <a:prstClr val="black"/>
                </a:solidFill>
                <a:latin typeface="+mn-ea"/>
              </a:rPr>
              <a:t>交付申請書」には交付金交付申請書（様式第１号</a:t>
            </a:r>
            <a:r>
              <a:rPr lang="en-US" altLang="ja-JP" dirty="0">
                <a:solidFill>
                  <a:prstClr val="black"/>
                </a:solidFill>
                <a:latin typeface="+mn-ea"/>
              </a:rPr>
              <a:t>A</a:t>
            </a:r>
            <a:r>
              <a:rPr lang="ja-JP" altLang="en-US" dirty="0">
                <a:solidFill>
                  <a:prstClr val="black"/>
                </a:solidFill>
                <a:latin typeface="+mn-ea"/>
              </a:rPr>
              <a:t>）　及び振込口座届出書兼口座名義人に対する委任状（様式第３号）の内容を　入力する。</a:t>
            </a:r>
            <a:endParaRPr lang="en-US" altLang="ja-JP" dirty="0">
              <a:solidFill>
                <a:prstClr val="black"/>
              </a:solidFill>
              <a:latin typeface="+mn-ea"/>
            </a:endParaRPr>
          </a:p>
        </p:txBody>
      </p:sp>
      <p:sp>
        <p:nvSpPr>
          <p:cNvPr id="7" name="角丸四角形 6"/>
          <p:cNvSpPr/>
          <p:nvPr/>
        </p:nvSpPr>
        <p:spPr>
          <a:xfrm>
            <a:off x="7198672" y="3560148"/>
            <a:ext cx="1235627" cy="49712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prstClr val="white"/>
                </a:solidFill>
                <a:latin typeface="+mn-ea"/>
              </a:rPr>
              <a:t>様式第３号</a:t>
            </a:r>
          </a:p>
        </p:txBody>
      </p:sp>
      <p:sp>
        <p:nvSpPr>
          <p:cNvPr id="13" name="角丸四角形 12"/>
          <p:cNvSpPr/>
          <p:nvPr/>
        </p:nvSpPr>
        <p:spPr>
          <a:xfrm>
            <a:off x="2921196" y="3560147"/>
            <a:ext cx="1451651" cy="49712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prstClr val="white"/>
                </a:solidFill>
                <a:latin typeface="+mn-ea"/>
              </a:rPr>
              <a:t>様式第１号</a:t>
            </a:r>
            <a:r>
              <a:rPr lang="en-US" altLang="ja-JP" sz="1400" dirty="0">
                <a:solidFill>
                  <a:prstClr val="white"/>
                </a:solidFill>
                <a:latin typeface="+mn-ea"/>
              </a:rPr>
              <a:t>A</a:t>
            </a:r>
            <a:endParaRPr lang="ja-JP" altLang="en-US" sz="1400" dirty="0">
              <a:solidFill>
                <a:prstClr val="white"/>
              </a:solidFill>
              <a:latin typeface="+mn-ea"/>
            </a:endParaRPr>
          </a:p>
        </p:txBody>
      </p:sp>
    </p:spTree>
    <p:extLst>
      <p:ext uri="{BB962C8B-B14F-4D97-AF65-F5344CB8AC3E}">
        <p14:creationId xmlns:p14="http://schemas.microsoft.com/office/powerpoint/2010/main" val="40712984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a:xfrm>
            <a:off x="179512" y="-27384"/>
            <a:ext cx="8229600" cy="575792"/>
          </a:xfrm>
        </p:spPr>
        <p:txBody>
          <a:bodyPr/>
          <a:lstStyle/>
          <a:p>
            <a:pPr algn="l"/>
            <a:r>
              <a:rPr kumimoji="1" lang="ja-JP" altLang="en-US" sz="2800" dirty="0">
                <a:latin typeface="+mn-ea"/>
                <a:ea typeface="+mn-ea"/>
              </a:rPr>
              <a:t>目次</a:t>
            </a:r>
          </a:p>
        </p:txBody>
      </p:sp>
      <p:sp>
        <p:nvSpPr>
          <p:cNvPr id="9" name="スライド番号プレースホルダー 8"/>
          <p:cNvSpPr>
            <a:spLocks noGrp="1"/>
          </p:cNvSpPr>
          <p:nvPr>
            <p:ph type="sldNum" sz="quarter" idx="12"/>
          </p:nvPr>
        </p:nvSpPr>
        <p:spPr>
          <a:xfrm>
            <a:off x="6553200" y="6376243"/>
            <a:ext cx="2133600" cy="365125"/>
          </a:xfrm>
        </p:spPr>
        <p:txBody>
          <a:bodyPr/>
          <a:lstStyle/>
          <a:p>
            <a:fld id="{64452A23-BFEA-43FD-98FB-69091C0AE9EE}" type="slidenum">
              <a:rPr lang="ja-JP" altLang="en-US" smtClean="0">
                <a:solidFill>
                  <a:prstClr val="black">
                    <a:tint val="75000"/>
                  </a:prstClr>
                </a:solidFill>
                <a:latin typeface="+mn-ea"/>
              </a:rPr>
              <a:pPr/>
              <a:t>1</a:t>
            </a:fld>
            <a:endParaRPr lang="ja-JP" altLang="en-US" dirty="0">
              <a:solidFill>
                <a:prstClr val="black">
                  <a:tint val="75000"/>
                </a:prstClr>
              </a:solidFill>
              <a:latin typeface="+mn-ea"/>
            </a:endParaRPr>
          </a:p>
        </p:txBody>
      </p:sp>
      <p:sp>
        <p:nvSpPr>
          <p:cNvPr id="10" name="タイトル 4"/>
          <p:cNvSpPr txBox="1">
            <a:spLocks/>
          </p:cNvSpPr>
          <p:nvPr/>
        </p:nvSpPr>
        <p:spPr>
          <a:xfrm>
            <a:off x="251520" y="476672"/>
            <a:ext cx="8640960" cy="6048672"/>
          </a:xfrm>
          <a:prstGeom prst="rect">
            <a:avLst/>
          </a:prstGeom>
        </p:spPr>
        <p:txBody>
          <a:bodyPr numCol="1"/>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342900" indent="-342900" algn="l">
              <a:buFont typeface="+mj-lt"/>
              <a:buAutoNum type="arabicPeriod"/>
            </a:pPr>
            <a:r>
              <a:rPr lang="ja-JP" altLang="en-US" sz="1400" dirty="0">
                <a:solidFill>
                  <a:prstClr val="black"/>
                </a:solidFill>
                <a:latin typeface="+mn-ea"/>
                <a:ea typeface="+mn-ea"/>
              </a:rPr>
              <a:t>申請書入力システム利用の流れ</a:t>
            </a:r>
            <a:endParaRPr lang="en-US" altLang="ja-JP" sz="1400" dirty="0">
              <a:solidFill>
                <a:prstClr val="black"/>
              </a:solidFill>
              <a:latin typeface="+mn-ea"/>
              <a:ea typeface="+mn-ea"/>
            </a:endParaRPr>
          </a:p>
          <a:p>
            <a:pPr algn="l"/>
            <a:r>
              <a:rPr lang="ja-JP" altLang="en-US" sz="1200" dirty="0">
                <a:solidFill>
                  <a:prstClr val="black"/>
                </a:solidFill>
                <a:latin typeface="+mn-ea"/>
                <a:ea typeface="+mn-ea"/>
              </a:rPr>
              <a:t>　（１）申請書入力システムについて</a:t>
            </a:r>
            <a:endParaRPr lang="en-US" altLang="ja-JP" sz="1200" dirty="0">
              <a:solidFill>
                <a:prstClr val="black"/>
              </a:solidFill>
              <a:latin typeface="+mn-ea"/>
              <a:ea typeface="+mn-ea"/>
            </a:endParaRPr>
          </a:p>
          <a:p>
            <a:pPr algn="l"/>
            <a:r>
              <a:rPr lang="ja-JP" altLang="en-US" sz="1200" dirty="0">
                <a:solidFill>
                  <a:prstClr val="black"/>
                </a:solidFill>
                <a:latin typeface="+mn-ea"/>
                <a:ea typeface="+mn-ea"/>
              </a:rPr>
              <a:t>　（２）入力支援ツールについて</a:t>
            </a:r>
            <a:endParaRPr lang="en-US" altLang="ja-JP" sz="1200" dirty="0">
              <a:solidFill>
                <a:prstClr val="black"/>
              </a:solidFill>
              <a:latin typeface="+mn-ea"/>
              <a:ea typeface="+mn-ea"/>
            </a:endParaRPr>
          </a:p>
          <a:p>
            <a:pPr algn="l"/>
            <a:r>
              <a:rPr lang="ja-JP" altLang="en-US" sz="1200" dirty="0">
                <a:solidFill>
                  <a:prstClr val="black"/>
                </a:solidFill>
                <a:latin typeface="+mn-ea"/>
                <a:ea typeface="+mn-ea"/>
              </a:rPr>
              <a:t>　</a:t>
            </a:r>
            <a:r>
              <a:rPr lang="ja-JP" altLang="en-US" sz="1200" dirty="0">
                <a:latin typeface="+mn-ea"/>
              </a:rPr>
              <a:t>（３）申請書入力システムの概要・操作の流れについて</a:t>
            </a:r>
            <a:endParaRPr lang="en-US" altLang="ja-JP" sz="1200" dirty="0">
              <a:solidFill>
                <a:prstClr val="black"/>
              </a:solidFill>
              <a:latin typeface="+mn-ea"/>
              <a:ea typeface="+mn-ea"/>
            </a:endParaRPr>
          </a:p>
          <a:p>
            <a:pPr algn="l"/>
            <a:endParaRPr lang="en-US" altLang="ja-JP" sz="1200" dirty="0">
              <a:solidFill>
                <a:prstClr val="black"/>
              </a:solidFill>
              <a:latin typeface="+mn-ea"/>
              <a:ea typeface="+mn-ea"/>
            </a:endParaRPr>
          </a:p>
          <a:p>
            <a:pPr marL="342900" indent="-342900" algn="l">
              <a:buFont typeface="+mj-lt"/>
              <a:buAutoNum type="arabicPeriod" startAt="2"/>
            </a:pPr>
            <a:r>
              <a:rPr lang="ja-JP" altLang="en-US" sz="1400" dirty="0">
                <a:solidFill>
                  <a:prstClr val="black"/>
                </a:solidFill>
                <a:latin typeface="+mn-ea"/>
                <a:ea typeface="+mn-ea"/>
              </a:rPr>
              <a:t>操作時の注意事項</a:t>
            </a:r>
            <a:endParaRPr lang="en-US" altLang="ja-JP" sz="1400" dirty="0">
              <a:solidFill>
                <a:prstClr val="black"/>
              </a:solidFill>
              <a:latin typeface="+mn-ea"/>
              <a:ea typeface="+mn-ea"/>
            </a:endParaRPr>
          </a:p>
          <a:p>
            <a:pPr algn="l"/>
            <a:r>
              <a:rPr lang="ja-JP" altLang="en-US" sz="1200" dirty="0">
                <a:solidFill>
                  <a:prstClr val="black"/>
                </a:solidFill>
                <a:latin typeface="+mn-ea"/>
                <a:ea typeface="+mn-ea"/>
              </a:rPr>
              <a:t>　（１）</a:t>
            </a:r>
            <a:r>
              <a:rPr lang="en-US" altLang="ja-JP" sz="1200" dirty="0">
                <a:solidFill>
                  <a:prstClr val="black"/>
                </a:solidFill>
                <a:latin typeface="+mn-ea"/>
                <a:ea typeface="+mn-ea"/>
              </a:rPr>
              <a:t>CSV</a:t>
            </a:r>
            <a:r>
              <a:rPr lang="ja-JP" altLang="en-US" sz="1200" dirty="0">
                <a:solidFill>
                  <a:prstClr val="black"/>
                </a:solidFill>
                <a:latin typeface="+mn-ea"/>
                <a:ea typeface="+mn-ea"/>
              </a:rPr>
              <a:t>ファイルについて</a:t>
            </a:r>
            <a:endParaRPr lang="en-US" altLang="ja-JP" sz="1200" dirty="0">
              <a:solidFill>
                <a:prstClr val="black"/>
              </a:solidFill>
              <a:latin typeface="+mn-ea"/>
              <a:ea typeface="+mn-ea"/>
            </a:endParaRPr>
          </a:p>
          <a:p>
            <a:pPr algn="l"/>
            <a:r>
              <a:rPr lang="ja-JP" altLang="en-US" sz="1200" dirty="0">
                <a:solidFill>
                  <a:prstClr val="black"/>
                </a:solidFill>
                <a:latin typeface="+mn-ea"/>
                <a:ea typeface="+mn-ea"/>
              </a:rPr>
              <a:t>　（２）保護解除フォルダについて</a:t>
            </a:r>
            <a:endParaRPr lang="en-US" altLang="ja-JP" sz="1200" dirty="0">
              <a:solidFill>
                <a:prstClr val="black"/>
              </a:solidFill>
              <a:latin typeface="+mn-ea"/>
              <a:ea typeface="+mn-ea"/>
            </a:endParaRPr>
          </a:p>
          <a:p>
            <a:pPr algn="l"/>
            <a:r>
              <a:rPr lang="ja-JP" altLang="en-US" sz="1200" dirty="0">
                <a:solidFill>
                  <a:prstClr val="black"/>
                </a:solidFill>
                <a:latin typeface="+mn-ea"/>
                <a:ea typeface="+mn-ea"/>
              </a:rPr>
              <a:t>　（３）システムのバージョンについて</a:t>
            </a:r>
            <a:endParaRPr lang="en-US" altLang="ja-JP" sz="1200" dirty="0">
              <a:solidFill>
                <a:prstClr val="black"/>
              </a:solidFill>
              <a:latin typeface="+mn-ea"/>
              <a:ea typeface="+mn-ea"/>
            </a:endParaRPr>
          </a:p>
          <a:p>
            <a:pPr algn="l"/>
            <a:endParaRPr lang="en-US" altLang="ja-JP" sz="1200" dirty="0">
              <a:solidFill>
                <a:prstClr val="black"/>
              </a:solidFill>
              <a:latin typeface="+mn-ea"/>
              <a:ea typeface="+mn-ea"/>
            </a:endParaRPr>
          </a:p>
          <a:p>
            <a:pPr algn="l"/>
            <a:endParaRPr lang="en-US" altLang="ja-JP" sz="100" dirty="0">
              <a:solidFill>
                <a:prstClr val="black"/>
              </a:solidFill>
              <a:latin typeface="+mn-ea"/>
              <a:ea typeface="+mn-ea"/>
            </a:endParaRPr>
          </a:p>
          <a:p>
            <a:pPr marL="342900" indent="-342900" algn="l">
              <a:buFont typeface="+mj-lt"/>
              <a:buAutoNum type="arabicPeriod" startAt="3"/>
            </a:pPr>
            <a:r>
              <a:rPr lang="ja-JP" altLang="en-US" sz="1400" dirty="0">
                <a:solidFill>
                  <a:prstClr val="black"/>
                </a:solidFill>
                <a:latin typeface="+mn-ea"/>
                <a:ea typeface="+mn-ea"/>
              </a:rPr>
              <a:t>申請書入力システム支援ツールの操作</a:t>
            </a:r>
            <a:endParaRPr lang="en-US" altLang="ja-JP" sz="1400" dirty="0">
              <a:solidFill>
                <a:prstClr val="black"/>
              </a:solidFill>
              <a:latin typeface="+mn-ea"/>
              <a:ea typeface="+mn-ea"/>
            </a:endParaRPr>
          </a:p>
          <a:p>
            <a:pPr algn="l"/>
            <a:r>
              <a:rPr lang="ja-JP" altLang="en-US" sz="1200" dirty="0">
                <a:solidFill>
                  <a:prstClr val="black"/>
                </a:solidFill>
                <a:latin typeface="+mn-ea"/>
                <a:ea typeface="+mn-ea"/>
              </a:rPr>
              <a:t>　（１）支援ツール：シート</a:t>
            </a:r>
            <a:r>
              <a:rPr lang="en-US" altLang="ja-JP" sz="1200" dirty="0">
                <a:solidFill>
                  <a:prstClr val="black"/>
                </a:solidFill>
                <a:latin typeface="+mn-ea"/>
                <a:ea typeface="+mn-ea"/>
              </a:rPr>
              <a:t>｢SINSEI_</a:t>
            </a:r>
            <a:r>
              <a:rPr lang="ja-JP" altLang="en-US" sz="1200" dirty="0">
                <a:solidFill>
                  <a:prstClr val="black"/>
                </a:solidFill>
                <a:latin typeface="+mn-ea"/>
                <a:ea typeface="+mn-ea"/>
              </a:rPr>
              <a:t>交付申請書</a:t>
            </a:r>
            <a:r>
              <a:rPr lang="en-US" altLang="ja-JP" sz="1200" dirty="0">
                <a:solidFill>
                  <a:prstClr val="black"/>
                </a:solidFill>
                <a:latin typeface="+mn-ea"/>
                <a:ea typeface="+mn-ea"/>
              </a:rPr>
              <a:t>｣</a:t>
            </a:r>
          </a:p>
          <a:p>
            <a:pPr algn="l"/>
            <a:r>
              <a:rPr lang="ja-JP" altLang="en-US" sz="1200" dirty="0">
                <a:solidFill>
                  <a:prstClr val="black"/>
                </a:solidFill>
                <a:latin typeface="+mn-ea"/>
                <a:ea typeface="+mn-ea"/>
              </a:rPr>
              <a:t>　（２）支援ツール：シート</a:t>
            </a:r>
            <a:r>
              <a:rPr lang="en-US" altLang="ja-JP" sz="1200" dirty="0">
                <a:solidFill>
                  <a:prstClr val="black"/>
                </a:solidFill>
                <a:latin typeface="+mn-ea"/>
                <a:ea typeface="+mn-ea"/>
              </a:rPr>
              <a:t>｢EINOU_</a:t>
            </a:r>
            <a:r>
              <a:rPr lang="ja-JP" altLang="en-US" sz="1200" dirty="0">
                <a:solidFill>
                  <a:prstClr val="black"/>
                </a:solidFill>
                <a:latin typeface="+mn-ea"/>
                <a:ea typeface="+mn-ea"/>
              </a:rPr>
              <a:t>営農計画書</a:t>
            </a:r>
            <a:r>
              <a:rPr lang="en-US" altLang="ja-JP" sz="1200" dirty="0">
                <a:solidFill>
                  <a:prstClr val="black"/>
                </a:solidFill>
                <a:latin typeface="+mn-ea"/>
                <a:ea typeface="+mn-ea"/>
              </a:rPr>
              <a:t>｣</a:t>
            </a:r>
          </a:p>
          <a:p>
            <a:pPr algn="l"/>
            <a:r>
              <a:rPr lang="ja-JP" altLang="en-US" sz="1200" dirty="0">
                <a:solidFill>
                  <a:prstClr val="black"/>
                </a:solidFill>
                <a:latin typeface="+mn-ea"/>
                <a:ea typeface="+mn-ea"/>
              </a:rPr>
              <a:t>　（３）支援ツール：シート</a:t>
            </a:r>
            <a:r>
              <a:rPr lang="en-US" altLang="ja-JP" sz="1200" dirty="0">
                <a:solidFill>
                  <a:prstClr val="black"/>
                </a:solidFill>
                <a:latin typeface="+mn-ea"/>
                <a:ea typeface="+mn-ea"/>
              </a:rPr>
              <a:t>｢RIYOU_</a:t>
            </a:r>
            <a:r>
              <a:rPr lang="ja-JP" altLang="en-US" sz="1200" dirty="0">
                <a:solidFill>
                  <a:prstClr val="black"/>
                </a:solidFill>
                <a:latin typeface="+mn-ea"/>
                <a:ea typeface="+mn-ea"/>
              </a:rPr>
              <a:t>農地の利用計画</a:t>
            </a:r>
            <a:r>
              <a:rPr lang="en-US" altLang="ja-JP" sz="1200" dirty="0">
                <a:solidFill>
                  <a:prstClr val="black"/>
                </a:solidFill>
                <a:latin typeface="+mn-ea"/>
                <a:ea typeface="+mn-ea"/>
              </a:rPr>
              <a:t>｣</a:t>
            </a:r>
          </a:p>
          <a:p>
            <a:pPr algn="l"/>
            <a:r>
              <a:rPr lang="ja-JP" altLang="en-US" sz="1200" dirty="0">
                <a:solidFill>
                  <a:prstClr val="black"/>
                </a:solidFill>
                <a:latin typeface="+mn-ea"/>
                <a:ea typeface="+mn-ea"/>
              </a:rPr>
              <a:t>　（４）支援ツール：シート</a:t>
            </a:r>
            <a:r>
              <a:rPr lang="en-US" altLang="ja-JP" sz="1200" dirty="0">
                <a:solidFill>
                  <a:prstClr val="black"/>
                </a:solidFill>
                <a:latin typeface="+mn-ea"/>
                <a:ea typeface="+mn-ea"/>
              </a:rPr>
              <a:t>｢</a:t>
            </a:r>
            <a:r>
              <a:rPr lang="ja-JP" altLang="en-US" sz="1200" dirty="0">
                <a:solidFill>
                  <a:prstClr val="black"/>
                </a:solidFill>
                <a:latin typeface="+mn-ea"/>
                <a:ea typeface="+mn-ea"/>
              </a:rPr>
              <a:t>メイン画面」</a:t>
            </a:r>
            <a:endParaRPr lang="en-US" altLang="ja-JP" sz="1800" dirty="0">
              <a:solidFill>
                <a:prstClr val="black"/>
              </a:solidFill>
              <a:latin typeface="+mn-ea"/>
              <a:ea typeface="+mn-ea"/>
            </a:endParaRPr>
          </a:p>
          <a:p>
            <a:pPr algn="l"/>
            <a:endParaRPr lang="en-US" altLang="ja-JP" sz="1200" dirty="0">
              <a:solidFill>
                <a:prstClr val="black"/>
              </a:solidFill>
              <a:latin typeface="+mn-ea"/>
              <a:ea typeface="+mn-ea"/>
            </a:endParaRPr>
          </a:p>
          <a:p>
            <a:pPr marL="342900" indent="-342900" algn="l">
              <a:buFont typeface="+mj-lt"/>
              <a:buAutoNum type="arabicPeriod" startAt="4"/>
            </a:pPr>
            <a:r>
              <a:rPr lang="ja-JP" altLang="en-US" sz="1400" dirty="0">
                <a:solidFill>
                  <a:prstClr val="black"/>
                </a:solidFill>
                <a:latin typeface="+mn-ea"/>
                <a:ea typeface="+mn-ea"/>
              </a:rPr>
              <a:t>申請書入力システムの操作（初期設定）</a:t>
            </a:r>
            <a:endParaRPr lang="en-US" altLang="ja-JP" sz="1400" dirty="0">
              <a:solidFill>
                <a:prstClr val="black"/>
              </a:solidFill>
              <a:latin typeface="+mn-ea"/>
              <a:ea typeface="+mn-ea"/>
            </a:endParaRPr>
          </a:p>
          <a:p>
            <a:pPr algn="l"/>
            <a:r>
              <a:rPr lang="ja-JP" altLang="en-US" sz="1200" dirty="0">
                <a:solidFill>
                  <a:prstClr val="black"/>
                </a:solidFill>
                <a:latin typeface="+mn-ea"/>
                <a:ea typeface="+mn-ea"/>
              </a:rPr>
              <a:t>　（１）</a:t>
            </a:r>
            <a:r>
              <a:rPr lang="en-US" altLang="ja-JP" sz="1200" dirty="0">
                <a:solidFill>
                  <a:prstClr val="black"/>
                </a:solidFill>
                <a:latin typeface="+mn-ea"/>
                <a:ea typeface="+mn-ea"/>
              </a:rPr>
              <a:t>Access </a:t>
            </a:r>
            <a:r>
              <a:rPr lang="ja-JP" altLang="en-US" sz="1200" dirty="0">
                <a:solidFill>
                  <a:prstClr val="black"/>
                </a:solidFill>
                <a:latin typeface="+mn-ea"/>
                <a:ea typeface="+mn-ea"/>
              </a:rPr>
              <a:t>本体：申請書入力システムの起動</a:t>
            </a:r>
            <a:endParaRPr lang="en-US" altLang="ja-JP" sz="1200" dirty="0">
              <a:solidFill>
                <a:prstClr val="black"/>
              </a:solidFill>
              <a:latin typeface="+mn-ea"/>
              <a:ea typeface="+mn-ea"/>
            </a:endParaRPr>
          </a:p>
          <a:p>
            <a:pPr algn="l"/>
            <a:r>
              <a:rPr lang="ja-JP" altLang="en-US" sz="1200" dirty="0">
                <a:solidFill>
                  <a:prstClr val="black"/>
                </a:solidFill>
                <a:latin typeface="+mn-ea"/>
                <a:ea typeface="+mn-ea"/>
              </a:rPr>
              <a:t>　（２）マスタの準備（システム利用前の事前準備）</a:t>
            </a:r>
            <a:endParaRPr lang="en-US" altLang="ja-JP" sz="1200" dirty="0">
              <a:solidFill>
                <a:prstClr val="black"/>
              </a:solidFill>
              <a:latin typeface="+mn-ea"/>
              <a:ea typeface="+mn-ea"/>
            </a:endParaRPr>
          </a:p>
          <a:p>
            <a:pPr algn="l"/>
            <a:r>
              <a:rPr lang="ja-JP" altLang="en-US" sz="1200" dirty="0">
                <a:solidFill>
                  <a:prstClr val="black"/>
                </a:solidFill>
                <a:latin typeface="+mn-ea"/>
                <a:ea typeface="+mn-ea"/>
              </a:rPr>
              <a:t>　（３）</a:t>
            </a:r>
            <a:r>
              <a:rPr lang="en-US" altLang="ja-JP" sz="1200" dirty="0">
                <a:solidFill>
                  <a:prstClr val="black"/>
                </a:solidFill>
                <a:latin typeface="+mn-ea"/>
                <a:ea typeface="+mn-ea"/>
              </a:rPr>
              <a:t>Access</a:t>
            </a:r>
            <a:r>
              <a:rPr lang="ja-JP" altLang="en-US" sz="1200" dirty="0">
                <a:solidFill>
                  <a:prstClr val="black"/>
                </a:solidFill>
                <a:latin typeface="+mn-ea"/>
                <a:ea typeface="+mn-ea"/>
              </a:rPr>
              <a:t>本体：初期設定</a:t>
            </a:r>
            <a:endParaRPr lang="en-US" altLang="ja-JP" sz="1200" dirty="0">
              <a:solidFill>
                <a:prstClr val="black"/>
              </a:solidFill>
              <a:latin typeface="+mn-ea"/>
              <a:ea typeface="+mn-ea"/>
            </a:endParaRPr>
          </a:p>
          <a:p>
            <a:pPr algn="l"/>
            <a:endParaRPr lang="en-US" altLang="ja-JP" sz="1200" dirty="0">
              <a:solidFill>
                <a:prstClr val="black"/>
              </a:solidFill>
              <a:latin typeface="+mn-ea"/>
              <a:ea typeface="+mn-ea"/>
            </a:endParaRPr>
          </a:p>
          <a:p>
            <a:pPr marL="342900" indent="-342900" algn="l">
              <a:buFont typeface="+mj-lt"/>
              <a:buAutoNum type="arabicPeriod" startAt="5"/>
            </a:pPr>
            <a:r>
              <a:rPr lang="ja-JP" altLang="en-US" sz="1400" dirty="0">
                <a:solidFill>
                  <a:prstClr val="black"/>
                </a:solidFill>
                <a:latin typeface="+mn-ea"/>
                <a:ea typeface="+mn-ea"/>
              </a:rPr>
              <a:t>申請書入力システムの操作（一括登録・データ入力）</a:t>
            </a:r>
            <a:endParaRPr lang="en-US" altLang="ja-JP" sz="1400" dirty="0">
              <a:solidFill>
                <a:prstClr val="black"/>
              </a:solidFill>
              <a:latin typeface="+mn-ea"/>
              <a:ea typeface="+mn-ea"/>
            </a:endParaRPr>
          </a:p>
          <a:p>
            <a:pPr algn="l"/>
            <a:r>
              <a:rPr lang="ja-JP" altLang="en-US" sz="1200" dirty="0">
                <a:solidFill>
                  <a:prstClr val="black"/>
                </a:solidFill>
                <a:latin typeface="+mn-ea"/>
                <a:ea typeface="+mn-ea"/>
              </a:rPr>
              <a:t>　（１）</a:t>
            </a:r>
            <a:r>
              <a:rPr lang="en-US" altLang="ja-JP" sz="1200" dirty="0">
                <a:solidFill>
                  <a:prstClr val="black"/>
                </a:solidFill>
                <a:latin typeface="+mn-ea"/>
                <a:ea typeface="+mn-ea"/>
              </a:rPr>
              <a:t>Access </a:t>
            </a:r>
            <a:r>
              <a:rPr lang="ja-JP" altLang="en-US" sz="1200" dirty="0">
                <a:solidFill>
                  <a:prstClr val="black"/>
                </a:solidFill>
                <a:latin typeface="+mn-ea"/>
                <a:ea typeface="+mn-ea"/>
              </a:rPr>
              <a:t>本体：一括作業</a:t>
            </a:r>
            <a:endParaRPr lang="en-US" altLang="ja-JP" sz="1200" dirty="0">
              <a:solidFill>
                <a:prstClr val="black"/>
              </a:solidFill>
              <a:latin typeface="+mn-ea"/>
              <a:ea typeface="+mn-ea"/>
            </a:endParaRPr>
          </a:p>
          <a:p>
            <a:pPr algn="l"/>
            <a:r>
              <a:rPr lang="ja-JP" altLang="en-US" sz="1200" dirty="0">
                <a:solidFill>
                  <a:prstClr val="black"/>
                </a:solidFill>
                <a:latin typeface="+mn-ea"/>
                <a:ea typeface="+mn-ea"/>
              </a:rPr>
              <a:t>　（２）</a:t>
            </a:r>
            <a:r>
              <a:rPr lang="en-US" altLang="ja-JP" sz="1200" dirty="0">
                <a:solidFill>
                  <a:prstClr val="black"/>
                </a:solidFill>
                <a:latin typeface="+mn-ea"/>
                <a:ea typeface="+mn-ea"/>
              </a:rPr>
              <a:t>Access </a:t>
            </a:r>
            <a:r>
              <a:rPr lang="ja-JP" altLang="en-US" sz="1200" dirty="0">
                <a:solidFill>
                  <a:prstClr val="black"/>
                </a:solidFill>
                <a:latin typeface="+mn-ea"/>
                <a:ea typeface="+mn-ea"/>
              </a:rPr>
              <a:t>本体：交付申請書　データ入力・修正・確認</a:t>
            </a:r>
            <a:endParaRPr lang="en-US" altLang="ja-JP" sz="1200" dirty="0">
              <a:solidFill>
                <a:prstClr val="black"/>
              </a:solidFill>
              <a:latin typeface="+mn-ea"/>
              <a:ea typeface="+mn-ea"/>
            </a:endParaRPr>
          </a:p>
          <a:p>
            <a:pPr algn="l"/>
            <a:r>
              <a:rPr lang="ja-JP" altLang="en-US" sz="1200" dirty="0">
                <a:solidFill>
                  <a:prstClr val="black"/>
                </a:solidFill>
                <a:latin typeface="+mn-ea"/>
                <a:ea typeface="+mn-ea"/>
              </a:rPr>
              <a:t>　（３）</a:t>
            </a:r>
            <a:r>
              <a:rPr lang="en-US" altLang="ja-JP" sz="1200" dirty="0">
                <a:solidFill>
                  <a:prstClr val="black"/>
                </a:solidFill>
                <a:latin typeface="+mn-ea"/>
                <a:ea typeface="+mn-ea"/>
              </a:rPr>
              <a:t>Access </a:t>
            </a:r>
            <a:r>
              <a:rPr lang="ja-JP" altLang="en-US" sz="1200" dirty="0">
                <a:solidFill>
                  <a:prstClr val="black"/>
                </a:solidFill>
                <a:latin typeface="+mn-ea"/>
                <a:ea typeface="+mn-ea"/>
              </a:rPr>
              <a:t>本体：営農計画書　データ入力・修正・確認</a:t>
            </a:r>
            <a:endParaRPr lang="en-US" altLang="ja-JP" sz="1200" dirty="0">
              <a:solidFill>
                <a:prstClr val="black"/>
              </a:solidFill>
              <a:latin typeface="+mn-ea"/>
              <a:ea typeface="+mn-ea"/>
            </a:endParaRPr>
          </a:p>
          <a:p>
            <a:pPr algn="l"/>
            <a:r>
              <a:rPr lang="ja-JP" altLang="en-US" sz="1200" dirty="0">
                <a:solidFill>
                  <a:prstClr val="black"/>
                </a:solidFill>
                <a:latin typeface="+mn-ea"/>
                <a:ea typeface="+mn-ea"/>
              </a:rPr>
              <a:t>　（４）</a:t>
            </a:r>
            <a:r>
              <a:rPr lang="en-US" altLang="ja-JP" sz="1200" dirty="0">
                <a:solidFill>
                  <a:prstClr val="black"/>
                </a:solidFill>
                <a:latin typeface="+mn-ea"/>
                <a:ea typeface="+mn-ea"/>
              </a:rPr>
              <a:t>Access </a:t>
            </a:r>
            <a:r>
              <a:rPr lang="ja-JP" altLang="en-US" sz="1200" dirty="0">
                <a:solidFill>
                  <a:prstClr val="black"/>
                </a:solidFill>
                <a:latin typeface="+mn-ea"/>
                <a:ea typeface="+mn-ea"/>
              </a:rPr>
              <a:t>本体：一括作業メニュー　入力用データ出力</a:t>
            </a:r>
            <a:endParaRPr lang="en-US" altLang="ja-JP" sz="1600" dirty="0">
              <a:solidFill>
                <a:prstClr val="black"/>
              </a:solidFill>
              <a:latin typeface="+mn-ea"/>
              <a:ea typeface="+mn-ea"/>
            </a:endParaRPr>
          </a:p>
          <a:p>
            <a:pPr algn="l"/>
            <a:endParaRPr lang="en-US" altLang="ja-JP" sz="1200" dirty="0">
              <a:solidFill>
                <a:prstClr val="black"/>
              </a:solidFill>
              <a:latin typeface="+mn-ea"/>
              <a:ea typeface="+mn-ea"/>
            </a:endParaRPr>
          </a:p>
          <a:p>
            <a:pPr marL="342900" indent="-342900" algn="l">
              <a:buFont typeface="+mj-lt"/>
              <a:buAutoNum type="arabicPeriod" startAt="6"/>
            </a:pPr>
            <a:r>
              <a:rPr lang="ja-JP" altLang="en-US" sz="1400" dirty="0">
                <a:solidFill>
                  <a:prstClr val="black"/>
                </a:solidFill>
                <a:latin typeface="+mn-ea"/>
                <a:ea typeface="+mn-ea"/>
              </a:rPr>
              <a:t>申請書入力システムの操作（帳票出力・提出用データ出力）</a:t>
            </a:r>
            <a:endParaRPr lang="en-US" altLang="ja-JP" sz="1400" dirty="0">
              <a:solidFill>
                <a:prstClr val="black"/>
              </a:solidFill>
              <a:latin typeface="+mn-ea"/>
              <a:ea typeface="+mn-ea"/>
            </a:endParaRPr>
          </a:p>
          <a:p>
            <a:pPr algn="l"/>
            <a:r>
              <a:rPr lang="ja-JP" altLang="en-US" sz="1200" dirty="0">
                <a:solidFill>
                  <a:prstClr val="black"/>
                </a:solidFill>
                <a:latin typeface="+mn-ea"/>
                <a:ea typeface="+mn-ea"/>
              </a:rPr>
              <a:t>　（１）</a:t>
            </a:r>
            <a:r>
              <a:rPr lang="en-US" altLang="ja-JP" sz="1200" dirty="0">
                <a:solidFill>
                  <a:prstClr val="black"/>
                </a:solidFill>
                <a:latin typeface="+mn-ea"/>
                <a:ea typeface="+mn-ea"/>
              </a:rPr>
              <a:t>Access </a:t>
            </a:r>
            <a:r>
              <a:rPr lang="ja-JP" altLang="en-US" sz="1200" dirty="0">
                <a:solidFill>
                  <a:prstClr val="black"/>
                </a:solidFill>
                <a:latin typeface="+mn-ea"/>
                <a:ea typeface="+mn-ea"/>
              </a:rPr>
              <a:t>本体：帳票出力</a:t>
            </a:r>
            <a:endParaRPr lang="en-US" altLang="ja-JP" sz="1200" dirty="0">
              <a:solidFill>
                <a:prstClr val="black"/>
              </a:solidFill>
              <a:latin typeface="+mn-ea"/>
              <a:ea typeface="+mn-ea"/>
            </a:endParaRPr>
          </a:p>
          <a:p>
            <a:pPr algn="l"/>
            <a:r>
              <a:rPr lang="ja-JP" altLang="en-US" sz="1200" dirty="0">
                <a:solidFill>
                  <a:prstClr val="black"/>
                </a:solidFill>
                <a:latin typeface="+mn-ea"/>
                <a:ea typeface="+mn-ea"/>
              </a:rPr>
              <a:t>　（２）</a:t>
            </a:r>
            <a:r>
              <a:rPr lang="en-US" altLang="ja-JP" sz="1200" dirty="0">
                <a:solidFill>
                  <a:prstClr val="black"/>
                </a:solidFill>
                <a:latin typeface="+mn-ea"/>
                <a:ea typeface="+mn-ea"/>
              </a:rPr>
              <a:t>Access </a:t>
            </a:r>
            <a:r>
              <a:rPr lang="ja-JP" altLang="en-US" sz="1200" dirty="0">
                <a:solidFill>
                  <a:prstClr val="black"/>
                </a:solidFill>
                <a:latin typeface="+mn-ea"/>
                <a:ea typeface="+mn-ea"/>
              </a:rPr>
              <a:t>本体：提出用データ出力</a:t>
            </a:r>
            <a:endParaRPr lang="en-US" altLang="ja-JP" sz="1200" dirty="0">
              <a:solidFill>
                <a:prstClr val="black"/>
              </a:solidFill>
              <a:latin typeface="+mn-ea"/>
              <a:ea typeface="+mn-ea"/>
            </a:endParaRPr>
          </a:p>
        </p:txBody>
      </p:sp>
    </p:spTree>
    <p:extLst>
      <p:ext uri="{BB962C8B-B14F-4D97-AF65-F5344CB8AC3E}">
        <p14:creationId xmlns:p14="http://schemas.microsoft.com/office/powerpoint/2010/main" val="10900786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a:extLst>
              <a:ext uri="{FF2B5EF4-FFF2-40B4-BE49-F238E27FC236}">
                <a16:creationId xmlns:a16="http://schemas.microsoft.com/office/drawing/2014/main" id="{365DD80D-92C2-03C2-4224-95F6555B24C7}"/>
              </a:ext>
            </a:extLst>
          </p:cNvPr>
          <p:cNvSpPr/>
          <p:nvPr/>
        </p:nvSpPr>
        <p:spPr>
          <a:xfrm>
            <a:off x="952316" y="5620257"/>
            <a:ext cx="6958093" cy="1153251"/>
          </a:xfrm>
          <a:prstGeom prst="rect">
            <a:avLst/>
          </a:prstGeom>
          <a:solidFill>
            <a:schemeClr val="bg1">
              <a:lumMod val="65000"/>
              <a:alpha val="7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 name="図 3">
            <a:extLst>
              <a:ext uri="{FF2B5EF4-FFF2-40B4-BE49-F238E27FC236}">
                <a16:creationId xmlns:a16="http://schemas.microsoft.com/office/drawing/2014/main" id="{CA7D3B58-BD7B-6DB2-AA58-D032A9D977D9}"/>
              </a:ext>
            </a:extLst>
          </p:cNvPr>
          <p:cNvPicPr>
            <a:picLocks noChangeAspect="1"/>
          </p:cNvPicPr>
          <p:nvPr/>
        </p:nvPicPr>
        <p:blipFill>
          <a:blip r:embed="rId3"/>
          <a:stretch>
            <a:fillRect/>
          </a:stretch>
        </p:blipFill>
        <p:spPr>
          <a:xfrm>
            <a:off x="767550" y="5660124"/>
            <a:ext cx="6305550" cy="1153252"/>
          </a:xfrm>
          <a:prstGeom prst="rect">
            <a:avLst/>
          </a:prstGeom>
        </p:spPr>
      </p:pic>
      <p:pic>
        <p:nvPicPr>
          <p:cNvPr id="5" name="図 4">
            <a:extLst>
              <a:ext uri="{FF2B5EF4-FFF2-40B4-BE49-F238E27FC236}">
                <a16:creationId xmlns:a16="http://schemas.microsoft.com/office/drawing/2014/main" id="{BE5D2ECF-F025-9204-B73F-B53B8F414D5D}"/>
              </a:ext>
            </a:extLst>
          </p:cNvPr>
          <p:cNvPicPr>
            <a:picLocks noChangeAspect="1"/>
          </p:cNvPicPr>
          <p:nvPr/>
        </p:nvPicPr>
        <p:blipFill>
          <a:blip r:embed="rId4"/>
          <a:stretch>
            <a:fillRect/>
          </a:stretch>
        </p:blipFill>
        <p:spPr>
          <a:xfrm>
            <a:off x="67442" y="4551453"/>
            <a:ext cx="9034162" cy="1105244"/>
          </a:xfrm>
          <a:prstGeom prst="rect">
            <a:avLst/>
          </a:prstGeom>
        </p:spPr>
      </p:pic>
      <p:sp>
        <p:nvSpPr>
          <p:cNvPr id="2" name="スライド番号プレースホルダー 1"/>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19</a:t>
            </a:fld>
            <a:endParaRPr lang="ja-JP" altLang="en-US" dirty="0">
              <a:solidFill>
                <a:prstClr val="black">
                  <a:tint val="75000"/>
                </a:prstClr>
              </a:solidFill>
            </a:endParaRPr>
          </a:p>
        </p:txBody>
      </p:sp>
      <p:sp>
        <p:nvSpPr>
          <p:cNvPr id="11" name="フローチャート: 処理 10"/>
          <p:cNvSpPr/>
          <p:nvPr/>
        </p:nvSpPr>
        <p:spPr>
          <a:xfrm>
            <a:off x="683319" y="325769"/>
            <a:ext cx="8065145" cy="792088"/>
          </a:xfrm>
          <a:prstGeom prst="flowChartProcess">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prstClr val="black"/>
                </a:solidFill>
                <a:latin typeface="+mn-ea"/>
              </a:rPr>
              <a:t>⑤様式の赤（</a:t>
            </a:r>
            <a:r>
              <a:rPr lang="en-US" altLang="ja-JP" dirty="0">
                <a:solidFill>
                  <a:prstClr val="black"/>
                </a:solidFill>
                <a:latin typeface="+mn-ea"/>
              </a:rPr>
              <a:t>XX</a:t>
            </a:r>
            <a:r>
              <a:rPr lang="ja-JP" altLang="en-US" dirty="0">
                <a:solidFill>
                  <a:prstClr val="black"/>
                </a:solidFill>
                <a:latin typeface="+mn-ea"/>
              </a:rPr>
              <a:t>）番号の箇所に記載されている内容を支援ツールのシート「</a:t>
            </a:r>
            <a:r>
              <a:rPr lang="en-US" altLang="ja-JP" dirty="0">
                <a:solidFill>
                  <a:prstClr val="black"/>
                </a:solidFill>
                <a:latin typeface="+mn-ea"/>
              </a:rPr>
              <a:t>SINSEI_</a:t>
            </a:r>
            <a:r>
              <a:rPr lang="ja-JP" altLang="en-US" dirty="0">
                <a:solidFill>
                  <a:prstClr val="black"/>
                </a:solidFill>
                <a:latin typeface="+mn-ea"/>
              </a:rPr>
              <a:t>交付申請書」のヘッダの（</a:t>
            </a:r>
            <a:r>
              <a:rPr lang="en-US" altLang="ja-JP" dirty="0">
                <a:solidFill>
                  <a:prstClr val="black"/>
                </a:solidFill>
                <a:latin typeface="+mn-ea"/>
              </a:rPr>
              <a:t>XX</a:t>
            </a:r>
            <a:r>
              <a:rPr lang="ja-JP" altLang="en-US" dirty="0">
                <a:solidFill>
                  <a:prstClr val="black"/>
                </a:solidFill>
                <a:latin typeface="+mn-ea"/>
              </a:rPr>
              <a:t>）番号の列に入力する。</a:t>
            </a:r>
            <a:endParaRPr lang="en-US" altLang="ja-JP" dirty="0">
              <a:solidFill>
                <a:prstClr val="black"/>
              </a:solidFill>
              <a:latin typeface="+mn-ea"/>
            </a:endParaRPr>
          </a:p>
        </p:txBody>
      </p:sp>
      <p:sp>
        <p:nvSpPr>
          <p:cNvPr id="68" name="正方形/長方形 67">
            <a:extLst>
              <a:ext uri="{FF2B5EF4-FFF2-40B4-BE49-F238E27FC236}">
                <a16:creationId xmlns:a16="http://schemas.microsoft.com/office/drawing/2014/main" id="{A8FA2912-C4C8-47B9-B1D1-A5F171D87EE7}"/>
              </a:ext>
            </a:extLst>
          </p:cNvPr>
          <p:cNvSpPr/>
          <p:nvPr/>
        </p:nvSpPr>
        <p:spPr>
          <a:xfrm>
            <a:off x="49089" y="4774969"/>
            <a:ext cx="1282224" cy="86419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正方形/長方形 71">
            <a:extLst>
              <a:ext uri="{FF2B5EF4-FFF2-40B4-BE49-F238E27FC236}">
                <a16:creationId xmlns:a16="http://schemas.microsoft.com/office/drawing/2014/main" id="{75DF475E-CBEC-4E9D-B778-14519F2934F6}"/>
              </a:ext>
            </a:extLst>
          </p:cNvPr>
          <p:cNvSpPr/>
          <p:nvPr/>
        </p:nvSpPr>
        <p:spPr>
          <a:xfrm>
            <a:off x="2857850" y="4781677"/>
            <a:ext cx="1341430" cy="86419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正方形/長方形 72">
            <a:extLst>
              <a:ext uri="{FF2B5EF4-FFF2-40B4-BE49-F238E27FC236}">
                <a16:creationId xmlns:a16="http://schemas.microsoft.com/office/drawing/2014/main" id="{2E6E1129-4865-4984-BAD8-067B2FBB0C1E}"/>
              </a:ext>
            </a:extLst>
          </p:cNvPr>
          <p:cNvSpPr/>
          <p:nvPr/>
        </p:nvSpPr>
        <p:spPr>
          <a:xfrm>
            <a:off x="5315879" y="4784384"/>
            <a:ext cx="3760679" cy="84718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正方形/長方形 73">
            <a:extLst>
              <a:ext uri="{FF2B5EF4-FFF2-40B4-BE49-F238E27FC236}">
                <a16:creationId xmlns:a16="http://schemas.microsoft.com/office/drawing/2014/main" id="{C9FD7B54-601F-4460-A918-FE6FBCCE2AD7}"/>
              </a:ext>
            </a:extLst>
          </p:cNvPr>
          <p:cNvSpPr/>
          <p:nvPr/>
        </p:nvSpPr>
        <p:spPr>
          <a:xfrm>
            <a:off x="755575" y="5789297"/>
            <a:ext cx="360041" cy="102407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正方形/長方形 74">
            <a:extLst>
              <a:ext uri="{FF2B5EF4-FFF2-40B4-BE49-F238E27FC236}">
                <a16:creationId xmlns:a16="http://schemas.microsoft.com/office/drawing/2014/main" id="{4A8AEF30-4C2D-4CC3-A561-778FBBC76089}"/>
              </a:ext>
            </a:extLst>
          </p:cNvPr>
          <p:cNvSpPr/>
          <p:nvPr/>
        </p:nvSpPr>
        <p:spPr>
          <a:xfrm>
            <a:off x="1763688" y="5785274"/>
            <a:ext cx="432048" cy="102810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a:extLst>
              <a:ext uri="{FF2B5EF4-FFF2-40B4-BE49-F238E27FC236}">
                <a16:creationId xmlns:a16="http://schemas.microsoft.com/office/drawing/2014/main" id="{0CC03F9D-4BB9-4984-9A63-720AB671D0A5}"/>
              </a:ext>
            </a:extLst>
          </p:cNvPr>
          <p:cNvSpPr/>
          <p:nvPr/>
        </p:nvSpPr>
        <p:spPr>
          <a:xfrm>
            <a:off x="1115616" y="5792672"/>
            <a:ext cx="662746" cy="1020704"/>
          </a:xfrm>
          <a:prstGeom prst="rect">
            <a:avLst/>
          </a:prstGeom>
          <a:noFill/>
          <a:ln w="28575">
            <a:solidFill>
              <a:srgbClr val="33339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955A2C71-09C5-4991-A8E4-019161435042}"/>
              </a:ext>
            </a:extLst>
          </p:cNvPr>
          <p:cNvSpPr/>
          <p:nvPr/>
        </p:nvSpPr>
        <p:spPr>
          <a:xfrm>
            <a:off x="6026432" y="3039285"/>
            <a:ext cx="2800773" cy="1410647"/>
          </a:xfrm>
          <a:prstGeom prst="rect">
            <a:avLst/>
          </a:prstGeom>
          <a:noFill/>
          <a:ln w="28575">
            <a:solidFill>
              <a:srgbClr val="33339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n-ea"/>
              </a:rPr>
              <a:t>「（</a:t>
            </a:r>
            <a:r>
              <a:rPr kumimoji="1" lang="en-US" altLang="ja-JP" sz="1400" dirty="0">
                <a:solidFill>
                  <a:schemeClr val="tx1"/>
                </a:solidFill>
                <a:latin typeface="+mn-ea"/>
              </a:rPr>
              <a:t>57</a:t>
            </a:r>
            <a:r>
              <a:rPr kumimoji="1" lang="ja-JP" altLang="en-US" sz="1400" dirty="0">
                <a:solidFill>
                  <a:schemeClr val="tx1"/>
                </a:solidFill>
                <a:latin typeface="+mn-ea"/>
              </a:rPr>
              <a:t>）担い手経営安定法の対象農業者」</a:t>
            </a:r>
            <a:r>
              <a:rPr lang="ja-JP" altLang="en-US" sz="1400" dirty="0">
                <a:solidFill>
                  <a:schemeClr val="tx1"/>
                </a:solidFill>
                <a:latin typeface="+mn-ea"/>
              </a:rPr>
              <a:t>は本資料</a:t>
            </a:r>
            <a:r>
              <a:rPr lang="en-US" altLang="ja-JP" sz="1400" dirty="0">
                <a:solidFill>
                  <a:schemeClr val="tx1"/>
                </a:solidFill>
                <a:latin typeface="+mn-ea"/>
              </a:rPr>
              <a:t>P.25</a:t>
            </a:r>
            <a:r>
              <a:rPr kumimoji="1" lang="ja-JP" altLang="en-US" sz="1400" dirty="0">
                <a:solidFill>
                  <a:schemeClr val="tx1"/>
                </a:solidFill>
                <a:latin typeface="+mn-ea"/>
              </a:rPr>
              <a:t>を</a:t>
            </a:r>
            <a:endParaRPr kumimoji="1" lang="en-US" altLang="ja-JP" sz="1400" dirty="0">
              <a:solidFill>
                <a:schemeClr val="tx1"/>
              </a:solidFill>
              <a:latin typeface="+mn-ea"/>
            </a:endParaRPr>
          </a:p>
          <a:p>
            <a:r>
              <a:rPr kumimoji="1" lang="ja-JP" altLang="en-US" sz="1400" dirty="0">
                <a:solidFill>
                  <a:schemeClr val="tx1"/>
                </a:solidFill>
                <a:latin typeface="+mn-ea"/>
              </a:rPr>
              <a:t>参照してください。</a:t>
            </a:r>
            <a:r>
              <a:rPr kumimoji="1" lang="ja-JP" altLang="en-US" sz="1400" dirty="0">
                <a:latin typeface="+mn-ea"/>
              </a:rPr>
              <a:t>（</a:t>
            </a:r>
          </a:p>
        </p:txBody>
      </p:sp>
      <p:sp>
        <p:nvSpPr>
          <p:cNvPr id="76" name="正方形/長方形 75">
            <a:extLst>
              <a:ext uri="{FF2B5EF4-FFF2-40B4-BE49-F238E27FC236}">
                <a16:creationId xmlns:a16="http://schemas.microsoft.com/office/drawing/2014/main" id="{7F68603B-3DFA-4071-94BA-287CFFC227F9}"/>
              </a:ext>
            </a:extLst>
          </p:cNvPr>
          <p:cNvSpPr/>
          <p:nvPr/>
        </p:nvSpPr>
        <p:spPr>
          <a:xfrm>
            <a:off x="2946933" y="5813012"/>
            <a:ext cx="1049003" cy="100036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9" name="図 8">
            <a:extLst>
              <a:ext uri="{FF2B5EF4-FFF2-40B4-BE49-F238E27FC236}">
                <a16:creationId xmlns:a16="http://schemas.microsoft.com/office/drawing/2014/main" id="{E01F4900-DD88-2420-0D9E-CB1DD8B52FDE}"/>
              </a:ext>
            </a:extLst>
          </p:cNvPr>
          <p:cNvPicPr>
            <a:picLocks noChangeAspect="1"/>
          </p:cNvPicPr>
          <p:nvPr/>
        </p:nvPicPr>
        <p:blipFill>
          <a:blip r:embed="rId5"/>
          <a:stretch>
            <a:fillRect/>
          </a:stretch>
        </p:blipFill>
        <p:spPr>
          <a:xfrm>
            <a:off x="690201" y="1150068"/>
            <a:ext cx="5188499" cy="3397958"/>
          </a:xfrm>
          <a:prstGeom prst="rect">
            <a:avLst/>
          </a:prstGeom>
          <a:ln>
            <a:solidFill>
              <a:schemeClr val="tx1"/>
            </a:solidFill>
          </a:ln>
        </p:spPr>
      </p:pic>
      <p:pic>
        <p:nvPicPr>
          <p:cNvPr id="12" name="図 11">
            <a:extLst>
              <a:ext uri="{FF2B5EF4-FFF2-40B4-BE49-F238E27FC236}">
                <a16:creationId xmlns:a16="http://schemas.microsoft.com/office/drawing/2014/main" id="{B7629C2E-1445-02E1-A05F-DBF5186BCCF0}"/>
              </a:ext>
            </a:extLst>
          </p:cNvPr>
          <p:cNvPicPr>
            <a:picLocks noChangeAspect="1"/>
          </p:cNvPicPr>
          <p:nvPr/>
        </p:nvPicPr>
        <p:blipFill>
          <a:blip r:embed="rId6"/>
          <a:stretch>
            <a:fillRect/>
          </a:stretch>
        </p:blipFill>
        <p:spPr>
          <a:xfrm>
            <a:off x="7485104" y="5645871"/>
            <a:ext cx="425305" cy="1167504"/>
          </a:xfrm>
          <a:prstGeom prst="rect">
            <a:avLst/>
          </a:prstGeom>
        </p:spPr>
      </p:pic>
      <p:sp>
        <p:nvSpPr>
          <p:cNvPr id="14" name="テキスト ボックス 13">
            <a:extLst>
              <a:ext uri="{FF2B5EF4-FFF2-40B4-BE49-F238E27FC236}">
                <a16:creationId xmlns:a16="http://schemas.microsoft.com/office/drawing/2014/main" id="{654A9E3F-DBA1-7231-A672-0DF12810354D}"/>
              </a:ext>
            </a:extLst>
          </p:cNvPr>
          <p:cNvSpPr txBox="1"/>
          <p:nvPr/>
        </p:nvSpPr>
        <p:spPr>
          <a:xfrm>
            <a:off x="7098803" y="5947473"/>
            <a:ext cx="343410" cy="369332"/>
          </a:xfrm>
          <a:prstGeom prst="rect">
            <a:avLst/>
          </a:prstGeom>
          <a:noFill/>
        </p:spPr>
        <p:txBody>
          <a:bodyPr wrap="square" rtlCol="0">
            <a:spAutoFit/>
          </a:bodyPr>
          <a:lstStyle/>
          <a:p>
            <a:r>
              <a:rPr kumimoji="1" lang="en-US" altLang="ja-JP" dirty="0"/>
              <a:t>…</a:t>
            </a:r>
            <a:endParaRPr kumimoji="1" lang="ja-JP" altLang="en-US" dirty="0"/>
          </a:p>
        </p:txBody>
      </p:sp>
      <p:sp>
        <p:nvSpPr>
          <p:cNvPr id="15" name="正方形/長方形 14">
            <a:extLst>
              <a:ext uri="{FF2B5EF4-FFF2-40B4-BE49-F238E27FC236}">
                <a16:creationId xmlns:a16="http://schemas.microsoft.com/office/drawing/2014/main" id="{136A234F-A489-9E96-C2D3-1C7A667CC411}"/>
              </a:ext>
            </a:extLst>
          </p:cNvPr>
          <p:cNvSpPr/>
          <p:nvPr/>
        </p:nvSpPr>
        <p:spPr>
          <a:xfrm>
            <a:off x="7499807" y="5785274"/>
            <a:ext cx="432048" cy="102810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6171002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グループ化 18">
            <a:extLst>
              <a:ext uri="{FF2B5EF4-FFF2-40B4-BE49-F238E27FC236}">
                <a16:creationId xmlns:a16="http://schemas.microsoft.com/office/drawing/2014/main" id="{4073D4C6-D436-1650-946A-EB65FD591A01}"/>
              </a:ext>
            </a:extLst>
          </p:cNvPr>
          <p:cNvGrpSpPr/>
          <p:nvPr/>
        </p:nvGrpSpPr>
        <p:grpSpPr>
          <a:xfrm>
            <a:off x="454559" y="5609544"/>
            <a:ext cx="5420701" cy="869555"/>
            <a:chOff x="454559" y="5609544"/>
            <a:chExt cx="6184614" cy="869555"/>
          </a:xfrm>
        </p:grpSpPr>
        <p:sp>
          <p:nvSpPr>
            <p:cNvPr id="17" name="正方形/長方形 16">
              <a:extLst>
                <a:ext uri="{FF2B5EF4-FFF2-40B4-BE49-F238E27FC236}">
                  <a16:creationId xmlns:a16="http://schemas.microsoft.com/office/drawing/2014/main" id="{E19FD9A4-BD32-43B8-820A-4CC772967AAE}"/>
                </a:ext>
              </a:extLst>
            </p:cNvPr>
            <p:cNvSpPr/>
            <p:nvPr/>
          </p:nvSpPr>
          <p:spPr>
            <a:xfrm>
              <a:off x="454559" y="5609544"/>
              <a:ext cx="6184614" cy="869555"/>
            </a:xfrm>
            <a:prstGeom prst="rect">
              <a:avLst/>
            </a:prstGeom>
            <a:solidFill>
              <a:schemeClr val="bg1">
                <a:lumMod val="65000"/>
                <a:alpha val="7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a:extLst>
                <a:ext uri="{FF2B5EF4-FFF2-40B4-BE49-F238E27FC236}">
                  <a16:creationId xmlns:a16="http://schemas.microsoft.com/office/drawing/2014/main" id="{4EC5572B-B71A-CAB7-AC9F-497EF71781B1}"/>
                </a:ext>
              </a:extLst>
            </p:cNvPr>
            <p:cNvSpPr txBox="1"/>
            <p:nvPr/>
          </p:nvSpPr>
          <p:spPr>
            <a:xfrm>
              <a:off x="2596823" y="5859655"/>
              <a:ext cx="343410" cy="369332"/>
            </a:xfrm>
            <a:prstGeom prst="rect">
              <a:avLst/>
            </a:prstGeom>
            <a:noFill/>
          </p:spPr>
          <p:txBody>
            <a:bodyPr wrap="square" rtlCol="0">
              <a:spAutoFit/>
            </a:bodyPr>
            <a:lstStyle/>
            <a:p>
              <a:r>
                <a:rPr kumimoji="1" lang="en-US" altLang="ja-JP" dirty="0"/>
                <a:t>…</a:t>
              </a:r>
              <a:endParaRPr kumimoji="1" lang="ja-JP" altLang="en-US" dirty="0"/>
            </a:p>
          </p:txBody>
        </p:sp>
      </p:grpSp>
      <p:sp>
        <p:nvSpPr>
          <p:cNvPr id="2" name="スライド番号プレースホルダー 1"/>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20</a:t>
            </a:fld>
            <a:endParaRPr lang="ja-JP" altLang="en-US" dirty="0">
              <a:solidFill>
                <a:prstClr val="black">
                  <a:tint val="75000"/>
                </a:prstClr>
              </a:solidFill>
            </a:endParaRPr>
          </a:p>
        </p:txBody>
      </p:sp>
      <p:sp>
        <p:nvSpPr>
          <p:cNvPr id="11" name="フローチャート: 処理 10"/>
          <p:cNvSpPr/>
          <p:nvPr/>
        </p:nvSpPr>
        <p:spPr>
          <a:xfrm>
            <a:off x="683568" y="353331"/>
            <a:ext cx="8065145" cy="771413"/>
          </a:xfrm>
          <a:prstGeom prst="flowChartProcess">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prstClr val="black"/>
                </a:solidFill>
                <a:latin typeface="+mn-ea"/>
              </a:rPr>
              <a:t>⑤様式の赤（</a:t>
            </a:r>
            <a:r>
              <a:rPr lang="en-US" altLang="ja-JP" dirty="0">
                <a:solidFill>
                  <a:prstClr val="black"/>
                </a:solidFill>
                <a:latin typeface="+mn-ea"/>
              </a:rPr>
              <a:t>XX</a:t>
            </a:r>
            <a:r>
              <a:rPr lang="ja-JP" altLang="en-US" dirty="0">
                <a:solidFill>
                  <a:prstClr val="black"/>
                </a:solidFill>
                <a:latin typeface="+mn-ea"/>
              </a:rPr>
              <a:t>）番号の箇所に記載されている内容を支援ツールのシート「</a:t>
            </a:r>
            <a:r>
              <a:rPr lang="en-US" altLang="ja-JP" dirty="0">
                <a:solidFill>
                  <a:prstClr val="black"/>
                </a:solidFill>
                <a:latin typeface="+mn-ea"/>
              </a:rPr>
              <a:t>SINSEI_</a:t>
            </a:r>
            <a:r>
              <a:rPr lang="ja-JP" altLang="en-US" dirty="0">
                <a:solidFill>
                  <a:prstClr val="black"/>
                </a:solidFill>
                <a:latin typeface="+mn-ea"/>
              </a:rPr>
              <a:t>交付申請書」のヘッダの（</a:t>
            </a:r>
            <a:r>
              <a:rPr lang="en-US" altLang="ja-JP" dirty="0">
                <a:solidFill>
                  <a:prstClr val="black"/>
                </a:solidFill>
                <a:latin typeface="+mn-ea"/>
              </a:rPr>
              <a:t>XX</a:t>
            </a:r>
            <a:r>
              <a:rPr lang="ja-JP" altLang="en-US" dirty="0">
                <a:solidFill>
                  <a:prstClr val="black"/>
                </a:solidFill>
                <a:latin typeface="+mn-ea"/>
              </a:rPr>
              <a:t>）番号の列に入力する。</a:t>
            </a:r>
            <a:endParaRPr lang="en-US" altLang="ja-JP" dirty="0">
              <a:solidFill>
                <a:prstClr val="black"/>
              </a:solidFill>
              <a:latin typeface="+mn-ea"/>
            </a:endParaRPr>
          </a:p>
        </p:txBody>
      </p:sp>
      <p:pic>
        <p:nvPicPr>
          <p:cNvPr id="8" name="図 7">
            <a:extLst>
              <a:ext uri="{FF2B5EF4-FFF2-40B4-BE49-F238E27FC236}">
                <a16:creationId xmlns:a16="http://schemas.microsoft.com/office/drawing/2014/main" id="{13197132-E325-3F85-663C-81E14AA7DE16}"/>
              </a:ext>
            </a:extLst>
          </p:cNvPr>
          <p:cNvPicPr>
            <a:picLocks noChangeAspect="1"/>
          </p:cNvPicPr>
          <p:nvPr/>
        </p:nvPicPr>
        <p:blipFill>
          <a:blip r:embed="rId3"/>
          <a:stretch>
            <a:fillRect/>
          </a:stretch>
        </p:blipFill>
        <p:spPr>
          <a:xfrm>
            <a:off x="455437" y="5610827"/>
            <a:ext cx="1767856" cy="869555"/>
          </a:xfrm>
          <a:prstGeom prst="rect">
            <a:avLst/>
          </a:prstGeom>
          <a:ln>
            <a:solidFill>
              <a:schemeClr val="tx1"/>
            </a:solidFill>
          </a:ln>
        </p:spPr>
      </p:pic>
      <p:sp>
        <p:nvSpPr>
          <p:cNvPr id="53" name="正方形/長方形 52">
            <a:extLst>
              <a:ext uri="{FF2B5EF4-FFF2-40B4-BE49-F238E27FC236}">
                <a16:creationId xmlns:a16="http://schemas.microsoft.com/office/drawing/2014/main" id="{90DA0EA0-DB96-48CA-A4E0-9FA036679362}"/>
              </a:ext>
            </a:extLst>
          </p:cNvPr>
          <p:cNvSpPr/>
          <p:nvPr/>
        </p:nvSpPr>
        <p:spPr>
          <a:xfrm>
            <a:off x="454559" y="5733256"/>
            <a:ext cx="1767857" cy="77253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 name="図 5">
            <a:extLst>
              <a:ext uri="{FF2B5EF4-FFF2-40B4-BE49-F238E27FC236}">
                <a16:creationId xmlns:a16="http://schemas.microsoft.com/office/drawing/2014/main" id="{3CCD3753-277F-4DD1-33D2-F701EEE052C0}"/>
              </a:ext>
            </a:extLst>
          </p:cNvPr>
          <p:cNvPicPr>
            <a:picLocks noChangeAspect="1"/>
          </p:cNvPicPr>
          <p:nvPr/>
        </p:nvPicPr>
        <p:blipFill>
          <a:blip r:embed="rId4"/>
          <a:stretch>
            <a:fillRect/>
          </a:stretch>
        </p:blipFill>
        <p:spPr>
          <a:xfrm>
            <a:off x="971600" y="1196752"/>
            <a:ext cx="4903660" cy="4199512"/>
          </a:xfrm>
          <a:prstGeom prst="rect">
            <a:avLst/>
          </a:prstGeom>
          <a:ln>
            <a:solidFill>
              <a:schemeClr val="tx1"/>
            </a:solidFill>
          </a:ln>
        </p:spPr>
      </p:pic>
      <p:pic>
        <p:nvPicPr>
          <p:cNvPr id="9" name="図 8">
            <a:extLst>
              <a:ext uri="{FF2B5EF4-FFF2-40B4-BE49-F238E27FC236}">
                <a16:creationId xmlns:a16="http://schemas.microsoft.com/office/drawing/2014/main" id="{2841A739-1D84-72F3-7437-CC99FDEACDE4}"/>
              </a:ext>
            </a:extLst>
          </p:cNvPr>
          <p:cNvPicPr>
            <a:picLocks noChangeAspect="1"/>
          </p:cNvPicPr>
          <p:nvPr/>
        </p:nvPicPr>
        <p:blipFill>
          <a:blip r:embed="rId5"/>
          <a:stretch>
            <a:fillRect/>
          </a:stretch>
        </p:blipFill>
        <p:spPr>
          <a:xfrm>
            <a:off x="2743883" y="5610896"/>
            <a:ext cx="3131377" cy="893773"/>
          </a:xfrm>
          <a:prstGeom prst="rect">
            <a:avLst/>
          </a:prstGeom>
        </p:spPr>
      </p:pic>
      <p:sp>
        <p:nvSpPr>
          <p:cNvPr id="51" name="正方形/長方形 50">
            <a:extLst>
              <a:ext uri="{FF2B5EF4-FFF2-40B4-BE49-F238E27FC236}">
                <a16:creationId xmlns:a16="http://schemas.microsoft.com/office/drawing/2014/main" id="{0D993A6E-A845-4D38-93A7-7D4F0BA9F000}"/>
              </a:ext>
            </a:extLst>
          </p:cNvPr>
          <p:cNvSpPr/>
          <p:nvPr/>
        </p:nvSpPr>
        <p:spPr>
          <a:xfrm>
            <a:off x="2699792" y="5732751"/>
            <a:ext cx="3175468" cy="77141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9787077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図 33">
            <a:extLst>
              <a:ext uri="{FF2B5EF4-FFF2-40B4-BE49-F238E27FC236}">
                <a16:creationId xmlns:a16="http://schemas.microsoft.com/office/drawing/2014/main" id="{B4D2CF5D-509C-4BBF-87DA-3CC2FBEB7185}"/>
              </a:ext>
            </a:extLst>
          </p:cNvPr>
          <p:cNvPicPr>
            <a:picLocks noChangeAspect="1"/>
          </p:cNvPicPr>
          <p:nvPr/>
        </p:nvPicPr>
        <p:blipFill rotWithShape="1">
          <a:blip r:embed="rId3"/>
          <a:srcRect b="47663"/>
          <a:stretch/>
        </p:blipFill>
        <p:spPr>
          <a:xfrm>
            <a:off x="251689" y="1134685"/>
            <a:ext cx="5696701" cy="4776328"/>
          </a:xfrm>
          <a:prstGeom prst="rect">
            <a:avLst/>
          </a:prstGeom>
          <a:ln w="19050">
            <a:solidFill>
              <a:schemeClr val="tx1"/>
            </a:solidFill>
          </a:ln>
        </p:spPr>
      </p:pic>
      <p:grpSp>
        <p:nvGrpSpPr>
          <p:cNvPr id="3" name="グループ化 2">
            <a:extLst>
              <a:ext uri="{FF2B5EF4-FFF2-40B4-BE49-F238E27FC236}">
                <a16:creationId xmlns:a16="http://schemas.microsoft.com/office/drawing/2014/main" id="{AD3F72EA-5D94-4A3E-9E02-A6F7580067D8}"/>
              </a:ext>
            </a:extLst>
          </p:cNvPr>
          <p:cNvGrpSpPr/>
          <p:nvPr/>
        </p:nvGrpSpPr>
        <p:grpSpPr>
          <a:xfrm>
            <a:off x="508361" y="2866355"/>
            <a:ext cx="4970943" cy="2003867"/>
            <a:chOff x="746941" y="4788438"/>
            <a:chExt cx="4970943" cy="2003867"/>
          </a:xfrm>
        </p:grpSpPr>
        <p:sp>
          <p:nvSpPr>
            <p:cNvPr id="7" name="テキスト ボックス 6">
              <a:extLst>
                <a:ext uri="{FF2B5EF4-FFF2-40B4-BE49-F238E27FC236}">
                  <a16:creationId xmlns:a16="http://schemas.microsoft.com/office/drawing/2014/main" id="{A5D01FD0-7559-4638-B6CB-CA6213D482D4}"/>
                </a:ext>
              </a:extLst>
            </p:cNvPr>
            <p:cNvSpPr txBox="1"/>
            <p:nvPr/>
          </p:nvSpPr>
          <p:spPr>
            <a:xfrm>
              <a:off x="1797027" y="4788438"/>
              <a:ext cx="107664" cy="169277"/>
            </a:xfrm>
            <a:prstGeom prst="rect">
              <a:avLst/>
            </a:prstGeom>
            <a:solidFill>
              <a:schemeClr val="bg1"/>
            </a:solidFill>
          </p:spPr>
          <p:txBody>
            <a:bodyPr wrap="square" lIns="3600" rIns="3600" rtlCol="0">
              <a:spAutoFit/>
            </a:bodyPr>
            <a:lstStyle/>
            <a:p>
              <a:r>
                <a:rPr lang="ja-JP" altLang="en-US" sz="500" dirty="0"/>
                <a:t>☑</a:t>
              </a:r>
              <a:endParaRPr kumimoji="1" lang="ja-JP" altLang="en-US" sz="500" dirty="0"/>
            </a:p>
          </p:txBody>
        </p:sp>
        <p:sp>
          <p:nvSpPr>
            <p:cNvPr id="17" name="テキスト ボックス 16">
              <a:extLst>
                <a:ext uri="{FF2B5EF4-FFF2-40B4-BE49-F238E27FC236}">
                  <a16:creationId xmlns:a16="http://schemas.microsoft.com/office/drawing/2014/main" id="{6E7C1544-5437-460A-AC7E-33F1615BB9B6}"/>
                </a:ext>
              </a:extLst>
            </p:cNvPr>
            <p:cNvSpPr txBox="1"/>
            <p:nvPr/>
          </p:nvSpPr>
          <p:spPr>
            <a:xfrm>
              <a:off x="854458" y="6140364"/>
              <a:ext cx="144016" cy="144016"/>
            </a:xfrm>
            <a:prstGeom prst="rect">
              <a:avLst/>
            </a:prstGeom>
            <a:solidFill>
              <a:schemeClr val="bg1"/>
            </a:solidFill>
          </p:spPr>
          <p:txBody>
            <a:bodyPr wrap="square" lIns="18000" tIns="3600" rIns="3600" bIns="3600" rtlCol="0">
              <a:noAutofit/>
            </a:bodyPr>
            <a:lstStyle/>
            <a:p>
              <a:r>
                <a:rPr lang="ja-JP" altLang="en-US" sz="500" dirty="0"/>
                <a:t>☑</a:t>
              </a:r>
              <a:endParaRPr kumimoji="1" lang="ja-JP" altLang="en-US" sz="500" dirty="0"/>
            </a:p>
          </p:txBody>
        </p:sp>
        <p:sp>
          <p:nvSpPr>
            <p:cNvPr id="12" name="テキスト ボックス 11">
              <a:extLst>
                <a:ext uri="{FF2B5EF4-FFF2-40B4-BE49-F238E27FC236}">
                  <a16:creationId xmlns:a16="http://schemas.microsoft.com/office/drawing/2014/main" id="{65B73539-A718-487D-AD77-28DA7F81C135}"/>
                </a:ext>
              </a:extLst>
            </p:cNvPr>
            <p:cNvSpPr txBox="1"/>
            <p:nvPr/>
          </p:nvSpPr>
          <p:spPr>
            <a:xfrm>
              <a:off x="1354196" y="6517677"/>
              <a:ext cx="1440160" cy="261610"/>
            </a:xfrm>
            <a:prstGeom prst="rect">
              <a:avLst/>
            </a:prstGeom>
            <a:noFill/>
          </p:spPr>
          <p:txBody>
            <a:bodyPr wrap="square" rtlCol="0">
              <a:spAutoFit/>
            </a:bodyPr>
            <a:lstStyle/>
            <a:p>
              <a:r>
                <a:rPr kumimoji="1" lang="ja-JP" altLang="en-US" sz="1100" dirty="0">
                  <a:latin typeface="HGPｺﾞｼｯｸM" panose="020B0600000000000000" pitchFamily="50" charset="-128"/>
                  <a:ea typeface="HGPｺﾞｼｯｸM" panose="020B0600000000000000" pitchFamily="50" charset="-128"/>
                </a:rPr>
                <a:t>申請者１</a:t>
              </a:r>
            </a:p>
          </p:txBody>
        </p:sp>
        <p:sp>
          <p:nvSpPr>
            <p:cNvPr id="21" name="テキスト ボックス 20">
              <a:extLst>
                <a:ext uri="{FF2B5EF4-FFF2-40B4-BE49-F238E27FC236}">
                  <a16:creationId xmlns:a16="http://schemas.microsoft.com/office/drawing/2014/main" id="{81C4172E-660F-49C1-8F21-28BA57ED83F7}"/>
                </a:ext>
              </a:extLst>
            </p:cNvPr>
            <p:cNvSpPr txBox="1"/>
            <p:nvPr/>
          </p:nvSpPr>
          <p:spPr>
            <a:xfrm>
              <a:off x="1354196" y="6379566"/>
              <a:ext cx="1440160" cy="184666"/>
            </a:xfrm>
            <a:prstGeom prst="rect">
              <a:avLst/>
            </a:prstGeom>
            <a:noFill/>
          </p:spPr>
          <p:txBody>
            <a:bodyPr wrap="square" rtlCol="0">
              <a:spAutoFit/>
            </a:bodyPr>
            <a:lstStyle/>
            <a:p>
              <a:r>
                <a:rPr lang="ja-JP" altLang="en-US" sz="600" dirty="0">
                  <a:latin typeface="HGPｺﾞｼｯｸM" panose="020B0600000000000000" pitchFamily="50" charset="-128"/>
                  <a:ea typeface="HGPｺﾞｼｯｸM" panose="020B0600000000000000" pitchFamily="50" charset="-128"/>
                </a:rPr>
                <a:t>シンセイシヤ</a:t>
              </a:r>
              <a:r>
                <a:rPr lang="en-US" altLang="ja-JP" sz="600" dirty="0">
                  <a:latin typeface="HGPｺﾞｼｯｸM" panose="020B0600000000000000" pitchFamily="50" charset="-128"/>
                  <a:ea typeface="HGPｺﾞｼｯｸM" panose="020B0600000000000000" pitchFamily="50" charset="-128"/>
                </a:rPr>
                <a:t>1</a:t>
              </a:r>
              <a:endParaRPr kumimoji="1" lang="ja-JP" altLang="en-US" sz="600" dirty="0">
                <a:latin typeface="HGPｺﾞｼｯｸM" panose="020B0600000000000000" pitchFamily="50" charset="-128"/>
                <a:ea typeface="HGPｺﾞｼｯｸM" panose="020B0600000000000000" pitchFamily="50" charset="-128"/>
              </a:endParaRPr>
            </a:p>
          </p:txBody>
        </p:sp>
        <p:sp>
          <p:nvSpPr>
            <p:cNvPr id="22" name="テキスト ボックス 21">
              <a:extLst>
                <a:ext uri="{FF2B5EF4-FFF2-40B4-BE49-F238E27FC236}">
                  <a16:creationId xmlns:a16="http://schemas.microsoft.com/office/drawing/2014/main" id="{475CE66F-3FCA-4AA5-9EC5-FFD599069A20}"/>
                </a:ext>
              </a:extLst>
            </p:cNvPr>
            <p:cNvSpPr txBox="1"/>
            <p:nvPr/>
          </p:nvSpPr>
          <p:spPr>
            <a:xfrm>
              <a:off x="3546396" y="6045173"/>
              <a:ext cx="296859" cy="261610"/>
            </a:xfrm>
            <a:prstGeom prst="rect">
              <a:avLst/>
            </a:prstGeom>
            <a:noFill/>
          </p:spPr>
          <p:txBody>
            <a:bodyPr wrap="square" lIns="108000" rtlCol="0">
              <a:spAutoFit/>
            </a:bodyPr>
            <a:lstStyle/>
            <a:p>
              <a:r>
                <a:rPr lang="en-US" altLang="ja-JP" sz="1100" dirty="0">
                  <a:latin typeface="HGPｺﾞｼｯｸM" panose="020B0600000000000000" pitchFamily="50" charset="-128"/>
                  <a:ea typeface="HGPｺﾞｼｯｸM" panose="020B0600000000000000" pitchFamily="50" charset="-128"/>
                </a:rPr>
                <a:t>0</a:t>
              </a:r>
              <a:r>
                <a:rPr lang="ja-JP" altLang="en-US" sz="1100" dirty="0">
                  <a:latin typeface="HGPｺﾞｼｯｸM" panose="020B0600000000000000" pitchFamily="50" charset="-128"/>
                  <a:ea typeface="HGPｺﾞｼｯｸM" panose="020B0600000000000000" pitchFamily="50" charset="-128"/>
                </a:rPr>
                <a:t>　</a:t>
              </a:r>
              <a:endParaRPr kumimoji="1" lang="ja-JP" altLang="en-US" sz="1100" dirty="0">
                <a:latin typeface="HGPｺﾞｼｯｸM" panose="020B0600000000000000" pitchFamily="50" charset="-128"/>
                <a:ea typeface="HGPｺﾞｼｯｸM" panose="020B0600000000000000" pitchFamily="50" charset="-128"/>
              </a:endParaRPr>
            </a:p>
          </p:txBody>
        </p:sp>
        <p:sp>
          <p:nvSpPr>
            <p:cNvPr id="23" name="テキスト ボックス 22">
              <a:extLst>
                <a:ext uri="{FF2B5EF4-FFF2-40B4-BE49-F238E27FC236}">
                  <a16:creationId xmlns:a16="http://schemas.microsoft.com/office/drawing/2014/main" id="{3E722C3D-5630-4A46-B01A-339F8C46157C}"/>
                </a:ext>
              </a:extLst>
            </p:cNvPr>
            <p:cNvSpPr txBox="1"/>
            <p:nvPr/>
          </p:nvSpPr>
          <p:spPr>
            <a:xfrm>
              <a:off x="3843934" y="6045173"/>
              <a:ext cx="296859" cy="261610"/>
            </a:xfrm>
            <a:prstGeom prst="rect">
              <a:avLst/>
            </a:prstGeom>
            <a:noFill/>
          </p:spPr>
          <p:txBody>
            <a:bodyPr wrap="square" lIns="108000" rtlCol="0">
              <a:spAutoFit/>
            </a:bodyPr>
            <a:lstStyle/>
            <a:p>
              <a:r>
                <a:rPr lang="en-US" altLang="ja-JP" sz="1100" dirty="0">
                  <a:latin typeface="HGPｺﾞｼｯｸM" panose="020B0600000000000000" pitchFamily="50" charset="-128"/>
                  <a:ea typeface="HGPｺﾞｼｯｸM" panose="020B0600000000000000" pitchFamily="50" charset="-128"/>
                </a:rPr>
                <a:t>0</a:t>
              </a:r>
              <a:r>
                <a:rPr lang="ja-JP" altLang="en-US" sz="1100" dirty="0">
                  <a:latin typeface="HGPｺﾞｼｯｸM" panose="020B0600000000000000" pitchFamily="50" charset="-128"/>
                  <a:ea typeface="HGPｺﾞｼｯｸM" panose="020B0600000000000000" pitchFamily="50" charset="-128"/>
                </a:rPr>
                <a:t>　</a:t>
              </a:r>
              <a:endParaRPr kumimoji="1" lang="ja-JP" altLang="en-US" sz="1100" dirty="0">
                <a:latin typeface="HGPｺﾞｼｯｸM" panose="020B0600000000000000" pitchFamily="50" charset="-128"/>
                <a:ea typeface="HGPｺﾞｼｯｸM" panose="020B0600000000000000" pitchFamily="50" charset="-128"/>
              </a:endParaRPr>
            </a:p>
          </p:txBody>
        </p:sp>
        <p:sp>
          <p:nvSpPr>
            <p:cNvPr id="24" name="テキスト ボックス 23">
              <a:extLst>
                <a:ext uri="{FF2B5EF4-FFF2-40B4-BE49-F238E27FC236}">
                  <a16:creationId xmlns:a16="http://schemas.microsoft.com/office/drawing/2014/main" id="{02C40D80-4A4D-4BE5-847D-7E11A2F53F0F}"/>
                </a:ext>
              </a:extLst>
            </p:cNvPr>
            <p:cNvSpPr txBox="1"/>
            <p:nvPr/>
          </p:nvSpPr>
          <p:spPr>
            <a:xfrm>
              <a:off x="4146502" y="6045173"/>
              <a:ext cx="296859" cy="261610"/>
            </a:xfrm>
            <a:prstGeom prst="rect">
              <a:avLst/>
            </a:prstGeom>
            <a:noFill/>
          </p:spPr>
          <p:txBody>
            <a:bodyPr wrap="square" lIns="108000" rtlCol="0">
              <a:spAutoFit/>
            </a:bodyPr>
            <a:lstStyle/>
            <a:p>
              <a:r>
                <a:rPr lang="en-US" altLang="ja-JP" sz="1100" dirty="0">
                  <a:latin typeface="HGPｺﾞｼｯｸM" panose="020B0600000000000000" pitchFamily="50" charset="-128"/>
                  <a:ea typeface="HGPｺﾞｼｯｸM" panose="020B0600000000000000" pitchFamily="50" charset="-128"/>
                </a:rPr>
                <a:t>0</a:t>
              </a:r>
              <a:r>
                <a:rPr lang="ja-JP" altLang="en-US" sz="1100" dirty="0">
                  <a:latin typeface="HGPｺﾞｼｯｸM" panose="020B0600000000000000" pitchFamily="50" charset="-128"/>
                  <a:ea typeface="HGPｺﾞｼｯｸM" panose="020B0600000000000000" pitchFamily="50" charset="-128"/>
                </a:rPr>
                <a:t>　</a:t>
              </a:r>
              <a:endParaRPr kumimoji="1" lang="ja-JP" altLang="en-US" sz="1100" dirty="0">
                <a:latin typeface="HGPｺﾞｼｯｸM" panose="020B0600000000000000" pitchFamily="50" charset="-128"/>
                <a:ea typeface="HGPｺﾞｼｯｸM" panose="020B0600000000000000" pitchFamily="50" charset="-128"/>
              </a:endParaRPr>
            </a:p>
          </p:txBody>
        </p:sp>
        <p:sp>
          <p:nvSpPr>
            <p:cNvPr id="25" name="テキスト ボックス 24">
              <a:extLst>
                <a:ext uri="{FF2B5EF4-FFF2-40B4-BE49-F238E27FC236}">
                  <a16:creationId xmlns:a16="http://schemas.microsoft.com/office/drawing/2014/main" id="{7368CEC2-5FA1-4320-9F87-B27886034EB7}"/>
                </a:ext>
              </a:extLst>
            </p:cNvPr>
            <p:cNvSpPr txBox="1"/>
            <p:nvPr/>
          </p:nvSpPr>
          <p:spPr>
            <a:xfrm>
              <a:off x="4469293" y="6054554"/>
              <a:ext cx="296859" cy="261610"/>
            </a:xfrm>
            <a:prstGeom prst="rect">
              <a:avLst/>
            </a:prstGeom>
            <a:noFill/>
          </p:spPr>
          <p:txBody>
            <a:bodyPr wrap="square" lIns="108000" rtlCol="0">
              <a:spAutoFit/>
            </a:bodyPr>
            <a:lstStyle/>
            <a:p>
              <a:r>
                <a:rPr lang="en-US" altLang="ja-JP" sz="1100" dirty="0">
                  <a:latin typeface="HGPｺﾞｼｯｸM" panose="020B0600000000000000" pitchFamily="50" charset="-128"/>
                  <a:ea typeface="HGPｺﾞｼｯｸM" panose="020B0600000000000000" pitchFamily="50" charset="-128"/>
                </a:rPr>
                <a:t>0</a:t>
              </a:r>
              <a:r>
                <a:rPr lang="ja-JP" altLang="en-US" sz="1100" dirty="0">
                  <a:latin typeface="HGPｺﾞｼｯｸM" panose="020B0600000000000000" pitchFamily="50" charset="-128"/>
                  <a:ea typeface="HGPｺﾞｼｯｸM" panose="020B0600000000000000" pitchFamily="50" charset="-128"/>
                </a:rPr>
                <a:t>　</a:t>
              </a:r>
              <a:endParaRPr kumimoji="1" lang="ja-JP" altLang="en-US" sz="1100" dirty="0">
                <a:latin typeface="HGPｺﾞｼｯｸM" panose="020B0600000000000000" pitchFamily="50" charset="-128"/>
                <a:ea typeface="HGPｺﾞｼｯｸM" panose="020B0600000000000000" pitchFamily="50" charset="-128"/>
              </a:endParaRPr>
            </a:p>
          </p:txBody>
        </p:sp>
        <p:sp>
          <p:nvSpPr>
            <p:cNvPr id="26" name="テキスト ボックス 25">
              <a:extLst>
                <a:ext uri="{FF2B5EF4-FFF2-40B4-BE49-F238E27FC236}">
                  <a16:creationId xmlns:a16="http://schemas.microsoft.com/office/drawing/2014/main" id="{A14A9F81-DD9B-494C-AF0C-85604E9D1DF5}"/>
                </a:ext>
              </a:extLst>
            </p:cNvPr>
            <p:cNvSpPr txBox="1"/>
            <p:nvPr/>
          </p:nvSpPr>
          <p:spPr>
            <a:xfrm>
              <a:off x="4837341" y="6061703"/>
              <a:ext cx="296859" cy="261610"/>
            </a:xfrm>
            <a:prstGeom prst="rect">
              <a:avLst/>
            </a:prstGeom>
            <a:noFill/>
          </p:spPr>
          <p:txBody>
            <a:bodyPr wrap="square" lIns="108000" rtlCol="0">
              <a:spAutoFit/>
            </a:bodyPr>
            <a:lstStyle/>
            <a:p>
              <a:r>
                <a:rPr lang="en-US" altLang="ja-JP" sz="1100" dirty="0">
                  <a:latin typeface="HGPｺﾞｼｯｸM" panose="020B0600000000000000" pitchFamily="50" charset="-128"/>
                  <a:ea typeface="HGPｺﾞｼｯｸM" panose="020B0600000000000000" pitchFamily="50" charset="-128"/>
                </a:rPr>
                <a:t>0</a:t>
              </a:r>
              <a:r>
                <a:rPr lang="ja-JP" altLang="en-US" sz="1100" dirty="0">
                  <a:latin typeface="HGPｺﾞｼｯｸM" panose="020B0600000000000000" pitchFamily="50" charset="-128"/>
                  <a:ea typeface="HGPｺﾞｼｯｸM" panose="020B0600000000000000" pitchFamily="50" charset="-128"/>
                </a:rPr>
                <a:t>　</a:t>
              </a:r>
              <a:endParaRPr kumimoji="1" lang="ja-JP" altLang="en-US" sz="1100" dirty="0">
                <a:latin typeface="HGPｺﾞｼｯｸM" panose="020B0600000000000000" pitchFamily="50" charset="-128"/>
                <a:ea typeface="HGPｺﾞｼｯｸM" panose="020B0600000000000000" pitchFamily="50" charset="-128"/>
              </a:endParaRPr>
            </a:p>
          </p:txBody>
        </p:sp>
        <p:sp>
          <p:nvSpPr>
            <p:cNvPr id="27" name="テキスト ボックス 26">
              <a:extLst>
                <a:ext uri="{FF2B5EF4-FFF2-40B4-BE49-F238E27FC236}">
                  <a16:creationId xmlns:a16="http://schemas.microsoft.com/office/drawing/2014/main" id="{89D563B6-396F-4488-8B85-4CFCC1DB31F5}"/>
                </a:ext>
              </a:extLst>
            </p:cNvPr>
            <p:cNvSpPr txBox="1"/>
            <p:nvPr/>
          </p:nvSpPr>
          <p:spPr>
            <a:xfrm>
              <a:off x="5125565" y="6061703"/>
              <a:ext cx="296859" cy="261610"/>
            </a:xfrm>
            <a:prstGeom prst="rect">
              <a:avLst/>
            </a:prstGeom>
            <a:noFill/>
          </p:spPr>
          <p:txBody>
            <a:bodyPr wrap="square" lIns="108000" rtlCol="0">
              <a:spAutoFit/>
            </a:bodyPr>
            <a:lstStyle/>
            <a:p>
              <a:r>
                <a:rPr lang="en-US" altLang="ja-JP" sz="1100" dirty="0">
                  <a:latin typeface="HGPｺﾞｼｯｸM" panose="020B0600000000000000" pitchFamily="50" charset="-128"/>
                  <a:ea typeface="HGPｺﾞｼｯｸM" panose="020B0600000000000000" pitchFamily="50" charset="-128"/>
                </a:rPr>
                <a:t>0</a:t>
              </a:r>
              <a:r>
                <a:rPr lang="ja-JP" altLang="en-US" sz="1100" dirty="0">
                  <a:latin typeface="HGPｺﾞｼｯｸM" panose="020B0600000000000000" pitchFamily="50" charset="-128"/>
                  <a:ea typeface="HGPｺﾞｼｯｸM" panose="020B0600000000000000" pitchFamily="50" charset="-128"/>
                </a:rPr>
                <a:t>　</a:t>
              </a:r>
              <a:endParaRPr kumimoji="1" lang="ja-JP" altLang="en-US" sz="1100" dirty="0">
                <a:latin typeface="HGPｺﾞｼｯｸM" panose="020B0600000000000000" pitchFamily="50" charset="-128"/>
                <a:ea typeface="HGPｺﾞｼｯｸM" panose="020B0600000000000000" pitchFamily="50" charset="-128"/>
              </a:endParaRPr>
            </a:p>
          </p:txBody>
        </p:sp>
        <p:sp>
          <p:nvSpPr>
            <p:cNvPr id="28" name="テキスト ボックス 27">
              <a:extLst>
                <a:ext uri="{FF2B5EF4-FFF2-40B4-BE49-F238E27FC236}">
                  <a16:creationId xmlns:a16="http://schemas.microsoft.com/office/drawing/2014/main" id="{F717CCD0-C499-4688-A8CF-9E69778CEA82}"/>
                </a:ext>
              </a:extLst>
            </p:cNvPr>
            <p:cNvSpPr txBox="1"/>
            <p:nvPr/>
          </p:nvSpPr>
          <p:spPr>
            <a:xfrm>
              <a:off x="5421025" y="6061911"/>
              <a:ext cx="296859" cy="261610"/>
            </a:xfrm>
            <a:prstGeom prst="rect">
              <a:avLst/>
            </a:prstGeom>
            <a:noFill/>
          </p:spPr>
          <p:txBody>
            <a:bodyPr wrap="square" lIns="108000" rtlCol="0">
              <a:spAutoFit/>
            </a:bodyPr>
            <a:lstStyle/>
            <a:p>
              <a:r>
                <a:rPr lang="en-US" altLang="ja-JP" sz="1100" dirty="0">
                  <a:latin typeface="HGPｺﾞｼｯｸM" panose="020B0600000000000000" pitchFamily="50" charset="-128"/>
                  <a:ea typeface="HGPｺﾞｼｯｸM" panose="020B0600000000000000" pitchFamily="50" charset="-128"/>
                </a:rPr>
                <a:t>1</a:t>
              </a:r>
              <a:r>
                <a:rPr lang="ja-JP" altLang="en-US" sz="1100" dirty="0">
                  <a:latin typeface="HGPｺﾞｼｯｸM" panose="020B0600000000000000" pitchFamily="50" charset="-128"/>
                  <a:ea typeface="HGPｺﾞｼｯｸM" panose="020B0600000000000000" pitchFamily="50" charset="-128"/>
                </a:rPr>
                <a:t>　</a:t>
              </a:r>
              <a:endParaRPr kumimoji="1" lang="ja-JP" altLang="en-US" sz="1100" dirty="0">
                <a:latin typeface="HGPｺﾞｼｯｸM" panose="020B0600000000000000" pitchFamily="50" charset="-128"/>
                <a:ea typeface="HGPｺﾞｼｯｸM" panose="020B0600000000000000" pitchFamily="50" charset="-128"/>
              </a:endParaRPr>
            </a:p>
          </p:txBody>
        </p:sp>
        <p:sp>
          <p:nvSpPr>
            <p:cNvPr id="30" name="テキスト ボックス 29">
              <a:extLst>
                <a:ext uri="{FF2B5EF4-FFF2-40B4-BE49-F238E27FC236}">
                  <a16:creationId xmlns:a16="http://schemas.microsoft.com/office/drawing/2014/main" id="{AE6C258C-B6AF-4F4F-B729-FC690E55F6C7}"/>
                </a:ext>
              </a:extLst>
            </p:cNvPr>
            <p:cNvSpPr txBox="1"/>
            <p:nvPr/>
          </p:nvSpPr>
          <p:spPr>
            <a:xfrm>
              <a:off x="755576" y="5687516"/>
              <a:ext cx="296859" cy="261610"/>
            </a:xfrm>
            <a:prstGeom prst="rect">
              <a:avLst/>
            </a:prstGeom>
            <a:noFill/>
          </p:spPr>
          <p:txBody>
            <a:bodyPr wrap="square" lIns="108000" rtlCol="0">
              <a:spAutoFit/>
            </a:bodyPr>
            <a:lstStyle/>
            <a:p>
              <a:r>
                <a:rPr lang="en-US" altLang="ja-JP" sz="1100" dirty="0">
                  <a:latin typeface="HGPｺﾞｼｯｸM" panose="020B0600000000000000" pitchFamily="50" charset="-128"/>
                  <a:ea typeface="HGPｺﾞｼｯｸM" panose="020B0600000000000000" pitchFamily="50" charset="-128"/>
                </a:rPr>
                <a:t>0</a:t>
              </a:r>
              <a:r>
                <a:rPr lang="ja-JP" altLang="en-US" sz="1100" dirty="0">
                  <a:latin typeface="HGPｺﾞｼｯｸM" panose="020B0600000000000000" pitchFamily="50" charset="-128"/>
                  <a:ea typeface="HGPｺﾞｼｯｸM" panose="020B0600000000000000" pitchFamily="50" charset="-128"/>
                </a:rPr>
                <a:t>　</a:t>
              </a:r>
              <a:endParaRPr kumimoji="1" lang="ja-JP" altLang="en-US" sz="1100" dirty="0">
                <a:latin typeface="HGPｺﾞｼｯｸM" panose="020B0600000000000000" pitchFamily="50" charset="-128"/>
                <a:ea typeface="HGPｺﾞｼｯｸM" panose="020B0600000000000000" pitchFamily="50" charset="-128"/>
              </a:endParaRPr>
            </a:p>
          </p:txBody>
        </p:sp>
        <p:sp>
          <p:nvSpPr>
            <p:cNvPr id="31" name="テキスト ボックス 30">
              <a:extLst>
                <a:ext uri="{FF2B5EF4-FFF2-40B4-BE49-F238E27FC236}">
                  <a16:creationId xmlns:a16="http://schemas.microsoft.com/office/drawing/2014/main" id="{1F1EF19D-7220-47B7-8F2A-1C638C5FA270}"/>
                </a:ext>
              </a:extLst>
            </p:cNvPr>
            <p:cNvSpPr txBox="1"/>
            <p:nvPr/>
          </p:nvSpPr>
          <p:spPr>
            <a:xfrm>
              <a:off x="1043800" y="5687516"/>
              <a:ext cx="296859" cy="261610"/>
            </a:xfrm>
            <a:prstGeom prst="rect">
              <a:avLst/>
            </a:prstGeom>
            <a:noFill/>
          </p:spPr>
          <p:txBody>
            <a:bodyPr wrap="square" lIns="108000" rtlCol="0">
              <a:spAutoFit/>
            </a:bodyPr>
            <a:lstStyle/>
            <a:p>
              <a:r>
                <a:rPr lang="en-US" altLang="ja-JP" sz="1100" dirty="0">
                  <a:latin typeface="HGPｺﾞｼｯｸM" panose="020B0600000000000000" pitchFamily="50" charset="-128"/>
                  <a:ea typeface="HGPｺﾞｼｯｸM" panose="020B0600000000000000" pitchFamily="50" charset="-128"/>
                </a:rPr>
                <a:t>0</a:t>
              </a:r>
              <a:r>
                <a:rPr lang="ja-JP" altLang="en-US" sz="1100" dirty="0">
                  <a:latin typeface="HGPｺﾞｼｯｸM" panose="020B0600000000000000" pitchFamily="50" charset="-128"/>
                  <a:ea typeface="HGPｺﾞｼｯｸM" panose="020B0600000000000000" pitchFamily="50" charset="-128"/>
                </a:rPr>
                <a:t>　</a:t>
              </a:r>
              <a:endParaRPr kumimoji="1" lang="ja-JP" altLang="en-US" sz="1100" dirty="0">
                <a:latin typeface="HGPｺﾞｼｯｸM" panose="020B0600000000000000" pitchFamily="50" charset="-128"/>
                <a:ea typeface="HGPｺﾞｼｯｸM" panose="020B0600000000000000" pitchFamily="50" charset="-128"/>
              </a:endParaRPr>
            </a:p>
          </p:txBody>
        </p:sp>
        <p:sp>
          <p:nvSpPr>
            <p:cNvPr id="32" name="テキスト ボックス 31">
              <a:extLst>
                <a:ext uri="{FF2B5EF4-FFF2-40B4-BE49-F238E27FC236}">
                  <a16:creationId xmlns:a16="http://schemas.microsoft.com/office/drawing/2014/main" id="{5FAF266F-B3AC-47B0-A48F-5C36C5FA181C}"/>
                </a:ext>
              </a:extLst>
            </p:cNvPr>
            <p:cNvSpPr txBox="1"/>
            <p:nvPr/>
          </p:nvSpPr>
          <p:spPr>
            <a:xfrm>
              <a:off x="1367238" y="5687516"/>
              <a:ext cx="296859" cy="261610"/>
            </a:xfrm>
            <a:prstGeom prst="rect">
              <a:avLst/>
            </a:prstGeom>
            <a:noFill/>
          </p:spPr>
          <p:txBody>
            <a:bodyPr wrap="square" lIns="108000" rtlCol="0">
              <a:spAutoFit/>
            </a:bodyPr>
            <a:lstStyle/>
            <a:p>
              <a:r>
                <a:rPr lang="en-US" altLang="ja-JP" sz="1100" dirty="0">
                  <a:latin typeface="HGPｺﾞｼｯｸM" panose="020B0600000000000000" pitchFamily="50" charset="-128"/>
                  <a:ea typeface="HGPｺﾞｼｯｸM" panose="020B0600000000000000" pitchFamily="50" charset="-128"/>
                </a:rPr>
                <a:t>1</a:t>
              </a:r>
              <a:r>
                <a:rPr lang="ja-JP" altLang="en-US" sz="1100" dirty="0">
                  <a:latin typeface="HGPｺﾞｼｯｸM" panose="020B0600000000000000" pitchFamily="50" charset="-128"/>
                  <a:ea typeface="HGPｺﾞｼｯｸM" panose="020B0600000000000000" pitchFamily="50" charset="-128"/>
                </a:rPr>
                <a:t>　</a:t>
              </a:r>
              <a:endParaRPr kumimoji="1" lang="ja-JP" altLang="en-US" sz="1100" dirty="0">
                <a:latin typeface="HGPｺﾞｼｯｸM" panose="020B0600000000000000" pitchFamily="50" charset="-128"/>
                <a:ea typeface="HGPｺﾞｼｯｸM" panose="020B0600000000000000" pitchFamily="50" charset="-128"/>
              </a:endParaRPr>
            </a:p>
          </p:txBody>
        </p:sp>
        <p:sp>
          <p:nvSpPr>
            <p:cNvPr id="35" name="テキスト ボックス 34">
              <a:extLst>
                <a:ext uri="{FF2B5EF4-FFF2-40B4-BE49-F238E27FC236}">
                  <a16:creationId xmlns:a16="http://schemas.microsoft.com/office/drawing/2014/main" id="{92DA3C06-D96B-417E-A79C-458C399D02E4}"/>
                </a:ext>
              </a:extLst>
            </p:cNvPr>
            <p:cNvSpPr txBox="1"/>
            <p:nvPr/>
          </p:nvSpPr>
          <p:spPr>
            <a:xfrm>
              <a:off x="746941" y="5343835"/>
              <a:ext cx="296859" cy="261610"/>
            </a:xfrm>
            <a:prstGeom prst="rect">
              <a:avLst/>
            </a:prstGeom>
            <a:noFill/>
          </p:spPr>
          <p:txBody>
            <a:bodyPr wrap="square" lIns="108000" rtlCol="0">
              <a:spAutoFit/>
            </a:bodyPr>
            <a:lstStyle/>
            <a:p>
              <a:r>
                <a:rPr lang="en-US" altLang="ja-JP" sz="1100" dirty="0">
                  <a:latin typeface="HGPｺﾞｼｯｸM" panose="020B0600000000000000" pitchFamily="50" charset="-128"/>
                  <a:ea typeface="HGPｺﾞｼｯｸM" panose="020B0600000000000000" pitchFamily="50" charset="-128"/>
                </a:rPr>
                <a:t>0</a:t>
              </a:r>
              <a:r>
                <a:rPr lang="ja-JP" altLang="en-US" sz="1100" dirty="0">
                  <a:latin typeface="HGPｺﾞｼｯｸM" panose="020B0600000000000000" pitchFamily="50" charset="-128"/>
                  <a:ea typeface="HGPｺﾞｼｯｸM" panose="020B0600000000000000" pitchFamily="50" charset="-128"/>
                </a:rPr>
                <a:t>　</a:t>
              </a:r>
              <a:endParaRPr kumimoji="1" lang="ja-JP" altLang="en-US" sz="1100" dirty="0">
                <a:latin typeface="HGPｺﾞｼｯｸM" panose="020B0600000000000000" pitchFamily="50" charset="-128"/>
                <a:ea typeface="HGPｺﾞｼｯｸM" panose="020B0600000000000000" pitchFamily="50" charset="-128"/>
              </a:endParaRPr>
            </a:p>
          </p:txBody>
        </p:sp>
        <p:sp>
          <p:nvSpPr>
            <p:cNvPr id="36" name="テキスト ボックス 35">
              <a:extLst>
                <a:ext uri="{FF2B5EF4-FFF2-40B4-BE49-F238E27FC236}">
                  <a16:creationId xmlns:a16="http://schemas.microsoft.com/office/drawing/2014/main" id="{FBAB8C6B-E259-4E9F-BFE7-646D6FE2ACB9}"/>
                </a:ext>
              </a:extLst>
            </p:cNvPr>
            <p:cNvSpPr txBox="1"/>
            <p:nvPr/>
          </p:nvSpPr>
          <p:spPr>
            <a:xfrm>
              <a:off x="1041030" y="5343955"/>
              <a:ext cx="296859" cy="261610"/>
            </a:xfrm>
            <a:prstGeom prst="rect">
              <a:avLst/>
            </a:prstGeom>
            <a:noFill/>
          </p:spPr>
          <p:txBody>
            <a:bodyPr wrap="square" lIns="108000" rtlCol="0">
              <a:spAutoFit/>
            </a:bodyPr>
            <a:lstStyle/>
            <a:p>
              <a:r>
                <a:rPr lang="en-US" altLang="ja-JP" sz="1100" dirty="0">
                  <a:latin typeface="HGPｺﾞｼｯｸM" panose="020B0600000000000000" pitchFamily="50" charset="-128"/>
                  <a:ea typeface="HGPｺﾞｼｯｸM" panose="020B0600000000000000" pitchFamily="50" charset="-128"/>
                </a:rPr>
                <a:t>0</a:t>
              </a:r>
              <a:r>
                <a:rPr lang="ja-JP" altLang="en-US" sz="1100" dirty="0">
                  <a:latin typeface="HGPｺﾞｼｯｸM" panose="020B0600000000000000" pitchFamily="50" charset="-128"/>
                  <a:ea typeface="HGPｺﾞｼｯｸM" panose="020B0600000000000000" pitchFamily="50" charset="-128"/>
                </a:rPr>
                <a:t>　</a:t>
              </a:r>
              <a:endParaRPr kumimoji="1" lang="ja-JP" altLang="en-US" sz="1100" dirty="0">
                <a:latin typeface="HGPｺﾞｼｯｸM" panose="020B0600000000000000" pitchFamily="50" charset="-128"/>
                <a:ea typeface="HGPｺﾞｼｯｸM" panose="020B0600000000000000" pitchFamily="50" charset="-128"/>
              </a:endParaRPr>
            </a:p>
          </p:txBody>
        </p:sp>
        <p:sp>
          <p:nvSpPr>
            <p:cNvPr id="37" name="テキスト ボックス 36">
              <a:extLst>
                <a:ext uri="{FF2B5EF4-FFF2-40B4-BE49-F238E27FC236}">
                  <a16:creationId xmlns:a16="http://schemas.microsoft.com/office/drawing/2014/main" id="{F5DFA2F8-C458-4C33-AC5A-41B8B975054B}"/>
                </a:ext>
              </a:extLst>
            </p:cNvPr>
            <p:cNvSpPr txBox="1"/>
            <p:nvPr/>
          </p:nvSpPr>
          <p:spPr>
            <a:xfrm>
              <a:off x="1385850" y="5342992"/>
              <a:ext cx="296859" cy="261610"/>
            </a:xfrm>
            <a:prstGeom prst="rect">
              <a:avLst/>
            </a:prstGeom>
            <a:noFill/>
          </p:spPr>
          <p:txBody>
            <a:bodyPr wrap="square" lIns="108000" rtlCol="0">
              <a:spAutoFit/>
            </a:bodyPr>
            <a:lstStyle/>
            <a:p>
              <a:r>
                <a:rPr lang="en-US" altLang="ja-JP" sz="1100" dirty="0">
                  <a:latin typeface="HGPｺﾞｼｯｸM" panose="020B0600000000000000" pitchFamily="50" charset="-128"/>
                  <a:ea typeface="HGPｺﾞｼｯｸM" panose="020B0600000000000000" pitchFamily="50" charset="-128"/>
                </a:rPr>
                <a:t>0</a:t>
              </a:r>
              <a:r>
                <a:rPr lang="ja-JP" altLang="en-US" sz="1100" dirty="0">
                  <a:latin typeface="HGPｺﾞｼｯｸM" panose="020B0600000000000000" pitchFamily="50" charset="-128"/>
                  <a:ea typeface="HGPｺﾞｼｯｸM" panose="020B0600000000000000" pitchFamily="50" charset="-128"/>
                </a:rPr>
                <a:t>　</a:t>
              </a:r>
              <a:endParaRPr kumimoji="1" lang="ja-JP" altLang="en-US" sz="1100" dirty="0">
                <a:latin typeface="HGPｺﾞｼｯｸM" panose="020B0600000000000000" pitchFamily="50" charset="-128"/>
                <a:ea typeface="HGPｺﾞｼｯｸM" panose="020B0600000000000000" pitchFamily="50" charset="-128"/>
              </a:endParaRPr>
            </a:p>
          </p:txBody>
        </p:sp>
        <p:sp>
          <p:nvSpPr>
            <p:cNvPr id="38" name="テキスト ボックス 37">
              <a:extLst>
                <a:ext uri="{FF2B5EF4-FFF2-40B4-BE49-F238E27FC236}">
                  <a16:creationId xmlns:a16="http://schemas.microsoft.com/office/drawing/2014/main" id="{E68E6D77-994F-49BE-89F2-A87F638F98B2}"/>
                </a:ext>
              </a:extLst>
            </p:cNvPr>
            <p:cNvSpPr txBox="1"/>
            <p:nvPr/>
          </p:nvSpPr>
          <p:spPr>
            <a:xfrm>
              <a:off x="1702430" y="5344163"/>
              <a:ext cx="296859" cy="261610"/>
            </a:xfrm>
            <a:prstGeom prst="rect">
              <a:avLst/>
            </a:prstGeom>
            <a:noFill/>
          </p:spPr>
          <p:txBody>
            <a:bodyPr wrap="square" lIns="108000" rtlCol="0">
              <a:spAutoFit/>
            </a:bodyPr>
            <a:lstStyle/>
            <a:p>
              <a:r>
                <a:rPr lang="en-US" altLang="ja-JP" sz="1100" dirty="0">
                  <a:latin typeface="HGPｺﾞｼｯｸM" panose="020B0600000000000000" pitchFamily="50" charset="-128"/>
                  <a:ea typeface="HGPｺﾞｼｯｸM" panose="020B0600000000000000" pitchFamily="50" charset="-128"/>
                </a:rPr>
                <a:t>1</a:t>
              </a:r>
              <a:r>
                <a:rPr lang="ja-JP" altLang="en-US" sz="1100" dirty="0">
                  <a:latin typeface="HGPｺﾞｼｯｸM" panose="020B0600000000000000" pitchFamily="50" charset="-128"/>
                  <a:ea typeface="HGPｺﾞｼｯｸM" panose="020B0600000000000000" pitchFamily="50" charset="-128"/>
                </a:rPr>
                <a:t>　</a:t>
              </a:r>
              <a:endParaRPr kumimoji="1" lang="ja-JP" altLang="en-US" sz="1100" dirty="0">
                <a:latin typeface="HGPｺﾞｼｯｸM" panose="020B0600000000000000" pitchFamily="50" charset="-128"/>
                <a:ea typeface="HGPｺﾞｼｯｸM" panose="020B0600000000000000" pitchFamily="50" charset="-128"/>
              </a:endParaRPr>
            </a:p>
          </p:txBody>
        </p:sp>
        <p:sp>
          <p:nvSpPr>
            <p:cNvPr id="39" name="テキスト ボックス 38">
              <a:extLst>
                <a:ext uri="{FF2B5EF4-FFF2-40B4-BE49-F238E27FC236}">
                  <a16:creationId xmlns:a16="http://schemas.microsoft.com/office/drawing/2014/main" id="{8BE1CE1A-5CCB-46E0-9B1B-BE2407F74B62}"/>
                </a:ext>
              </a:extLst>
            </p:cNvPr>
            <p:cNvSpPr txBox="1"/>
            <p:nvPr/>
          </p:nvSpPr>
          <p:spPr>
            <a:xfrm>
              <a:off x="1989283" y="5360381"/>
              <a:ext cx="1440160" cy="261610"/>
            </a:xfrm>
            <a:prstGeom prst="rect">
              <a:avLst/>
            </a:prstGeom>
            <a:noFill/>
          </p:spPr>
          <p:txBody>
            <a:bodyPr wrap="square" rtlCol="0">
              <a:spAutoFit/>
            </a:bodyPr>
            <a:lstStyle/>
            <a:p>
              <a:r>
                <a:rPr kumimoji="1" lang="ja-JP" altLang="en-US" sz="1050" dirty="0">
                  <a:latin typeface="HGPｺﾞｼｯｸM" panose="020B0600000000000000" pitchFamily="50" charset="-128"/>
                  <a:ea typeface="HGPｺﾞｼｯｸM" panose="020B0600000000000000" pitchFamily="50" charset="-128"/>
                </a:rPr>
                <a:t>みずほ銀行</a:t>
              </a:r>
            </a:p>
          </p:txBody>
        </p:sp>
        <p:sp>
          <p:nvSpPr>
            <p:cNvPr id="40" name="テキスト ボックス 39">
              <a:extLst>
                <a:ext uri="{FF2B5EF4-FFF2-40B4-BE49-F238E27FC236}">
                  <a16:creationId xmlns:a16="http://schemas.microsoft.com/office/drawing/2014/main" id="{81C690D0-583B-493C-A992-D6F9887593B4}"/>
                </a:ext>
              </a:extLst>
            </p:cNvPr>
            <p:cNvSpPr txBox="1"/>
            <p:nvPr/>
          </p:nvSpPr>
          <p:spPr>
            <a:xfrm>
              <a:off x="1722231" y="5700342"/>
              <a:ext cx="1440160" cy="261610"/>
            </a:xfrm>
            <a:prstGeom prst="rect">
              <a:avLst/>
            </a:prstGeom>
            <a:noFill/>
          </p:spPr>
          <p:txBody>
            <a:bodyPr wrap="square" rtlCol="0">
              <a:spAutoFit/>
            </a:bodyPr>
            <a:lstStyle/>
            <a:p>
              <a:r>
                <a:rPr kumimoji="1" lang="ja-JP" altLang="en-US" sz="1050" dirty="0">
                  <a:latin typeface="HGPｺﾞｼｯｸM" panose="020B0600000000000000" pitchFamily="50" charset="-128"/>
                  <a:ea typeface="HGPｺﾞｼｯｸM" panose="020B0600000000000000" pitchFamily="50" charset="-128"/>
                </a:rPr>
                <a:t>東京営業部</a:t>
              </a:r>
            </a:p>
          </p:txBody>
        </p:sp>
        <p:sp>
          <p:nvSpPr>
            <p:cNvPr id="13" name="テキスト ボックス 12">
              <a:extLst>
                <a:ext uri="{FF2B5EF4-FFF2-40B4-BE49-F238E27FC236}">
                  <a16:creationId xmlns:a16="http://schemas.microsoft.com/office/drawing/2014/main" id="{A667BBB8-4B34-423E-9F8E-F824216E1FE2}"/>
                </a:ext>
              </a:extLst>
            </p:cNvPr>
            <p:cNvSpPr txBox="1"/>
            <p:nvPr/>
          </p:nvSpPr>
          <p:spPr>
            <a:xfrm>
              <a:off x="1159271" y="5416976"/>
              <a:ext cx="469032" cy="246221"/>
            </a:xfrm>
            <a:prstGeom prst="rect">
              <a:avLst/>
            </a:prstGeom>
            <a:noFill/>
          </p:spPr>
          <p:txBody>
            <a:bodyPr wrap="square" rtlCol="0">
              <a:spAutoFit/>
            </a:bodyPr>
            <a:lstStyle/>
            <a:p>
              <a:r>
                <a:rPr lang="en-US" altLang="ja-JP" sz="1000" dirty="0">
                  <a:solidFill>
                    <a:srgbClr val="FF0000"/>
                  </a:solidFill>
                </a:rPr>
                <a:t>(27)</a:t>
              </a:r>
              <a:endParaRPr kumimoji="1" lang="ja-JP" altLang="en-US" sz="1000" dirty="0">
                <a:solidFill>
                  <a:srgbClr val="FF0000"/>
                </a:solidFill>
              </a:endParaRPr>
            </a:p>
          </p:txBody>
        </p:sp>
        <p:sp>
          <p:nvSpPr>
            <p:cNvPr id="47" name="テキスト ボックス 46">
              <a:extLst>
                <a:ext uri="{FF2B5EF4-FFF2-40B4-BE49-F238E27FC236}">
                  <a16:creationId xmlns:a16="http://schemas.microsoft.com/office/drawing/2014/main" id="{027E3C82-1131-45A2-8087-321AA9DDE46E}"/>
                </a:ext>
              </a:extLst>
            </p:cNvPr>
            <p:cNvSpPr txBox="1"/>
            <p:nvPr/>
          </p:nvSpPr>
          <p:spPr>
            <a:xfrm>
              <a:off x="989616" y="5838841"/>
              <a:ext cx="469032" cy="246221"/>
            </a:xfrm>
            <a:prstGeom prst="rect">
              <a:avLst/>
            </a:prstGeom>
            <a:noFill/>
          </p:spPr>
          <p:txBody>
            <a:bodyPr wrap="square" rtlCol="0">
              <a:spAutoFit/>
            </a:bodyPr>
            <a:lstStyle/>
            <a:p>
              <a:r>
                <a:rPr lang="en-US" altLang="ja-JP" sz="1000" dirty="0">
                  <a:solidFill>
                    <a:srgbClr val="FF0000"/>
                  </a:solidFill>
                </a:rPr>
                <a:t>(28)</a:t>
              </a:r>
              <a:endParaRPr kumimoji="1" lang="ja-JP" altLang="en-US" sz="1000" dirty="0">
                <a:solidFill>
                  <a:srgbClr val="FF0000"/>
                </a:solidFill>
              </a:endParaRPr>
            </a:p>
          </p:txBody>
        </p:sp>
        <p:sp>
          <p:nvSpPr>
            <p:cNvPr id="48" name="テキスト ボックス 47">
              <a:extLst>
                <a:ext uri="{FF2B5EF4-FFF2-40B4-BE49-F238E27FC236}">
                  <a16:creationId xmlns:a16="http://schemas.microsoft.com/office/drawing/2014/main" id="{4E508A92-5949-4FBC-B397-F310FEE26F34}"/>
                </a:ext>
              </a:extLst>
            </p:cNvPr>
            <p:cNvSpPr txBox="1"/>
            <p:nvPr/>
          </p:nvSpPr>
          <p:spPr>
            <a:xfrm>
              <a:off x="1116865" y="6038776"/>
              <a:ext cx="469032" cy="246221"/>
            </a:xfrm>
            <a:prstGeom prst="rect">
              <a:avLst/>
            </a:prstGeom>
            <a:noFill/>
          </p:spPr>
          <p:txBody>
            <a:bodyPr wrap="square" rtlCol="0">
              <a:spAutoFit/>
            </a:bodyPr>
            <a:lstStyle/>
            <a:p>
              <a:r>
                <a:rPr lang="en-US" altLang="ja-JP" sz="1000" dirty="0">
                  <a:solidFill>
                    <a:srgbClr val="FF0000"/>
                  </a:solidFill>
                </a:rPr>
                <a:t>(29)</a:t>
              </a:r>
              <a:endParaRPr kumimoji="1" lang="ja-JP" altLang="en-US" sz="1000" dirty="0">
                <a:solidFill>
                  <a:srgbClr val="FF0000"/>
                </a:solidFill>
              </a:endParaRPr>
            </a:p>
          </p:txBody>
        </p:sp>
        <p:sp>
          <p:nvSpPr>
            <p:cNvPr id="49" name="テキスト ボックス 48">
              <a:extLst>
                <a:ext uri="{FF2B5EF4-FFF2-40B4-BE49-F238E27FC236}">
                  <a16:creationId xmlns:a16="http://schemas.microsoft.com/office/drawing/2014/main" id="{01C48079-3E21-4B4D-87CC-2E3671621475}"/>
                </a:ext>
              </a:extLst>
            </p:cNvPr>
            <p:cNvSpPr txBox="1"/>
            <p:nvPr/>
          </p:nvSpPr>
          <p:spPr>
            <a:xfrm>
              <a:off x="4170361" y="6185359"/>
              <a:ext cx="469032" cy="246221"/>
            </a:xfrm>
            <a:prstGeom prst="rect">
              <a:avLst/>
            </a:prstGeom>
            <a:noFill/>
          </p:spPr>
          <p:txBody>
            <a:bodyPr wrap="square" rtlCol="0">
              <a:spAutoFit/>
            </a:bodyPr>
            <a:lstStyle/>
            <a:p>
              <a:r>
                <a:rPr lang="en-US" altLang="ja-JP" sz="1000" dirty="0">
                  <a:solidFill>
                    <a:srgbClr val="FF0000"/>
                  </a:solidFill>
                </a:rPr>
                <a:t>(30)</a:t>
              </a:r>
              <a:endParaRPr kumimoji="1" lang="ja-JP" altLang="en-US" sz="1000" dirty="0">
                <a:solidFill>
                  <a:srgbClr val="FF0000"/>
                </a:solidFill>
              </a:endParaRPr>
            </a:p>
          </p:txBody>
        </p:sp>
        <p:sp>
          <p:nvSpPr>
            <p:cNvPr id="50" name="テキスト ボックス 49">
              <a:extLst>
                <a:ext uri="{FF2B5EF4-FFF2-40B4-BE49-F238E27FC236}">
                  <a16:creationId xmlns:a16="http://schemas.microsoft.com/office/drawing/2014/main" id="{740E09B3-31EE-4BA6-A242-DDD8FA0DC2FF}"/>
                </a:ext>
              </a:extLst>
            </p:cNvPr>
            <p:cNvSpPr txBox="1"/>
            <p:nvPr/>
          </p:nvSpPr>
          <p:spPr>
            <a:xfrm>
              <a:off x="2027863" y="6359195"/>
              <a:ext cx="469032" cy="246221"/>
            </a:xfrm>
            <a:prstGeom prst="rect">
              <a:avLst/>
            </a:prstGeom>
            <a:noFill/>
          </p:spPr>
          <p:txBody>
            <a:bodyPr wrap="square" rtlCol="0">
              <a:spAutoFit/>
            </a:bodyPr>
            <a:lstStyle/>
            <a:p>
              <a:r>
                <a:rPr lang="en-US" altLang="ja-JP" sz="1000" dirty="0">
                  <a:solidFill>
                    <a:srgbClr val="FF0000"/>
                  </a:solidFill>
                </a:rPr>
                <a:t>(31)</a:t>
              </a:r>
              <a:endParaRPr kumimoji="1" lang="ja-JP" altLang="en-US" sz="1000" dirty="0">
                <a:solidFill>
                  <a:srgbClr val="FF0000"/>
                </a:solidFill>
              </a:endParaRPr>
            </a:p>
          </p:txBody>
        </p:sp>
        <p:sp>
          <p:nvSpPr>
            <p:cNvPr id="51" name="テキスト ボックス 50">
              <a:extLst>
                <a:ext uri="{FF2B5EF4-FFF2-40B4-BE49-F238E27FC236}">
                  <a16:creationId xmlns:a16="http://schemas.microsoft.com/office/drawing/2014/main" id="{7C05A712-48E9-4C57-8640-190CB62BB2DC}"/>
                </a:ext>
              </a:extLst>
            </p:cNvPr>
            <p:cNvSpPr txBox="1"/>
            <p:nvPr/>
          </p:nvSpPr>
          <p:spPr>
            <a:xfrm>
              <a:off x="2028983" y="6546084"/>
              <a:ext cx="469032" cy="246221"/>
            </a:xfrm>
            <a:prstGeom prst="rect">
              <a:avLst/>
            </a:prstGeom>
            <a:noFill/>
          </p:spPr>
          <p:txBody>
            <a:bodyPr wrap="square" rtlCol="0">
              <a:spAutoFit/>
            </a:bodyPr>
            <a:lstStyle/>
            <a:p>
              <a:r>
                <a:rPr lang="en-US" altLang="ja-JP" sz="1000" dirty="0">
                  <a:solidFill>
                    <a:srgbClr val="FF0000"/>
                  </a:solidFill>
                </a:rPr>
                <a:t>(32)</a:t>
              </a:r>
              <a:endParaRPr kumimoji="1" lang="ja-JP" altLang="en-US" sz="1000" dirty="0">
                <a:solidFill>
                  <a:srgbClr val="FF0000"/>
                </a:solidFill>
              </a:endParaRPr>
            </a:p>
          </p:txBody>
        </p:sp>
      </p:grpSp>
      <p:sp>
        <p:nvSpPr>
          <p:cNvPr id="2" name="スライド番号プレースホルダー 1"/>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21</a:t>
            </a:fld>
            <a:endParaRPr lang="ja-JP" altLang="en-US" dirty="0">
              <a:solidFill>
                <a:prstClr val="black">
                  <a:tint val="75000"/>
                </a:prstClr>
              </a:solidFill>
            </a:endParaRPr>
          </a:p>
        </p:txBody>
      </p:sp>
      <p:sp>
        <p:nvSpPr>
          <p:cNvPr id="11" name="フローチャート: 処理 10"/>
          <p:cNvSpPr/>
          <p:nvPr/>
        </p:nvSpPr>
        <p:spPr>
          <a:xfrm>
            <a:off x="683568" y="244290"/>
            <a:ext cx="8065145" cy="736438"/>
          </a:xfrm>
          <a:prstGeom prst="flowChartProcess">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prstClr val="black"/>
                </a:solidFill>
                <a:latin typeface="+mn-ea"/>
              </a:rPr>
              <a:t>⑤様式の赤（</a:t>
            </a:r>
            <a:r>
              <a:rPr lang="en-US" altLang="ja-JP" dirty="0">
                <a:solidFill>
                  <a:prstClr val="black"/>
                </a:solidFill>
                <a:latin typeface="+mn-ea"/>
              </a:rPr>
              <a:t>XX</a:t>
            </a:r>
            <a:r>
              <a:rPr lang="ja-JP" altLang="en-US" dirty="0">
                <a:solidFill>
                  <a:prstClr val="black"/>
                </a:solidFill>
                <a:latin typeface="+mn-ea"/>
              </a:rPr>
              <a:t>）番号の箇所に記載されている内容を支援ツールのシート「</a:t>
            </a:r>
            <a:r>
              <a:rPr lang="en-US" altLang="ja-JP" dirty="0">
                <a:solidFill>
                  <a:prstClr val="black"/>
                </a:solidFill>
                <a:latin typeface="+mn-ea"/>
              </a:rPr>
              <a:t>SINSEI_</a:t>
            </a:r>
            <a:r>
              <a:rPr lang="ja-JP" altLang="en-US" dirty="0">
                <a:solidFill>
                  <a:prstClr val="black"/>
                </a:solidFill>
                <a:latin typeface="+mn-ea"/>
              </a:rPr>
              <a:t>交付申請書」のヘッダの（</a:t>
            </a:r>
            <a:r>
              <a:rPr lang="en-US" altLang="ja-JP" dirty="0">
                <a:solidFill>
                  <a:prstClr val="black"/>
                </a:solidFill>
                <a:latin typeface="+mn-ea"/>
              </a:rPr>
              <a:t>XX</a:t>
            </a:r>
            <a:r>
              <a:rPr lang="ja-JP" altLang="en-US" dirty="0">
                <a:solidFill>
                  <a:prstClr val="black"/>
                </a:solidFill>
                <a:latin typeface="+mn-ea"/>
              </a:rPr>
              <a:t>）番号の列に入力する。</a:t>
            </a:r>
            <a:endParaRPr lang="en-US" altLang="ja-JP" dirty="0">
              <a:solidFill>
                <a:prstClr val="black"/>
              </a:solidFill>
              <a:latin typeface="+mn-ea"/>
            </a:endParaRPr>
          </a:p>
        </p:txBody>
      </p:sp>
      <p:pic>
        <p:nvPicPr>
          <p:cNvPr id="9" name="図 8">
            <a:extLst>
              <a:ext uri="{FF2B5EF4-FFF2-40B4-BE49-F238E27FC236}">
                <a16:creationId xmlns:a16="http://schemas.microsoft.com/office/drawing/2014/main" id="{68027C09-75FF-3FEC-551D-A730B3F57D19}"/>
              </a:ext>
            </a:extLst>
          </p:cNvPr>
          <p:cNvPicPr>
            <a:picLocks noChangeAspect="1"/>
          </p:cNvPicPr>
          <p:nvPr/>
        </p:nvPicPr>
        <p:blipFill>
          <a:blip r:embed="rId4"/>
          <a:stretch>
            <a:fillRect/>
          </a:stretch>
        </p:blipFill>
        <p:spPr>
          <a:xfrm>
            <a:off x="4056351" y="4870222"/>
            <a:ext cx="4784587" cy="919110"/>
          </a:xfrm>
          <a:prstGeom prst="rect">
            <a:avLst/>
          </a:prstGeom>
          <a:ln>
            <a:solidFill>
              <a:schemeClr val="tx1"/>
            </a:solidFill>
          </a:ln>
        </p:spPr>
      </p:pic>
      <p:sp>
        <p:nvSpPr>
          <p:cNvPr id="61" name="正方形/長方形 60">
            <a:extLst>
              <a:ext uri="{FF2B5EF4-FFF2-40B4-BE49-F238E27FC236}">
                <a16:creationId xmlns:a16="http://schemas.microsoft.com/office/drawing/2014/main" id="{02F2B359-204E-4033-9795-C8B83599BEA9}"/>
              </a:ext>
            </a:extLst>
          </p:cNvPr>
          <p:cNvSpPr/>
          <p:nvPr/>
        </p:nvSpPr>
        <p:spPr>
          <a:xfrm>
            <a:off x="4056351" y="4982114"/>
            <a:ext cx="3392445" cy="79356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94198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1DF4192D-EB50-CA72-EB17-540A78C2C716}"/>
              </a:ext>
            </a:extLst>
          </p:cNvPr>
          <p:cNvPicPr>
            <a:picLocks noChangeAspect="1"/>
          </p:cNvPicPr>
          <p:nvPr/>
        </p:nvPicPr>
        <p:blipFill>
          <a:blip r:embed="rId3"/>
          <a:stretch>
            <a:fillRect/>
          </a:stretch>
        </p:blipFill>
        <p:spPr>
          <a:xfrm>
            <a:off x="699225" y="2876182"/>
            <a:ext cx="7297168" cy="1448002"/>
          </a:xfrm>
          <a:prstGeom prst="rect">
            <a:avLst/>
          </a:prstGeom>
        </p:spPr>
      </p:pic>
      <p:sp>
        <p:nvSpPr>
          <p:cNvPr id="2" name="スライド番号プレースホルダー 1"/>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22</a:t>
            </a:fld>
            <a:endParaRPr lang="ja-JP" altLang="en-US">
              <a:solidFill>
                <a:prstClr val="black">
                  <a:tint val="75000"/>
                </a:prstClr>
              </a:solidFill>
            </a:endParaRPr>
          </a:p>
        </p:txBody>
      </p:sp>
      <p:sp>
        <p:nvSpPr>
          <p:cNvPr id="5" name="フローチャート: 処理 4"/>
          <p:cNvSpPr/>
          <p:nvPr/>
        </p:nvSpPr>
        <p:spPr>
          <a:xfrm>
            <a:off x="699225" y="549484"/>
            <a:ext cx="7977231" cy="1553836"/>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prstClr val="black"/>
                </a:solidFill>
                <a:latin typeface="+mn-ea"/>
              </a:rPr>
              <a:t>⑥交付申請があった者は提出用フラグ１とする。</a:t>
            </a:r>
            <a:endParaRPr lang="en-US" altLang="ja-JP" dirty="0">
              <a:solidFill>
                <a:prstClr val="black"/>
              </a:solidFill>
              <a:latin typeface="+mn-ea"/>
            </a:endParaRPr>
          </a:p>
          <a:p>
            <a:r>
              <a:rPr lang="ja-JP" altLang="en-US" dirty="0">
                <a:solidFill>
                  <a:prstClr val="black"/>
                </a:solidFill>
                <a:latin typeface="+mn-ea"/>
              </a:rPr>
              <a:t>　提出フラグ１の申請者のデータが、交付金算定システムへの登録データ</a:t>
            </a:r>
            <a:endParaRPr lang="en-US" altLang="ja-JP" dirty="0">
              <a:solidFill>
                <a:prstClr val="black"/>
              </a:solidFill>
              <a:latin typeface="+mn-ea"/>
            </a:endParaRPr>
          </a:p>
          <a:p>
            <a:r>
              <a:rPr lang="ja-JP" altLang="en-US" dirty="0">
                <a:solidFill>
                  <a:prstClr val="black"/>
                </a:solidFill>
                <a:latin typeface="+mn-ea"/>
              </a:rPr>
              <a:t>　である「提出用</a:t>
            </a:r>
            <a:r>
              <a:rPr lang="en-US" altLang="ja-JP" dirty="0">
                <a:solidFill>
                  <a:prstClr val="black"/>
                </a:solidFill>
                <a:latin typeface="+mn-ea"/>
              </a:rPr>
              <a:t>CSV</a:t>
            </a:r>
            <a:r>
              <a:rPr lang="ja-JP" altLang="en-US" dirty="0">
                <a:solidFill>
                  <a:prstClr val="black"/>
                </a:solidFill>
                <a:latin typeface="+mn-ea"/>
              </a:rPr>
              <a:t>ファイル」に出力される。</a:t>
            </a:r>
            <a:endParaRPr lang="en-US" altLang="ja-JP" dirty="0">
              <a:solidFill>
                <a:prstClr val="black"/>
              </a:solidFill>
              <a:latin typeface="+mn-ea"/>
            </a:endParaRPr>
          </a:p>
          <a:p>
            <a:endParaRPr lang="en-US" altLang="ja-JP" dirty="0">
              <a:solidFill>
                <a:prstClr val="black"/>
              </a:solidFill>
              <a:latin typeface="+mn-ea"/>
            </a:endParaRPr>
          </a:p>
          <a:p>
            <a:r>
              <a:rPr lang="ja-JP" altLang="en-US" dirty="0">
                <a:solidFill>
                  <a:prstClr val="black"/>
                </a:solidFill>
                <a:latin typeface="+mn-ea"/>
              </a:rPr>
              <a:t>　交付申請はないがデータのみ管理したい場合は、提出フラグ０とする。</a:t>
            </a:r>
            <a:endParaRPr lang="en-US" altLang="ja-JP" dirty="0">
              <a:solidFill>
                <a:prstClr val="black"/>
              </a:solidFill>
              <a:latin typeface="+mn-ea"/>
            </a:endParaRPr>
          </a:p>
          <a:p>
            <a:endParaRPr lang="en-US" altLang="ja-JP" strike="sngStrike" dirty="0">
              <a:solidFill>
                <a:prstClr val="black"/>
              </a:solidFill>
              <a:latin typeface="+mn-ea"/>
            </a:endParaRPr>
          </a:p>
        </p:txBody>
      </p:sp>
      <p:sp>
        <p:nvSpPr>
          <p:cNvPr id="7" name="正方形/長方形 6"/>
          <p:cNvSpPr/>
          <p:nvPr/>
        </p:nvSpPr>
        <p:spPr>
          <a:xfrm>
            <a:off x="712800" y="2867279"/>
            <a:ext cx="432048" cy="1447800"/>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a:solidFill>
                <a:prstClr val="black"/>
              </a:solidFill>
              <a:latin typeface="+mn-ea"/>
            </a:endParaRPr>
          </a:p>
        </p:txBody>
      </p:sp>
      <p:grpSp>
        <p:nvGrpSpPr>
          <p:cNvPr id="6" name="グループ化 5">
            <a:extLst>
              <a:ext uri="{FF2B5EF4-FFF2-40B4-BE49-F238E27FC236}">
                <a16:creationId xmlns:a16="http://schemas.microsoft.com/office/drawing/2014/main" id="{27E5DB65-E471-484B-8FD0-43CF132301E9}"/>
              </a:ext>
            </a:extLst>
          </p:cNvPr>
          <p:cNvGrpSpPr/>
          <p:nvPr/>
        </p:nvGrpSpPr>
        <p:grpSpPr>
          <a:xfrm>
            <a:off x="467544" y="6093296"/>
            <a:ext cx="7713825" cy="646388"/>
            <a:chOff x="458575" y="5806948"/>
            <a:chExt cx="7713825" cy="646388"/>
          </a:xfrm>
        </p:grpSpPr>
        <p:sp>
          <p:nvSpPr>
            <p:cNvPr id="13" name="正方形/長方形 12"/>
            <p:cNvSpPr/>
            <p:nvPr/>
          </p:nvSpPr>
          <p:spPr>
            <a:xfrm>
              <a:off x="458575" y="5806948"/>
              <a:ext cx="585033" cy="646388"/>
            </a:xfrm>
            <a:prstGeom prst="rect">
              <a:avLst/>
            </a:prstGeom>
            <a:gradFill flip="none" rotWithShape="1">
              <a:gsLst>
                <a:gs pos="0">
                  <a:schemeClr val="accent1">
                    <a:tint val="66000"/>
                    <a:satMod val="160000"/>
                  </a:schemeClr>
                </a:gs>
                <a:gs pos="14000">
                  <a:schemeClr val="accent1">
                    <a:tint val="44500"/>
                    <a:satMod val="160000"/>
                  </a:schemeClr>
                </a:gs>
                <a:gs pos="100000">
                  <a:schemeClr val="accent1">
                    <a:tint val="23500"/>
                    <a:satMod val="160000"/>
                  </a:schemeClr>
                </a:gs>
              </a:gsLst>
              <a:lin ang="5400000" scaled="1"/>
              <a:tileRect/>
            </a:gradFill>
            <a:ln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sz="1100" dirty="0">
                <a:solidFill>
                  <a:prstClr val="black"/>
                </a:solidFill>
                <a:latin typeface="+mn-ea"/>
              </a:endParaRPr>
            </a:p>
          </p:txBody>
        </p:sp>
        <p:sp>
          <p:nvSpPr>
            <p:cNvPr id="11" name="正方形/長方形 10"/>
            <p:cNvSpPr/>
            <p:nvPr/>
          </p:nvSpPr>
          <p:spPr>
            <a:xfrm>
              <a:off x="1043608" y="5806948"/>
              <a:ext cx="7128792" cy="646388"/>
            </a:xfrm>
            <a:prstGeom prst="rect">
              <a:avLst/>
            </a:prstGeom>
            <a:gradFill flip="none" rotWithShape="1">
              <a:gsLst>
                <a:gs pos="0">
                  <a:schemeClr val="accent1">
                    <a:tint val="66000"/>
                    <a:satMod val="160000"/>
                  </a:schemeClr>
                </a:gs>
                <a:gs pos="14000">
                  <a:schemeClr val="accent1">
                    <a:tint val="44500"/>
                    <a:satMod val="160000"/>
                  </a:schemeClr>
                </a:gs>
                <a:gs pos="100000">
                  <a:schemeClr val="accent1">
                    <a:tint val="23500"/>
                    <a:satMod val="160000"/>
                  </a:schemeClr>
                </a:gs>
              </a:gsLst>
              <a:lin ang="5400000" scaled="1"/>
              <a:tileRect/>
            </a:gradFill>
            <a:ln cmpd="db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100" dirty="0">
                  <a:solidFill>
                    <a:prstClr val="black"/>
                  </a:solidFill>
                  <a:latin typeface="+mn-ea"/>
                </a:rPr>
                <a:t>操作マニュアル「申請書入力システム操作マニュアル</a:t>
              </a:r>
              <a:r>
                <a:rPr lang="en-US" altLang="ja-JP" sz="1100" dirty="0">
                  <a:solidFill>
                    <a:prstClr val="black"/>
                  </a:solidFill>
                  <a:latin typeface="+mn-ea"/>
                </a:rPr>
                <a:t>.</a:t>
              </a:r>
              <a:r>
                <a:rPr lang="en-US" altLang="ja-JP" sz="1100" dirty="0" err="1">
                  <a:solidFill>
                    <a:prstClr val="black"/>
                  </a:solidFill>
                  <a:latin typeface="+mn-ea"/>
                </a:rPr>
                <a:t>docx</a:t>
              </a:r>
              <a:r>
                <a:rPr lang="ja-JP" altLang="en-US" sz="1100" dirty="0">
                  <a:solidFill>
                    <a:prstClr val="black"/>
                  </a:solidFill>
                  <a:latin typeface="+mn-ea"/>
                </a:rPr>
                <a:t>」３．２．７交付申請書類の一括入力作業　参照</a:t>
              </a:r>
            </a:p>
            <a:p>
              <a:r>
                <a:rPr lang="ja-JP" altLang="en-US" sz="1100" dirty="0">
                  <a:solidFill>
                    <a:prstClr val="black"/>
                  </a:solidFill>
                  <a:latin typeface="+mn-ea"/>
                </a:rPr>
                <a:t>　　　　　　　「別紙</a:t>
              </a:r>
              <a:r>
                <a:rPr lang="en-US" altLang="ja-JP" sz="1100" dirty="0">
                  <a:solidFill>
                    <a:prstClr val="black"/>
                  </a:solidFill>
                  <a:latin typeface="+mn-ea"/>
                </a:rPr>
                <a:t>01_</a:t>
              </a:r>
              <a:r>
                <a:rPr lang="ja-JP" altLang="en-US" sz="1100" dirty="0">
                  <a:solidFill>
                    <a:prstClr val="black"/>
                  </a:solidFill>
                  <a:latin typeface="+mn-ea"/>
                </a:rPr>
                <a:t>各様式入力項目表</a:t>
              </a:r>
              <a:r>
                <a:rPr lang="en-US" altLang="ja-JP" sz="1100" dirty="0">
                  <a:solidFill>
                    <a:prstClr val="black"/>
                  </a:solidFill>
                  <a:latin typeface="+mn-ea"/>
                </a:rPr>
                <a:t>.</a:t>
              </a:r>
              <a:r>
                <a:rPr lang="en-US" altLang="ja-JP" sz="1100" dirty="0" err="1">
                  <a:solidFill>
                    <a:prstClr val="black"/>
                  </a:solidFill>
                  <a:latin typeface="+mn-ea"/>
                </a:rPr>
                <a:t>xlsx</a:t>
              </a:r>
              <a:r>
                <a:rPr lang="ja-JP" altLang="en-US" sz="1100" dirty="0">
                  <a:solidFill>
                    <a:prstClr val="black"/>
                  </a:solidFill>
                  <a:latin typeface="+mn-ea"/>
                </a:rPr>
                <a:t>」別紙</a:t>
              </a:r>
              <a:r>
                <a:rPr lang="en-US" altLang="ja-JP" sz="1100" dirty="0">
                  <a:solidFill>
                    <a:prstClr val="black"/>
                  </a:solidFill>
                  <a:latin typeface="+mn-ea"/>
                </a:rPr>
                <a:t>01-01</a:t>
              </a:r>
              <a:r>
                <a:rPr lang="ja-JP" altLang="en-US" sz="1100" dirty="0">
                  <a:solidFill>
                    <a:prstClr val="black"/>
                  </a:solidFill>
                  <a:latin typeface="+mn-ea"/>
                </a:rPr>
                <a:t>交付金交付申請書　参照</a:t>
              </a:r>
            </a:p>
            <a:p>
              <a:r>
                <a:rPr lang="ja-JP" altLang="en-US" sz="1100" dirty="0">
                  <a:solidFill>
                    <a:prstClr val="black"/>
                  </a:solidFill>
                  <a:latin typeface="+mn-ea"/>
                </a:rPr>
                <a:t>　　　　　　　「別紙</a:t>
              </a:r>
              <a:r>
                <a:rPr lang="en-US" altLang="ja-JP" sz="1100" dirty="0">
                  <a:solidFill>
                    <a:prstClr val="black"/>
                  </a:solidFill>
                  <a:latin typeface="+mn-ea"/>
                </a:rPr>
                <a:t>02_</a:t>
              </a:r>
              <a:r>
                <a:rPr lang="ja-JP" altLang="en-US" sz="1100" dirty="0">
                  <a:solidFill>
                    <a:prstClr val="black"/>
                  </a:solidFill>
                  <a:latin typeface="+mn-ea"/>
                </a:rPr>
                <a:t>交付金交付申請書</a:t>
              </a:r>
              <a:r>
                <a:rPr lang="en-US" altLang="ja-JP" sz="1100" dirty="0">
                  <a:solidFill>
                    <a:prstClr val="black"/>
                  </a:solidFill>
                  <a:latin typeface="+mn-ea"/>
                </a:rPr>
                <a:t>.</a:t>
              </a:r>
              <a:r>
                <a:rPr lang="en-US" altLang="ja-JP" sz="1100" dirty="0" err="1">
                  <a:solidFill>
                    <a:prstClr val="black"/>
                  </a:solidFill>
                  <a:latin typeface="+mn-ea"/>
                </a:rPr>
                <a:t>xlsx</a:t>
              </a:r>
              <a:r>
                <a:rPr lang="ja-JP" altLang="en-US" sz="1100" dirty="0">
                  <a:solidFill>
                    <a:prstClr val="black"/>
                  </a:solidFill>
                  <a:latin typeface="+mn-ea"/>
                </a:rPr>
                <a:t>」交付金交付申請書</a:t>
              </a:r>
              <a:r>
                <a:rPr lang="en-US" altLang="ja-JP" sz="1100" dirty="0">
                  <a:solidFill>
                    <a:prstClr val="black"/>
                  </a:solidFill>
                  <a:latin typeface="+mn-ea"/>
                </a:rPr>
                <a:t>H31(</a:t>
              </a:r>
              <a:r>
                <a:rPr lang="ja-JP" altLang="en-US" sz="1100" dirty="0">
                  <a:solidFill>
                    <a:prstClr val="black"/>
                  </a:solidFill>
                  <a:latin typeface="+mn-ea"/>
                </a:rPr>
                <a:t>入力</a:t>
              </a:r>
              <a:r>
                <a:rPr lang="en-US" altLang="ja-JP" sz="1100" dirty="0">
                  <a:solidFill>
                    <a:prstClr val="black"/>
                  </a:solidFill>
                  <a:latin typeface="+mn-ea"/>
                </a:rPr>
                <a:t>)</a:t>
              </a:r>
              <a:r>
                <a:rPr lang="ja-JP" altLang="en-US" sz="1100" dirty="0">
                  <a:solidFill>
                    <a:prstClr val="black"/>
                  </a:solidFill>
                  <a:latin typeface="+mn-ea"/>
                </a:rPr>
                <a:t>シート　参照</a:t>
              </a:r>
            </a:p>
          </p:txBody>
        </p:sp>
        <p:sp>
          <p:nvSpPr>
            <p:cNvPr id="12" name="円/楕円 11"/>
            <p:cNvSpPr/>
            <p:nvPr/>
          </p:nvSpPr>
          <p:spPr>
            <a:xfrm>
              <a:off x="533445" y="5875118"/>
              <a:ext cx="360040" cy="360040"/>
            </a:xfrm>
            <a:prstGeom prst="ellipse">
              <a:avLst/>
            </a:prstGeom>
            <a:solidFill>
              <a:srgbClr val="333399"/>
            </a:solidFill>
            <a:ln w="6350">
              <a:solidFill>
                <a:schemeClr val="tx1"/>
              </a:solidFill>
            </a:ln>
            <a:effectLst>
              <a:outerShdw blurRad="76200" dir="18900000" sy="23000" kx="-1200000" algn="bl"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err="1">
                  <a:solidFill>
                    <a:prstClr val="white"/>
                  </a:solidFill>
                  <a:latin typeface="Wide Latin" panose="020A0A07050505020404" pitchFamily="18" charset="0"/>
                </a:rPr>
                <a:t>i</a:t>
              </a:r>
              <a:endParaRPr lang="ja-JP" altLang="en-US" dirty="0">
                <a:solidFill>
                  <a:prstClr val="white"/>
                </a:solidFill>
                <a:latin typeface="Wide Latin" panose="020A0A07050505020404" pitchFamily="18" charset="0"/>
              </a:endParaRPr>
            </a:p>
          </p:txBody>
        </p:sp>
      </p:grpSp>
      <p:sp>
        <p:nvSpPr>
          <p:cNvPr id="10" name="円形吹き出し 7">
            <a:extLst>
              <a:ext uri="{FF2B5EF4-FFF2-40B4-BE49-F238E27FC236}">
                <a16:creationId xmlns:a16="http://schemas.microsoft.com/office/drawing/2014/main" id="{0001BEBA-774C-429F-B5B3-628FDD22ED9C}"/>
              </a:ext>
            </a:extLst>
          </p:cNvPr>
          <p:cNvSpPr/>
          <p:nvPr/>
        </p:nvSpPr>
        <p:spPr>
          <a:xfrm>
            <a:off x="279339" y="2564904"/>
            <a:ext cx="376409" cy="334615"/>
          </a:xfrm>
          <a:prstGeom prst="wedgeEllipseCallout">
            <a:avLst>
              <a:gd name="adj1" fmla="val 48700"/>
              <a:gd name="adj2" fmla="val 55377"/>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６</a:t>
            </a:r>
          </a:p>
        </p:txBody>
      </p:sp>
    </p:spTree>
    <p:extLst>
      <p:ext uri="{BB962C8B-B14F-4D97-AF65-F5344CB8AC3E}">
        <p14:creationId xmlns:p14="http://schemas.microsoft.com/office/powerpoint/2010/main" val="42743306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23</a:t>
            </a:fld>
            <a:endParaRPr lang="ja-JP" altLang="en-US">
              <a:solidFill>
                <a:prstClr val="black">
                  <a:tint val="75000"/>
                </a:prstClr>
              </a:solidFill>
            </a:endParaRPr>
          </a:p>
        </p:txBody>
      </p:sp>
      <p:sp>
        <p:nvSpPr>
          <p:cNvPr id="5" name="コンテンツ プレースホルダー 2"/>
          <p:cNvSpPr txBox="1">
            <a:spLocks/>
          </p:cNvSpPr>
          <p:nvPr/>
        </p:nvSpPr>
        <p:spPr>
          <a:xfrm>
            <a:off x="1331640" y="2204864"/>
            <a:ext cx="7200800" cy="792088"/>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r>
              <a:rPr lang="ja-JP" altLang="en-US" sz="1400" dirty="0">
                <a:solidFill>
                  <a:prstClr val="black"/>
                </a:solidFill>
                <a:latin typeface="+mn-ea"/>
              </a:rPr>
              <a:t>例：</a:t>
            </a:r>
            <a:r>
              <a:rPr lang="ja-JP" altLang="en-US" sz="1400" dirty="0">
                <a:solidFill>
                  <a:prstClr val="black"/>
                </a:solidFill>
                <a:latin typeface="+mn-ea"/>
                <a:sym typeface="Wingdings" panose="05000000000000000000" pitchFamily="2" charset="2"/>
              </a:rPr>
              <a:t>（４１</a:t>
            </a:r>
            <a:r>
              <a:rPr lang="ja-JP" altLang="en-US" sz="1400" dirty="0">
                <a:solidFill>
                  <a:prstClr val="black"/>
                </a:solidFill>
                <a:latin typeface="+mn-ea"/>
              </a:rPr>
              <a:t>）畑作物の直接支払交付金（ゲタ）の申請が「</a:t>
            </a:r>
            <a:r>
              <a:rPr lang="en-US" altLang="ja-JP" sz="1400" dirty="0">
                <a:solidFill>
                  <a:prstClr val="black"/>
                </a:solidFill>
                <a:latin typeface="+mn-ea"/>
              </a:rPr>
              <a:t>1</a:t>
            </a:r>
            <a:r>
              <a:rPr lang="ja-JP" altLang="en-US" sz="1400" dirty="0">
                <a:solidFill>
                  <a:prstClr val="black"/>
                </a:solidFill>
                <a:latin typeface="+mn-ea"/>
              </a:rPr>
              <a:t>：申請あり」の場合、</a:t>
            </a:r>
            <a:endParaRPr lang="en-US" altLang="ja-JP" sz="1400" dirty="0">
              <a:solidFill>
                <a:prstClr val="black"/>
              </a:solidFill>
              <a:latin typeface="+mn-ea"/>
            </a:endParaRPr>
          </a:p>
          <a:p>
            <a:pPr marL="0" indent="0">
              <a:buFont typeface="Arial" pitchFamily="34" charset="0"/>
              <a:buNone/>
            </a:pPr>
            <a:r>
              <a:rPr lang="ja-JP" altLang="en-US" sz="1400" dirty="0">
                <a:solidFill>
                  <a:prstClr val="black"/>
                </a:solidFill>
                <a:latin typeface="+mn-ea"/>
              </a:rPr>
              <a:t>　　（１０２）ゲタ対策数量払の単価は、必須入力になる。</a:t>
            </a:r>
            <a:endParaRPr lang="en-US" altLang="ja-JP" sz="1400" dirty="0">
              <a:solidFill>
                <a:prstClr val="black"/>
              </a:solidFill>
              <a:latin typeface="+mn-ea"/>
            </a:endParaRPr>
          </a:p>
          <a:p>
            <a:pPr marL="0" indent="0">
              <a:buFont typeface="Arial" pitchFamily="34" charset="0"/>
              <a:buNone/>
            </a:pPr>
            <a:endParaRPr lang="en-US" altLang="ja-JP" sz="1400" dirty="0">
              <a:solidFill>
                <a:prstClr val="black"/>
              </a:solidFill>
              <a:latin typeface="+mn-ea"/>
            </a:endParaRPr>
          </a:p>
        </p:txBody>
      </p:sp>
      <p:sp>
        <p:nvSpPr>
          <p:cNvPr id="19" name="フローチャート: 処理 18"/>
          <p:cNvSpPr/>
          <p:nvPr/>
        </p:nvSpPr>
        <p:spPr>
          <a:xfrm>
            <a:off x="699225" y="332656"/>
            <a:ext cx="7977231" cy="1465930"/>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rgbClr val="FF0000"/>
                </a:solidFill>
                <a:latin typeface="+mn-ea"/>
              </a:rPr>
              <a:t>シート「</a:t>
            </a:r>
            <a:r>
              <a:rPr lang="en-US" altLang="ja-JP" dirty="0">
                <a:solidFill>
                  <a:srgbClr val="FF0000"/>
                </a:solidFill>
                <a:latin typeface="+mn-ea"/>
              </a:rPr>
              <a:t>SINSEI_</a:t>
            </a:r>
            <a:r>
              <a:rPr lang="ja-JP" altLang="en-US" dirty="0">
                <a:solidFill>
                  <a:srgbClr val="FF0000"/>
                </a:solidFill>
                <a:latin typeface="+mn-ea"/>
              </a:rPr>
              <a:t>交付申請書」にデータを入力する際の注意点</a:t>
            </a:r>
            <a:endParaRPr lang="en-US" altLang="ja-JP" dirty="0">
              <a:solidFill>
                <a:srgbClr val="FF0000"/>
              </a:solidFill>
              <a:latin typeface="+mn-ea"/>
            </a:endParaRPr>
          </a:p>
          <a:p>
            <a:r>
              <a:rPr lang="ja-JP" altLang="en-US" sz="1600" dirty="0">
                <a:solidFill>
                  <a:prstClr val="black"/>
                </a:solidFill>
                <a:latin typeface="+mn-ea"/>
              </a:rPr>
              <a:t>　①１申請者１行で入力する。</a:t>
            </a:r>
            <a:endParaRPr lang="en-US" altLang="ja-JP" sz="1600" dirty="0">
              <a:solidFill>
                <a:prstClr val="black"/>
              </a:solidFill>
              <a:latin typeface="+mn-ea"/>
            </a:endParaRPr>
          </a:p>
          <a:p>
            <a:r>
              <a:rPr lang="ja-JP" altLang="en-US" sz="1600" dirty="0">
                <a:solidFill>
                  <a:prstClr val="black"/>
                </a:solidFill>
                <a:latin typeface="+mn-ea"/>
              </a:rPr>
              <a:t>　②支援ツールの項目名が水色は必須入力。</a:t>
            </a:r>
            <a:endParaRPr lang="en-US" altLang="ja-JP" sz="1600" dirty="0">
              <a:solidFill>
                <a:prstClr val="black"/>
              </a:solidFill>
              <a:latin typeface="+mn-ea"/>
            </a:endParaRPr>
          </a:p>
          <a:p>
            <a:r>
              <a:rPr lang="ja-JP" altLang="en-US" sz="1600" dirty="0">
                <a:solidFill>
                  <a:prstClr val="black"/>
                </a:solidFill>
                <a:latin typeface="+mn-ea"/>
              </a:rPr>
              <a:t>　③項目名がオレンジ色は選択入力（未入力で可）。</a:t>
            </a:r>
            <a:endParaRPr lang="en-US" altLang="ja-JP" sz="1600" dirty="0">
              <a:solidFill>
                <a:prstClr val="black"/>
              </a:solidFill>
              <a:latin typeface="+mn-ea"/>
            </a:endParaRPr>
          </a:p>
          <a:p>
            <a:r>
              <a:rPr lang="ja-JP" altLang="en-US" sz="1600" dirty="0">
                <a:solidFill>
                  <a:prstClr val="black"/>
                </a:solidFill>
                <a:latin typeface="+mn-ea"/>
              </a:rPr>
              <a:t>　　ただし、条件付きで必須入力となるものがある。</a:t>
            </a:r>
            <a:endParaRPr lang="en-US" altLang="ja-JP" sz="1600" dirty="0">
              <a:solidFill>
                <a:prstClr val="black"/>
              </a:solidFill>
              <a:latin typeface="+mn-ea"/>
            </a:endParaRPr>
          </a:p>
          <a:p>
            <a:endParaRPr lang="ja-JP" altLang="en-US" dirty="0">
              <a:solidFill>
                <a:srgbClr val="FF0000"/>
              </a:solidFill>
              <a:latin typeface="+mn-ea"/>
            </a:endParaRPr>
          </a:p>
        </p:txBody>
      </p:sp>
      <p:pic>
        <p:nvPicPr>
          <p:cNvPr id="16" name="図 15">
            <a:extLst>
              <a:ext uri="{FF2B5EF4-FFF2-40B4-BE49-F238E27FC236}">
                <a16:creationId xmlns:a16="http://schemas.microsoft.com/office/drawing/2014/main" id="{56D62038-6284-45D1-90F0-C03C6CEE28A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20754" y="2225443"/>
            <a:ext cx="432048" cy="416015"/>
          </a:xfrm>
          <a:prstGeom prst="rect">
            <a:avLst/>
          </a:prstGeom>
        </p:spPr>
      </p:pic>
      <p:sp>
        <p:nvSpPr>
          <p:cNvPr id="17" name="コンテンツ プレースホルダー 2">
            <a:extLst>
              <a:ext uri="{FF2B5EF4-FFF2-40B4-BE49-F238E27FC236}">
                <a16:creationId xmlns:a16="http://schemas.microsoft.com/office/drawing/2014/main" id="{82411D99-9E1E-4910-B2C4-B8C8BC8208BD}"/>
              </a:ext>
            </a:extLst>
          </p:cNvPr>
          <p:cNvSpPr txBox="1">
            <a:spLocks/>
          </p:cNvSpPr>
          <p:nvPr/>
        </p:nvSpPr>
        <p:spPr>
          <a:xfrm>
            <a:off x="699225" y="2132856"/>
            <a:ext cx="7833215" cy="864096"/>
          </a:xfrm>
          <a:prstGeom prst="rect">
            <a:avLst/>
          </a:prstGeom>
          <a:ln w="19050">
            <a:solidFill>
              <a:srgbClr val="339933"/>
            </a:solidFill>
            <a:prstDash val="lgDash"/>
          </a:ln>
        </p:spPr>
        <p:txBody>
          <a:bodyPr>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endParaRPr lang="ja-JP" altLang="en-US" sz="1600" dirty="0">
              <a:latin typeface="+mn-ea"/>
            </a:endParaRPr>
          </a:p>
        </p:txBody>
      </p:sp>
      <p:pic>
        <p:nvPicPr>
          <p:cNvPr id="21" name="図 20">
            <a:extLst>
              <a:ext uri="{FF2B5EF4-FFF2-40B4-BE49-F238E27FC236}">
                <a16:creationId xmlns:a16="http://schemas.microsoft.com/office/drawing/2014/main" id="{F9B67FFF-87DC-F16F-247D-20E10481ED07}"/>
              </a:ext>
            </a:extLst>
          </p:cNvPr>
          <p:cNvPicPr>
            <a:picLocks noChangeAspect="1"/>
          </p:cNvPicPr>
          <p:nvPr/>
        </p:nvPicPr>
        <p:blipFill>
          <a:blip r:embed="rId4"/>
          <a:stretch>
            <a:fillRect/>
          </a:stretch>
        </p:blipFill>
        <p:spPr>
          <a:xfrm>
            <a:off x="1036778" y="3221849"/>
            <a:ext cx="2133333" cy="1133333"/>
          </a:xfrm>
          <a:prstGeom prst="rect">
            <a:avLst/>
          </a:prstGeom>
        </p:spPr>
      </p:pic>
      <p:pic>
        <p:nvPicPr>
          <p:cNvPr id="22" name="図 21">
            <a:extLst>
              <a:ext uri="{FF2B5EF4-FFF2-40B4-BE49-F238E27FC236}">
                <a16:creationId xmlns:a16="http://schemas.microsoft.com/office/drawing/2014/main" id="{C7519810-4029-1BF3-14FB-C6B1EEB0DE94}"/>
              </a:ext>
            </a:extLst>
          </p:cNvPr>
          <p:cNvPicPr>
            <a:picLocks noChangeAspect="1"/>
          </p:cNvPicPr>
          <p:nvPr/>
        </p:nvPicPr>
        <p:blipFill>
          <a:blip r:embed="rId5"/>
          <a:stretch>
            <a:fillRect/>
          </a:stretch>
        </p:blipFill>
        <p:spPr>
          <a:xfrm>
            <a:off x="3661397" y="3214921"/>
            <a:ext cx="1961905" cy="1142857"/>
          </a:xfrm>
          <a:prstGeom prst="rect">
            <a:avLst/>
          </a:prstGeom>
        </p:spPr>
      </p:pic>
      <p:sp>
        <p:nvSpPr>
          <p:cNvPr id="9" name="正方形/長方形 8">
            <a:extLst>
              <a:ext uri="{FF2B5EF4-FFF2-40B4-BE49-F238E27FC236}">
                <a16:creationId xmlns:a16="http://schemas.microsoft.com/office/drawing/2014/main" id="{17234340-7E47-49AD-AB36-F74C43537498}"/>
              </a:ext>
            </a:extLst>
          </p:cNvPr>
          <p:cNvSpPr/>
          <p:nvPr/>
        </p:nvSpPr>
        <p:spPr>
          <a:xfrm>
            <a:off x="1043607" y="3221849"/>
            <a:ext cx="4579695" cy="1159216"/>
          </a:xfrm>
          <a:prstGeom prst="rect">
            <a:avLst/>
          </a:prstGeom>
          <a:solidFill>
            <a:schemeClr val="bg1">
              <a:lumMod val="50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4" name="図 23">
            <a:extLst>
              <a:ext uri="{FF2B5EF4-FFF2-40B4-BE49-F238E27FC236}">
                <a16:creationId xmlns:a16="http://schemas.microsoft.com/office/drawing/2014/main" id="{04834139-4FC8-E371-8CFA-F6D11C7636EE}"/>
              </a:ext>
            </a:extLst>
          </p:cNvPr>
          <p:cNvPicPr>
            <a:picLocks noChangeAspect="1"/>
          </p:cNvPicPr>
          <p:nvPr/>
        </p:nvPicPr>
        <p:blipFill>
          <a:blip r:embed="rId6"/>
          <a:stretch>
            <a:fillRect/>
          </a:stretch>
        </p:blipFill>
        <p:spPr>
          <a:xfrm>
            <a:off x="4379988" y="3221326"/>
            <a:ext cx="685714" cy="1152381"/>
          </a:xfrm>
          <a:prstGeom prst="rect">
            <a:avLst/>
          </a:prstGeom>
          <a:ln w="28575">
            <a:solidFill>
              <a:srgbClr val="FF0000"/>
            </a:solidFill>
          </a:ln>
        </p:spPr>
      </p:pic>
      <p:pic>
        <p:nvPicPr>
          <p:cNvPr id="25" name="図 24">
            <a:extLst>
              <a:ext uri="{FF2B5EF4-FFF2-40B4-BE49-F238E27FC236}">
                <a16:creationId xmlns:a16="http://schemas.microsoft.com/office/drawing/2014/main" id="{6093DE2A-319B-1312-D760-D6B8FFF5C00A}"/>
              </a:ext>
            </a:extLst>
          </p:cNvPr>
          <p:cNvPicPr>
            <a:picLocks noChangeAspect="1"/>
          </p:cNvPicPr>
          <p:nvPr/>
        </p:nvPicPr>
        <p:blipFill>
          <a:blip r:embed="rId7"/>
          <a:stretch>
            <a:fillRect/>
          </a:stretch>
        </p:blipFill>
        <p:spPr>
          <a:xfrm>
            <a:off x="1717729" y="3207041"/>
            <a:ext cx="771429" cy="1180952"/>
          </a:xfrm>
          <a:prstGeom prst="rect">
            <a:avLst/>
          </a:prstGeom>
          <a:ln w="28575">
            <a:solidFill>
              <a:srgbClr val="FF0000"/>
            </a:solidFill>
          </a:ln>
        </p:spPr>
      </p:pic>
      <p:pic>
        <p:nvPicPr>
          <p:cNvPr id="26" name="図 25">
            <a:extLst>
              <a:ext uri="{FF2B5EF4-FFF2-40B4-BE49-F238E27FC236}">
                <a16:creationId xmlns:a16="http://schemas.microsoft.com/office/drawing/2014/main" id="{982A3629-1192-811A-AF89-ED4972FAE1CF}"/>
              </a:ext>
            </a:extLst>
          </p:cNvPr>
          <p:cNvPicPr>
            <a:picLocks noChangeAspect="1"/>
          </p:cNvPicPr>
          <p:nvPr/>
        </p:nvPicPr>
        <p:blipFill>
          <a:blip r:embed="rId8"/>
          <a:stretch>
            <a:fillRect/>
          </a:stretch>
        </p:blipFill>
        <p:spPr>
          <a:xfrm>
            <a:off x="820754" y="4815278"/>
            <a:ext cx="2914286" cy="828571"/>
          </a:xfrm>
          <a:prstGeom prst="rect">
            <a:avLst/>
          </a:prstGeom>
        </p:spPr>
      </p:pic>
      <p:pic>
        <p:nvPicPr>
          <p:cNvPr id="27" name="図 26">
            <a:extLst>
              <a:ext uri="{FF2B5EF4-FFF2-40B4-BE49-F238E27FC236}">
                <a16:creationId xmlns:a16="http://schemas.microsoft.com/office/drawing/2014/main" id="{A86C934A-5051-91F5-8F4D-94169ED18C58}"/>
              </a:ext>
            </a:extLst>
          </p:cNvPr>
          <p:cNvPicPr>
            <a:picLocks noChangeAspect="1"/>
          </p:cNvPicPr>
          <p:nvPr/>
        </p:nvPicPr>
        <p:blipFill>
          <a:blip r:embed="rId9"/>
          <a:stretch>
            <a:fillRect/>
          </a:stretch>
        </p:blipFill>
        <p:spPr>
          <a:xfrm>
            <a:off x="5148064" y="4834865"/>
            <a:ext cx="2114286" cy="1076190"/>
          </a:xfrm>
          <a:prstGeom prst="rect">
            <a:avLst/>
          </a:prstGeom>
        </p:spPr>
      </p:pic>
      <p:sp>
        <p:nvSpPr>
          <p:cNvPr id="29" name="テキスト ボックス 28">
            <a:extLst>
              <a:ext uri="{FF2B5EF4-FFF2-40B4-BE49-F238E27FC236}">
                <a16:creationId xmlns:a16="http://schemas.microsoft.com/office/drawing/2014/main" id="{01E18F9E-4A1B-D7C8-FFF7-9A89E6995DFD}"/>
              </a:ext>
            </a:extLst>
          </p:cNvPr>
          <p:cNvSpPr txBox="1"/>
          <p:nvPr/>
        </p:nvSpPr>
        <p:spPr>
          <a:xfrm>
            <a:off x="3199603" y="3591808"/>
            <a:ext cx="343410" cy="369332"/>
          </a:xfrm>
          <a:prstGeom prst="rect">
            <a:avLst/>
          </a:prstGeom>
          <a:noFill/>
        </p:spPr>
        <p:txBody>
          <a:bodyPr wrap="square" rtlCol="0">
            <a:spAutoFit/>
          </a:bodyPr>
          <a:lstStyle/>
          <a:p>
            <a:r>
              <a:rPr kumimoji="1" lang="en-US" altLang="ja-JP" dirty="0"/>
              <a:t>…</a:t>
            </a:r>
            <a:endParaRPr kumimoji="1" lang="ja-JP" altLang="en-US" dirty="0"/>
          </a:p>
        </p:txBody>
      </p:sp>
      <p:cxnSp>
        <p:nvCxnSpPr>
          <p:cNvPr id="20" name="直線矢印コネクタ 19">
            <a:extLst>
              <a:ext uri="{FF2B5EF4-FFF2-40B4-BE49-F238E27FC236}">
                <a16:creationId xmlns:a16="http://schemas.microsoft.com/office/drawing/2014/main" id="{180DF20B-4682-402B-A8F0-1C38300E82E0}"/>
              </a:ext>
            </a:extLst>
          </p:cNvPr>
          <p:cNvCxnSpPr>
            <a:cxnSpLocks/>
          </p:cNvCxnSpPr>
          <p:nvPr/>
        </p:nvCxnSpPr>
        <p:spPr>
          <a:xfrm>
            <a:off x="4987980" y="4307576"/>
            <a:ext cx="504056" cy="441970"/>
          </a:xfrm>
          <a:prstGeom prst="straightConnector1">
            <a:avLst/>
          </a:prstGeom>
          <a:ln w="76200">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18" name="直線矢印コネクタ 17">
            <a:extLst>
              <a:ext uri="{FF2B5EF4-FFF2-40B4-BE49-F238E27FC236}">
                <a16:creationId xmlns:a16="http://schemas.microsoft.com/office/drawing/2014/main" id="{8794604E-A770-446B-B346-235E81D711AE}"/>
              </a:ext>
            </a:extLst>
          </p:cNvPr>
          <p:cNvCxnSpPr>
            <a:cxnSpLocks/>
          </p:cNvCxnSpPr>
          <p:nvPr/>
        </p:nvCxnSpPr>
        <p:spPr>
          <a:xfrm>
            <a:off x="2103443" y="4355182"/>
            <a:ext cx="0" cy="474095"/>
          </a:xfrm>
          <a:prstGeom prst="straightConnector1">
            <a:avLst/>
          </a:prstGeom>
          <a:ln w="76200">
            <a:solidFill>
              <a:srgbClr val="FF0000"/>
            </a:solidFill>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1004024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24</a:t>
            </a:fld>
            <a:endParaRPr lang="ja-JP" altLang="en-US">
              <a:solidFill>
                <a:prstClr val="black">
                  <a:tint val="75000"/>
                </a:prstClr>
              </a:solidFill>
            </a:endParaRPr>
          </a:p>
        </p:txBody>
      </p:sp>
      <p:sp>
        <p:nvSpPr>
          <p:cNvPr id="5" name="コンテンツ プレースホルダー 2"/>
          <p:cNvSpPr txBox="1">
            <a:spLocks/>
          </p:cNvSpPr>
          <p:nvPr/>
        </p:nvSpPr>
        <p:spPr>
          <a:xfrm>
            <a:off x="467544" y="2924944"/>
            <a:ext cx="7704856" cy="2664296"/>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r>
              <a:rPr lang="ja-JP" altLang="en-US" sz="1200" dirty="0">
                <a:solidFill>
                  <a:prstClr val="black"/>
                </a:solidFill>
                <a:latin typeface="+mn-ea"/>
              </a:rPr>
              <a:t>　例</a:t>
            </a:r>
            <a:r>
              <a:rPr lang="ja-JP" altLang="en-US" sz="1400" dirty="0">
                <a:solidFill>
                  <a:prstClr val="black"/>
                </a:solidFill>
                <a:latin typeface="+mn-ea"/>
              </a:rPr>
              <a:t>１：口座名義（ﾌﾘｶﾞﾅ）</a:t>
            </a:r>
            <a:r>
              <a:rPr lang="en-US" altLang="ja-JP" sz="1400" dirty="0">
                <a:solidFill>
                  <a:prstClr val="black"/>
                </a:solidFill>
                <a:latin typeface="+mn-ea"/>
              </a:rPr>
              <a:t>…</a:t>
            </a:r>
            <a:r>
              <a:rPr lang="ja-JP" altLang="en-US" sz="1400" dirty="0">
                <a:solidFill>
                  <a:prstClr val="black"/>
                </a:solidFill>
                <a:latin typeface="+mn-ea"/>
              </a:rPr>
              <a:t>小文字の“ｬ”は大文字の“ﾔ”とする。</a:t>
            </a:r>
            <a:endParaRPr lang="en-US" altLang="ja-JP" sz="1400" dirty="0">
              <a:solidFill>
                <a:prstClr val="black"/>
              </a:solidFill>
              <a:latin typeface="+mn-ea"/>
            </a:endParaRPr>
          </a:p>
          <a:p>
            <a:pPr marL="0" indent="0">
              <a:buFont typeface="Arial" pitchFamily="34" charset="0"/>
              <a:buNone/>
            </a:pPr>
            <a:r>
              <a:rPr lang="ja-JP" altLang="en-US" sz="1400" dirty="0">
                <a:solidFill>
                  <a:prstClr val="black"/>
                </a:solidFill>
                <a:latin typeface="+mn-ea"/>
              </a:rPr>
              <a:t>　（誤）ｼﾝｾｲｼ</a:t>
            </a:r>
            <a:r>
              <a:rPr lang="ja-JP" altLang="en-US" sz="1400" b="1" u="sng" dirty="0">
                <a:solidFill>
                  <a:prstClr val="black"/>
                </a:solidFill>
                <a:latin typeface="+mn-ea"/>
              </a:rPr>
              <a:t>ｬ</a:t>
            </a:r>
            <a:r>
              <a:rPr lang="ja-JP" altLang="en-US" sz="1400" dirty="0">
                <a:solidFill>
                  <a:prstClr val="black"/>
                </a:solidFill>
                <a:latin typeface="+mn-ea"/>
              </a:rPr>
              <a:t>　→　（正）ｼﾝｾｲｼ</a:t>
            </a:r>
            <a:r>
              <a:rPr lang="ja-JP" altLang="en-US" sz="1400" b="1" u="sng" dirty="0">
                <a:solidFill>
                  <a:prstClr val="black"/>
                </a:solidFill>
                <a:latin typeface="+mn-ea"/>
              </a:rPr>
              <a:t>ﾔ</a:t>
            </a:r>
            <a:endParaRPr lang="en-US" altLang="ja-JP" sz="1400" b="1" u="sng" dirty="0">
              <a:solidFill>
                <a:prstClr val="black"/>
              </a:solidFill>
              <a:latin typeface="+mn-ea"/>
            </a:endParaRPr>
          </a:p>
          <a:p>
            <a:endParaRPr lang="en-US" altLang="ja-JP" sz="1200" dirty="0">
              <a:solidFill>
                <a:prstClr val="black"/>
              </a:solidFill>
              <a:latin typeface="+mn-ea"/>
            </a:endParaRPr>
          </a:p>
          <a:p>
            <a:pPr marL="0" indent="0">
              <a:buFont typeface="Arial" pitchFamily="34" charset="0"/>
              <a:buNone/>
            </a:pPr>
            <a:r>
              <a:rPr lang="ja-JP" altLang="en-US" sz="1200" dirty="0">
                <a:solidFill>
                  <a:prstClr val="black"/>
                </a:solidFill>
                <a:latin typeface="+mn-ea"/>
              </a:rPr>
              <a:t>　</a:t>
            </a:r>
            <a:r>
              <a:rPr lang="ja-JP" altLang="en-US" sz="1400" dirty="0">
                <a:solidFill>
                  <a:prstClr val="black"/>
                </a:solidFill>
                <a:latin typeface="+mn-ea"/>
              </a:rPr>
              <a:t>例２：口座名義（漢字）</a:t>
            </a:r>
            <a:r>
              <a:rPr lang="en-US" altLang="ja-JP" sz="1400" dirty="0">
                <a:solidFill>
                  <a:prstClr val="black"/>
                </a:solidFill>
                <a:latin typeface="+mn-ea"/>
              </a:rPr>
              <a:t>…</a:t>
            </a:r>
            <a:r>
              <a:rPr lang="ja-JP" altLang="en-US" sz="1400" dirty="0">
                <a:solidFill>
                  <a:prstClr val="black"/>
                </a:solidFill>
                <a:latin typeface="+mn-ea"/>
              </a:rPr>
              <a:t>漢字で“髙”は“高”とする。</a:t>
            </a:r>
            <a:endParaRPr lang="en-US" altLang="ja-JP" sz="1400" dirty="0">
              <a:solidFill>
                <a:prstClr val="black"/>
              </a:solidFill>
              <a:latin typeface="+mn-ea"/>
            </a:endParaRPr>
          </a:p>
          <a:p>
            <a:pPr marL="0" indent="0">
              <a:buFont typeface="Arial" pitchFamily="34" charset="0"/>
              <a:buNone/>
            </a:pPr>
            <a:r>
              <a:rPr lang="ja-JP" altLang="en-US" sz="1400" dirty="0">
                <a:solidFill>
                  <a:prstClr val="black"/>
                </a:solidFill>
                <a:latin typeface="+mn-ea"/>
              </a:rPr>
              <a:t>　（誤）</a:t>
            </a:r>
            <a:r>
              <a:rPr lang="ja-JP" altLang="en-US" sz="1400" b="1" u="sng" dirty="0">
                <a:solidFill>
                  <a:prstClr val="black"/>
                </a:solidFill>
                <a:latin typeface="+mn-ea"/>
              </a:rPr>
              <a:t>髙</a:t>
            </a:r>
            <a:r>
              <a:rPr lang="ja-JP" altLang="en-US" sz="1400" dirty="0">
                <a:solidFill>
                  <a:prstClr val="black"/>
                </a:solidFill>
                <a:latin typeface="+mn-ea"/>
              </a:rPr>
              <a:t>橋　→　（正）</a:t>
            </a:r>
            <a:r>
              <a:rPr lang="ja-JP" altLang="en-US" sz="1400" b="1" u="sng" dirty="0">
                <a:solidFill>
                  <a:prstClr val="black"/>
                </a:solidFill>
                <a:latin typeface="+mn-ea"/>
              </a:rPr>
              <a:t>高</a:t>
            </a:r>
            <a:r>
              <a:rPr lang="ja-JP" altLang="en-US" sz="1400" dirty="0">
                <a:solidFill>
                  <a:prstClr val="black"/>
                </a:solidFill>
                <a:latin typeface="+mn-ea"/>
              </a:rPr>
              <a:t>橋</a:t>
            </a:r>
            <a:endParaRPr lang="en-US" altLang="ja-JP" sz="1400" dirty="0">
              <a:solidFill>
                <a:prstClr val="black"/>
              </a:solidFill>
              <a:latin typeface="+mn-ea"/>
            </a:endParaRPr>
          </a:p>
          <a:p>
            <a:endParaRPr lang="en-US" altLang="ja-JP" sz="1500" dirty="0">
              <a:solidFill>
                <a:prstClr val="black"/>
              </a:solidFill>
              <a:latin typeface="+mn-ea"/>
            </a:endParaRPr>
          </a:p>
          <a:p>
            <a:pPr marL="0" indent="0">
              <a:buFont typeface="Arial" pitchFamily="34" charset="0"/>
              <a:buNone/>
            </a:pPr>
            <a:r>
              <a:rPr lang="en-US" altLang="ja-JP" sz="1500" dirty="0">
                <a:solidFill>
                  <a:prstClr val="black"/>
                </a:solidFill>
                <a:latin typeface="+mn-ea"/>
              </a:rPr>
              <a:t>※</a:t>
            </a:r>
            <a:r>
              <a:rPr lang="ja-JP" altLang="en-US" sz="1500" dirty="0">
                <a:solidFill>
                  <a:prstClr val="black"/>
                </a:solidFill>
                <a:latin typeface="+mn-ea"/>
              </a:rPr>
              <a:t>なお、</a:t>
            </a:r>
            <a:r>
              <a:rPr lang="en-US" altLang="ja-JP" sz="1500" dirty="0" err="1">
                <a:solidFill>
                  <a:prstClr val="black"/>
                </a:solidFill>
                <a:latin typeface="+mn-ea"/>
              </a:rPr>
              <a:t>ADAMSⅡ</a:t>
            </a:r>
            <a:r>
              <a:rPr lang="ja-JP" altLang="en-US" sz="1500" dirty="0">
                <a:solidFill>
                  <a:prstClr val="black"/>
                </a:solidFill>
                <a:latin typeface="+mn-ea"/>
              </a:rPr>
              <a:t>にデータ連携しない、（９）交付申請者名（カナ）、（１０）交付申請者名（漢字）等は口座名義とは異なる制限となる（</a:t>
            </a:r>
            <a:r>
              <a:rPr lang="ja-JP" altLang="en-US" sz="1500" b="1" u="sng" dirty="0">
                <a:solidFill>
                  <a:prstClr val="black"/>
                </a:solidFill>
                <a:latin typeface="+mn-ea"/>
              </a:rPr>
              <a:t>髙　も入力可）。</a:t>
            </a:r>
            <a:endParaRPr lang="en-US" altLang="ja-JP" sz="1500" dirty="0">
              <a:solidFill>
                <a:prstClr val="black"/>
              </a:solidFill>
              <a:latin typeface="+mn-ea"/>
            </a:endParaRPr>
          </a:p>
        </p:txBody>
      </p:sp>
      <p:grpSp>
        <p:nvGrpSpPr>
          <p:cNvPr id="10" name="グループ化 9">
            <a:extLst>
              <a:ext uri="{FF2B5EF4-FFF2-40B4-BE49-F238E27FC236}">
                <a16:creationId xmlns:a16="http://schemas.microsoft.com/office/drawing/2014/main" id="{552E40EA-8630-4F99-80C5-FD5391A7A41B}"/>
              </a:ext>
            </a:extLst>
          </p:cNvPr>
          <p:cNvGrpSpPr/>
          <p:nvPr/>
        </p:nvGrpSpPr>
        <p:grpSpPr>
          <a:xfrm>
            <a:off x="467544" y="6093296"/>
            <a:ext cx="7713825" cy="428210"/>
            <a:chOff x="458575" y="5806948"/>
            <a:chExt cx="7713825" cy="428210"/>
          </a:xfrm>
        </p:grpSpPr>
        <p:sp>
          <p:nvSpPr>
            <p:cNvPr id="6" name="正方形/長方形 5"/>
            <p:cNvSpPr/>
            <p:nvPr/>
          </p:nvSpPr>
          <p:spPr>
            <a:xfrm>
              <a:off x="458575" y="5806948"/>
              <a:ext cx="585033" cy="428210"/>
            </a:xfrm>
            <a:prstGeom prst="rect">
              <a:avLst/>
            </a:prstGeom>
            <a:gradFill flip="none" rotWithShape="1">
              <a:gsLst>
                <a:gs pos="0">
                  <a:schemeClr val="accent1">
                    <a:tint val="66000"/>
                    <a:satMod val="160000"/>
                  </a:schemeClr>
                </a:gs>
                <a:gs pos="14000">
                  <a:schemeClr val="accent1">
                    <a:tint val="44500"/>
                    <a:satMod val="160000"/>
                  </a:schemeClr>
                </a:gs>
                <a:gs pos="100000">
                  <a:schemeClr val="accent1">
                    <a:tint val="23500"/>
                    <a:satMod val="160000"/>
                  </a:schemeClr>
                </a:gs>
              </a:gsLst>
              <a:lin ang="5400000" scaled="1"/>
              <a:tileRect/>
            </a:gradFill>
            <a:ln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sz="1100" dirty="0">
                <a:solidFill>
                  <a:prstClr val="black"/>
                </a:solidFill>
                <a:latin typeface="+mn-ea"/>
              </a:endParaRPr>
            </a:p>
          </p:txBody>
        </p:sp>
        <p:sp>
          <p:nvSpPr>
            <p:cNvPr id="7" name="正方形/長方形 6"/>
            <p:cNvSpPr/>
            <p:nvPr/>
          </p:nvSpPr>
          <p:spPr>
            <a:xfrm>
              <a:off x="1043608" y="5806948"/>
              <a:ext cx="7128792" cy="428210"/>
            </a:xfrm>
            <a:prstGeom prst="rect">
              <a:avLst/>
            </a:prstGeom>
            <a:gradFill flip="none" rotWithShape="1">
              <a:gsLst>
                <a:gs pos="0">
                  <a:schemeClr val="accent1">
                    <a:tint val="66000"/>
                    <a:satMod val="160000"/>
                  </a:schemeClr>
                </a:gs>
                <a:gs pos="14000">
                  <a:schemeClr val="accent1">
                    <a:tint val="44500"/>
                    <a:satMod val="160000"/>
                  </a:schemeClr>
                </a:gs>
                <a:gs pos="100000">
                  <a:schemeClr val="accent1">
                    <a:tint val="23500"/>
                    <a:satMod val="160000"/>
                  </a:schemeClr>
                </a:gs>
              </a:gsLst>
              <a:lin ang="5400000" scaled="1"/>
              <a:tileRect/>
            </a:gradFill>
            <a:ln cmpd="db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100" dirty="0">
                  <a:solidFill>
                    <a:prstClr val="black"/>
                  </a:solidFill>
                  <a:latin typeface="+mn-ea"/>
                </a:rPr>
                <a:t>操作マニュアル「別紙</a:t>
              </a:r>
              <a:r>
                <a:rPr lang="en-US" altLang="ja-JP" sz="1100" dirty="0">
                  <a:solidFill>
                    <a:prstClr val="black"/>
                  </a:solidFill>
                  <a:latin typeface="+mn-ea"/>
                </a:rPr>
                <a:t>04_</a:t>
              </a:r>
              <a:r>
                <a:rPr lang="ja-JP" altLang="en-US" sz="1100" dirty="0">
                  <a:solidFill>
                    <a:prstClr val="black"/>
                  </a:solidFill>
                  <a:latin typeface="+mn-ea"/>
                </a:rPr>
                <a:t>入力禁止文字リスト</a:t>
              </a:r>
              <a:r>
                <a:rPr lang="en-US" altLang="ja-JP" sz="1100" dirty="0">
                  <a:solidFill>
                    <a:prstClr val="black"/>
                  </a:solidFill>
                  <a:latin typeface="+mn-ea"/>
                </a:rPr>
                <a:t>.</a:t>
              </a:r>
              <a:r>
                <a:rPr lang="en-US" altLang="ja-JP" sz="1100" dirty="0" err="1">
                  <a:solidFill>
                    <a:prstClr val="black"/>
                  </a:solidFill>
                  <a:latin typeface="+mn-ea"/>
                </a:rPr>
                <a:t>xlsx</a:t>
              </a:r>
              <a:r>
                <a:rPr lang="ja-JP" altLang="en-US" sz="1100" dirty="0">
                  <a:solidFill>
                    <a:prstClr val="black"/>
                  </a:solidFill>
                  <a:latin typeface="+mn-ea"/>
                </a:rPr>
                <a:t>」参照</a:t>
              </a:r>
            </a:p>
          </p:txBody>
        </p:sp>
        <p:sp>
          <p:nvSpPr>
            <p:cNvPr id="8" name="円/楕円 7"/>
            <p:cNvSpPr/>
            <p:nvPr/>
          </p:nvSpPr>
          <p:spPr>
            <a:xfrm>
              <a:off x="565500" y="5841033"/>
              <a:ext cx="360040" cy="360040"/>
            </a:xfrm>
            <a:prstGeom prst="ellipse">
              <a:avLst/>
            </a:prstGeom>
            <a:solidFill>
              <a:srgbClr val="333399"/>
            </a:solidFill>
            <a:ln w="6350">
              <a:solidFill>
                <a:schemeClr val="tx1"/>
              </a:solidFill>
            </a:ln>
            <a:effectLst>
              <a:outerShdw blurRad="76200" dir="18900000" sy="23000" kx="-1200000" algn="bl"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err="1">
                  <a:solidFill>
                    <a:prstClr val="white"/>
                  </a:solidFill>
                  <a:latin typeface="Wide Latin" panose="020A0A07050505020404" pitchFamily="18" charset="0"/>
                </a:rPr>
                <a:t>i</a:t>
              </a:r>
              <a:endParaRPr lang="ja-JP" altLang="en-US" dirty="0">
                <a:solidFill>
                  <a:prstClr val="white"/>
                </a:solidFill>
                <a:latin typeface="Wide Latin" panose="020A0A07050505020404" pitchFamily="18" charset="0"/>
              </a:endParaRPr>
            </a:p>
          </p:txBody>
        </p:sp>
      </p:grpSp>
      <p:sp>
        <p:nvSpPr>
          <p:cNvPr id="9" name="フローチャート: 処理 8"/>
          <p:cNvSpPr/>
          <p:nvPr/>
        </p:nvSpPr>
        <p:spPr>
          <a:xfrm>
            <a:off x="699225" y="549484"/>
            <a:ext cx="7977231" cy="2231444"/>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rgbClr val="FF0000"/>
                </a:solidFill>
                <a:latin typeface="+mn-ea"/>
              </a:rPr>
              <a:t>シート「</a:t>
            </a:r>
            <a:r>
              <a:rPr lang="en-US" altLang="ja-JP" dirty="0">
                <a:solidFill>
                  <a:srgbClr val="FF0000"/>
                </a:solidFill>
                <a:latin typeface="+mn-ea"/>
              </a:rPr>
              <a:t>SINSEI_</a:t>
            </a:r>
            <a:r>
              <a:rPr lang="ja-JP" altLang="en-US" dirty="0">
                <a:solidFill>
                  <a:srgbClr val="FF0000"/>
                </a:solidFill>
                <a:latin typeface="+mn-ea"/>
              </a:rPr>
              <a:t>交付申請書」</a:t>
            </a:r>
            <a:r>
              <a:rPr lang="ja-JP" altLang="en-US" dirty="0">
                <a:solidFill>
                  <a:srgbClr val="FF0000"/>
                </a:solidFill>
                <a:latin typeface="HG丸ｺﾞｼｯｸM-PRO" panose="020F0600000000000000" pitchFamily="50" charset="-128"/>
                <a:ea typeface="HG丸ｺﾞｼｯｸM-PRO" panose="020F0600000000000000" pitchFamily="50" charset="-128"/>
              </a:rPr>
              <a:t>にデータを入力する際の注意点</a:t>
            </a:r>
            <a:endParaRPr lang="en-US" altLang="ja-JP" dirty="0">
              <a:solidFill>
                <a:srgbClr val="FF0000"/>
              </a:solidFill>
              <a:latin typeface="HG丸ｺﾞｼｯｸM-PRO" panose="020F0600000000000000" pitchFamily="50" charset="-128"/>
              <a:ea typeface="HG丸ｺﾞｼｯｸM-PRO" panose="020F0600000000000000" pitchFamily="50" charset="-128"/>
            </a:endParaRPr>
          </a:p>
          <a:p>
            <a:r>
              <a:rPr lang="ja-JP" altLang="en-US" sz="1600" dirty="0">
                <a:solidFill>
                  <a:prstClr val="black"/>
                </a:solidFill>
                <a:latin typeface="HG丸ｺﾞｼｯｸM-PRO" panose="020F0600000000000000" pitchFamily="50" charset="-128"/>
                <a:ea typeface="HG丸ｺﾞｼｯｸM-PRO" panose="020F0600000000000000" pitchFamily="50" charset="-128"/>
              </a:rPr>
              <a:t>　</a:t>
            </a:r>
            <a:r>
              <a:rPr lang="ja-JP" altLang="en-US" sz="1600" dirty="0">
                <a:solidFill>
                  <a:prstClr val="black"/>
                </a:solidFill>
                <a:latin typeface="HG丸ｺﾞｼｯｸM-PRO" panose="020F0600000000000000" pitchFamily="50" charset="-128"/>
              </a:rPr>
              <a:t>④（２６）代理申請区分については、様式第３号の</a:t>
            </a:r>
            <a:r>
              <a:rPr lang="ja-JP" altLang="en-US" sz="1600" dirty="0">
                <a:solidFill>
                  <a:schemeClr val="tx1"/>
                </a:solidFill>
                <a:latin typeface="HG丸ｺﾞｼｯｸM-PRO" panose="020F0600000000000000" pitchFamily="50" charset="-128"/>
              </a:rPr>
              <a:t>申請の内容が代理人に委任に</a:t>
            </a:r>
            <a:endParaRPr lang="en-US" altLang="ja-JP" sz="1600" dirty="0">
              <a:solidFill>
                <a:schemeClr val="tx1"/>
              </a:solidFill>
              <a:latin typeface="HG丸ｺﾞｼｯｸM-PRO" panose="020F0600000000000000" pitchFamily="50" charset="-128"/>
            </a:endParaRPr>
          </a:p>
          <a:p>
            <a:r>
              <a:rPr lang="ja-JP" altLang="en-US" sz="1600" dirty="0">
                <a:solidFill>
                  <a:schemeClr val="tx1"/>
                </a:solidFill>
                <a:latin typeface="HG丸ｺﾞｼｯｸM-PRO" panose="020F0600000000000000" pitchFamily="50" charset="-128"/>
              </a:rPr>
              <a:t>　　チェックされて提出された場合は、「１（代理申請）」を入力、申請の内容が</a:t>
            </a:r>
            <a:endParaRPr lang="en-US" altLang="ja-JP" sz="1600" dirty="0">
              <a:solidFill>
                <a:schemeClr val="tx1"/>
              </a:solidFill>
              <a:latin typeface="HG丸ｺﾞｼｯｸM-PRO" panose="020F0600000000000000" pitchFamily="50" charset="-128"/>
            </a:endParaRPr>
          </a:p>
          <a:p>
            <a:r>
              <a:rPr lang="ja-JP" altLang="en-US" sz="1600" dirty="0">
                <a:solidFill>
                  <a:schemeClr val="tx1"/>
                </a:solidFill>
                <a:latin typeface="HG丸ｺﾞｼｯｸM-PRO" panose="020F0600000000000000" pitchFamily="50" charset="-128"/>
              </a:rPr>
              <a:t>　　代理人に委任にチェックいない場合は「０（代理申請でない）」を入力。</a:t>
            </a:r>
            <a:r>
              <a:rPr lang="ja-JP" altLang="en-US" sz="1600" dirty="0">
                <a:solidFill>
                  <a:schemeClr val="tx1"/>
                </a:solidFill>
                <a:latin typeface="HG丸ｺﾞｼｯｸM-PRO" panose="020F0600000000000000" pitchFamily="50" charset="-128"/>
                <a:ea typeface="HG丸ｺﾞｼｯｸM-PRO" panose="020F0600000000000000" pitchFamily="50" charset="-128"/>
              </a:rPr>
              <a:t>　</a:t>
            </a:r>
            <a:endParaRPr lang="en-US" altLang="ja-JP" sz="1600" dirty="0">
              <a:solidFill>
                <a:schemeClr val="tx1"/>
              </a:solidFill>
              <a:latin typeface="HG丸ｺﾞｼｯｸM-PRO" panose="020F0600000000000000" pitchFamily="50" charset="-128"/>
              <a:ea typeface="HG丸ｺﾞｼｯｸM-PRO" panose="020F0600000000000000" pitchFamily="50" charset="-128"/>
            </a:endParaRPr>
          </a:p>
          <a:p>
            <a:r>
              <a:rPr lang="ja-JP" altLang="en-US" sz="1600" dirty="0">
                <a:solidFill>
                  <a:schemeClr val="tx1"/>
                </a:solidFill>
                <a:latin typeface="HG丸ｺﾞｼｯｸM-PRO" panose="020F0600000000000000" pitchFamily="50" charset="-128"/>
                <a:ea typeface="HG丸ｺﾞｼｯｸM-PRO" panose="020F0600000000000000" pitchFamily="50" charset="-128"/>
              </a:rPr>
              <a:t>　⑤</a:t>
            </a:r>
            <a:r>
              <a:rPr lang="en-US" altLang="ja-JP" sz="1600" dirty="0" err="1">
                <a:solidFill>
                  <a:schemeClr val="tx1"/>
                </a:solidFill>
                <a:latin typeface="HG丸ｺﾞｼｯｸM-PRO" panose="020F0600000000000000" pitchFamily="50" charset="-128"/>
                <a:ea typeface="HG丸ｺﾞｼｯｸM-PRO" panose="020F0600000000000000" pitchFamily="50" charset="-128"/>
              </a:rPr>
              <a:t>ADAMSⅡ</a:t>
            </a:r>
            <a:r>
              <a:rPr lang="ja-JP" altLang="en-US" sz="1600" dirty="0">
                <a:solidFill>
                  <a:schemeClr val="tx1"/>
                </a:solidFill>
                <a:latin typeface="HG丸ｺﾞｼｯｸM-PRO" panose="020F0600000000000000" pitchFamily="50" charset="-128"/>
                <a:ea typeface="HG丸ｺﾞｼｯｸM-PRO" panose="020F0600000000000000" pitchFamily="50" charset="-128"/>
              </a:rPr>
              <a:t>にデータ連携する（３１）口座名義（ﾌﾘｶﾞﾅ）、</a:t>
            </a:r>
            <a:endParaRPr lang="en-US" altLang="ja-JP" sz="1600" dirty="0">
              <a:solidFill>
                <a:schemeClr val="tx1"/>
              </a:solidFill>
              <a:latin typeface="HG丸ｺﾞｼｯｸM-PRO" panose="020F0600000000000000" pitchFamily="50" charset="-128"/>
              <a:ea typeface="HG丸ｺﾞｼｯｸM-PRO" panose="020F0600000000000000" pitchFamily="50" charset="-128"/>
            </a:endParaRPr>
          </a:p>
          <a:p>
            <a:r>
              <a:rPr lang="ja-JP" altLang="en-US" sz="1600" dirty="0">
                <a:solidFill>
                  <a:prstClr val="black"/>
                </a:solidFill>
                <a:latin typeface="HG丸ｺﾞｼｯｸM-PRO" panose="020F0600000000000000" pitchFamily="50" charset="-128"/>
                <a:ea typeface="HG丸ｺﾞｼｯｸM-PRO" panose="020F0600000000000000" pitchFamily="50" charset="-128"/>
              </a:rPr>
              <a:t>　（３２）口座名義（漢字）、（１４）住所（都道府県）、</a:t>
            </a:r>
            <a:endParaRPr lang="en-US" altLang="ja-JP" sz="1600" dirty="0">
              <a:solidFill>
                <a:prstClr val="black"/>
              </a:solidFill>
              <a:latin typeface="HG丸ｺﾞｼｯｸM-PRO" panose="020F0600000000000000" pitchFamily="50" charset="-128"/>
              <a:ea typeface="HG丸ｺﾞｼｯｸM-PRO" panose="020F0600000000000000" pitchFamily="50" charset="-128"/>
            </a:endParaRPr>
          </a:p>
          <a:p>
            <a:r>
              <a:rPr lang="ja-JP" altLang="en-US" sz="1600" dirty="0">
                <a:solidFill>
                  <a:prstClr val="black"/>
                </a:solidFill>
                <a:latin typeface="HG丸ｺﾞｼｯｸM-PRO" panose="020F0600000000000000" pitchFamily="50" charset="-128"/>
                <a:ea typeface="HG丸ｺﾞｼｯｸM-PRO" panose="020F0600000000000000" pitchFamily="50" charset="-128"/>
              </a:rPr>
              <a:t>　（１５）</a:t>
            </a:r>
            <a:r>
              <a:rPr lang="zh-CN" altLang="en-US" sz="1600" dirty="0">
                <a:solidFill>
                  <a:prstClr val="black"/>
                </a:solidFill>
                <a:latin typeface="HG丸ｺﾞｼｯｸM-PRO" panose="020F0600000000000000" pitchFamily="50" charset="-128"/>
                <a:ea typeface="HG丸ｺﾞｼｯｸM-PRO" panose="020F0600000000000000" pitchFamily="50" charset="-128"/>
              </a:rPr>
              <a:t>住所（市区町村）</a:t>
            </a:r>
            <a:r>
              <a:rPr lang="ja-JP" altLang="en-US" sz="1600" dirty="0" err="1">
                <a:solidFill>
                  <a:prstClr val="black"/>
                </a:solidFill>
                <a:latin typeface="HG丸ｺﾞｼｯｸM-PRO" panose="020F0600000000000000" pitchFamily="50" charset="-128"/>
                <a:ea typeface="HG丸ｺﾞｼｯｸM-PRO" panose="020F0600000000000000" pitchFamily="50" charset="-128"/>
              </a:rPr>
              <a:t>、</a:t>
            </a:r>
            <a:r>
              <a:rPr lang="ja-JP" altLang="en-US" sz="1600" dirty="0">
                <a:solidFill>
                  <a:prstClr val="black"/>
                </a:solidFill>
                <a:latin typeface="HG丸ｺﾞｼｯｸM-PRO" panose="020F0600000000000000" pitchFamily="50" charset="-128"/>
                <a:ea typeface="HG丸ｺﾞｼｯｸM-PRO" panose="020F0600000000000000" pitchFamily="50" charset="-128"/>
              </a:rPr>
              <a:t>（１６）</a:t>
            </a:r>
            <a:r>
              <a:rPr lang="zh-CN" altLang="en-US" sz="1600" dirty="0">
                <a:solidFill>
                  <a:prstClr val="black"/>
                </a:solidFill>
                <a:latin typeface="HG丸ｺﾞｼｯｸM-PRO" panose="020F0600000000000000" pitchFamily="50" charset="-128"/>
                <a:ea typeface="HG丸ｺﾞｼｯｸM-PRO" panose="020F0600000000000000" pitchFamily="50" charset="-128"/>
              </a:rPr>
              <a:t>住所（市区町村以下）</a:t>
            </a:r>
            <a:r>
              <a:rPr lang="ja-JP" altLang="en-US" sz="1600" dirty="0">
                <a:solidFill>
                  <a:prstClr val="black"/>
                </a:solidFill>
                <a:latin typeface="HG丸ｺﾞｼｯｸM-PRO" panose="020F0600000000000000" pitchFamily="50" charset="-128"/>
                <a:ea typeface="HG丸ｺﾞｼｯｸM-PRO" panose="020F0600000000000000" pitchFamily="50" charset="-128"/>
              </a:rPr>
              <a:t>の項目については、</a:t>
            </a:r>
            <a:endParaRPr lang="en-US" altLang="ja-JP" sz="1600" dirty="0">
              <a:solidFill>
                <a:prstClr val="black"/>
              </a:solidFill>
              <a:latin typeface="HG丸ｺﾞｼｯｸM-PRO" panose="020F0600000000000000" pitchFamily="50" charset="-128"/>
              <a:ea typeface="HG丸ｺﾞｼｯｸM-PRO" panose="020F0600000000000000" pitchFamily="50" charset="-128"/>
            </a:endParaRPr>
          </a:p>
          <a:p>
            <a:r>
              <a:rPr lang="ja-JP" altLang="en-US" sz="1600" dirty="0">
                <a:solidFill>
                  <a:prstClr val="black"/>
                </a:solidFill>
                <a:latin typeface="HG丸ｺﾞｼｯｸM-PRO" panose="020F0600000000000000" pitchFamily="50" charset="-128"/>
                <a:ea typeface="HG丸ｺﾞｼｯｸM-PRO" panose="020F0600000000000000" pitchFamily="50" charset="-128"/>
              </a:rPr>
              <a:t>　入力文字に制限があるので注意（</a:t>
            </a:r>
            <a:r>
              <a:rPr lang="en-US" altLang="ja-JP" sz="1600" dirty="0" err="1">
                <a:solidFill>
                  <a:prstClr val="black"/>
                </a:solidFill>
                <a:latin typeface="HG丸ｺﾞｼｯｸM-PRO" panose="020F0600000000000000" pitchFamily="50" charset="-128"/>
                <a:ea typeface="HG丸ｺﾞｼｯｸM-PRO" panose="020F0600000000000000" pitchFamily="50" charset="-128"/>
              </a:rPr>
              <a:t>ADAMSⅡ</a:t>
            </a:r>
            <a:r>
              <a:rPr lang="ja-JP" altLang="en-US" sz="1600" dirty="0">
                <a:solidFill>
                  <a:prstClr val="black"/>
                </a:solidFill>
                <a:latin typeface="HG丸ｺﾞｼｯｸM-PRO" panose="020F0600000000000000" pitchFamily="50" charset="-128"/>
                <a:ea typeface="HG丸ｺﾞｼｯｸM-PRO" panose="020F0600000000000000" pitchFamily="50" charset="-128"/>
              </a:rPr>
              <a:t>の仕様と同じ）。</a:t>
            </a:r>
            <a:endParaRPr lang="en-US" altLang="ja-JP" sz="1600" dirty="0">
              <a:solidFill>
                <a:prstClr val="black"/>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552234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DF674885-9FFA-D2E9-55A4-A6F445A96696}"/>
              </a:ext>
            </a:extLst>
          </p:cNvPr>
          <p:cNvPicPr>
            <a:picLocks noChangeAspect="1"/>
          </p:cNvPicPr>
          <p:nvPr/>
        </p:nvPicPr>
        <p:blipFill>
          <a:blip r:embed="rId3"/>
          <a:stretch>
            <a:fillRect/>
          </a:stretch>
        </p:blipFill>
        <p:spPr>
          <a:xfrm>
            <a:off x="2361738" y="3053435"/>
            <a:ext cx="5292799" cy="1634738"/>
          </a:xfrm>
          <a:prstGeom prst="rect">
            <a:avLst/>
          </a:prstGeom>
        </p:spPr>
      </p:pic>
      <p:sp>
        <p:nvSpPr>
          <p:cNvPr id="2" name="スライド番号プレースホルダー 1"/>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25</a:t>
            </a:fld>
            <a:endParaRPr lang="ja-JP" altLang="en-US">
              <a:solidFill>
                <a:prstClr val="black">
                  <a:tint val="75000"/>
                </a:prstClr>
              </a:solidFill>
            </a:endParaRPr>
          </a:p>
        </p:txBody>
      </p:sp>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8644" y="4983215"/>
            <a:ext cx="3191611" cy="137313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8"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13746" y="4941168"/>
            <a:ext cx="1692936" cy="134474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0" name="フローチャート: 処理 9"/>
          <p:cNvSpPr/>
          <p:nvPr/>
        </p:nvSpPr>
        <p:spPr>
          <a:xfrm>
            <a:off x="699225" y="549484"/>
            <a:ext cx="7977231" cy="720846"/>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rgbClr val="FF0000"/>
                </a:solidFill>
                <a:latin typeface="+mn-ea"/>
              </a:rPr>
              <a:t>シート「</a:t>
            </a:r>
            <a:r>
              <a:rPr lang="en-US" altLang="ja-JP" dirty="0">
                <a:solidFill>
                  <a:srgbClr val="FF0000"/>
                </a:solidFill>
                <a:latin typeface="+mn-ea"/>
              </a:rPr>
              <a:t>SINSEI_</a:t>
            </a:r>
            <a:r>
              <a:rPr lang="ja-JP" altLang="en-US" dirty="0">
                <a:solidFill>
                  <a:srgbClr val="FF0000"/>
                </a:solidFill>
                <a:latin typeface="+mn-ea"/>
              </a:rPr>
              <a:t>交付申請書」にデータを入力する際の注意点</a:t>
            </a:r>
            <a:endParaRPr lang="en-US" altLang="ja-JP" dirty="0">
              <a:solidFill>
                <a:srgbClr val="FF0000"/>
              </a:solidFill>
              <a:latin typeface="+mn-ea"/>
            </a:endParaRPr>
          </a:p>
          <a:p>
            <a:r>
              <a:rPr lang="ja-JP" altLang="en-US" sz="1600" dirty="0">
                <a:solidFill>
                  <a:prstClr val="black"/>
                </a:solidFill>
                <a:latin typeface="+mn-ea"/>
              </a:rPr>
              <a:t>　⑥ゲタ、ナラシのいずれかの申請が「する」の申請者の場合。</a:t>
            </a:r>
            <a:endParaRPr lang="en-US" altLang="ja-JP" sz="1600" dirty="0">
              <a:solidFill>
                <a:prstClr val="black"/>
              </a:solidFill>
              <a:latin typeface="+mn-ea"/>
            </a:endParaRPr>
          </a:p>
        </p:txBody>
      </p:sp>
      <p:grpSp>
        <p:nvGrpSpPr>
          <p:cNvPr id="17" name="グループ化 16"/>
          <p:cNvGrpSpPr/>
          <p:nvPr/>
        </p:nvGrpSpPr>
        <p:grpSpPr>
          <a:xfrm>
            <a:off x="615156" y="1483324"/>
            <a:ext cx="8133308" cy="1369612"/>
            <a:chOff x="634047" y="3552436"/>
            <a:chExt cx="8133308" cy="1369612"/>
          </a:xfrm>
        </p:grpSpPr>
        <p:grpSp>
          <p:nvGrpSpPr>
            <p:cNvPr id="18" name="グループ化 17"/>
            <p:cNvGrpSpPr/>
            <p:nvPr/>
          </p:nvGrpSpPr>
          <p:grpSpPr>
            <a:xfrm>
              <a:off x="755576" y="3573015"/>
              <a:ext cx="8011779" cy="1281463"/>
              <a:chOff x="755576" y="3573015"/>
              <a:chExt cx="8011779" cy="1281463"/>
            </a:xfrm>
          </p:grpSpPr>
          <p:pic>
            <p:nvPicPr>
              <p:cNvPr id="20" name="図 1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755576" y="3573015"/>
                <a:ext cx="432048" cy="416015"/>
              </a:xfrm>
              <a:prstGeom prst="rect">
                <a:avLst/>
              </a:prstGeom>
            </p:spPr>
          </p:pic>
          <p:sp>
            <p:nvSpPr>
              <p:cNvPr id="21" name="コンテンツ プレースホルダー 2"/>
              <p:cNvSpPr txBox="1">
                <a:spLocks/>
              </p:cNvSpPr>
              <p:nvPr/>
            </p:nvSpPr>
            <p:spPr>
              <a:xfrm>
                <a:off x="1187624" y="3630342"/>
                <a:ext cx="7579731" cy="1224136"/>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1600" dirty="0">
                    <a:latin typeface="+mn-ea"/>
                  </a:rPr>
                  <a:t>（ ５７）担い手経営安定法の対象農業者「１（対象）」で入力する。</a:t>
                </a:r>
              </a:p>
              <a:p>
                <a:r>
                  <a:rPr lang="ja-JP" altLang="en-US" sz="1600" dirty="0">
                    <a:latin typeface="+mn-ea"/>
                  </a:rPr>
                  <a:t>「１（対象）」の場合、（２２）認定状況は、経営形態に応じて、</a:t>
                </a:r>
                <a:endParaRPr lang="en-US" altLang="ja-JP" sz="1600" dirty="0">
                  <a:latin typeface="+mn-ea"/>
                </a:endParaRPr>
              </a:p>
              <a:p>
                <a:pPr marL="0" indent="0">
                  <a:buNone/>
                </a:pPr>
                <a:r>
                  <a:rPr lang="ja-JP" altLang="en-US" sz="1600" dirty="0">
                    <a:latin typeface="+mn-ea"/>
                  </a:rPr>
                  <a:t>１：認定農業者、２：認定新規就農者、３：集落営農（ゲタ・ナラシ対策）の</a:t>
                </a:r>
                <a:endParaRPr lang="en-US" altLang="ja-JP" sz="1600" dirty="0">
                  <a:latin typeface="+mn-ea"/>
                </a:endParaRPr>
              </a:p>
              <a:p>
                <a:pPr marL="0" indent="0">
                  <a:buNone/>
                </a:pPr>
                <a:r>
                  <a:rPr lang="ja-JP" altLang="en-US" sz="1600" dirty="0">
                    <a:latin typeface="+mn-ea"/>
                  </a:rPr>
                  <a:t>いずれかで入力する。</a:t>
                </a:r>
              </a:p>
            </p:txBody>
          </p:sp>
        </p:grpSp>
        <p:sp>
          <p:nvSpPr>
            <p:cNvPr id="19" name="コンテンツ プレースホルダー 2"/>
            <p:cNvSpPr txBox="1">
              <a:spLocks/>
            </p:cNvSpPr>
            <p:nvPr/>
          </p:nvSpPr>
          <p:spPr>
            <a:xfrm>
              <a:off x="634047" y="3552436"/>
              <a:ext cx="8133307" cy="1369612"/>
            </a:xfrm>
            <a:prstGeom prst="rect">
              <a:avLst/>
            </a:prstGeom>
            <a:ln w="19050">
              <a:solidFill>
                <a:srgbClr val="339933"/>
              </a:solidFill>
              <a:prstDash val="lgDash"/>
            </a:ln>
          </p:spPr>
          <p:txBody>
            <a:bodyPr>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endParaRPr lang="ja-JP" altLang="en-US" sz="1600" dirty="0">
                <a:latin typeface="+mn-ea"/>
              </a:endParaRPr>
            </a:p>
          </p:txBody>
        </p:sp>
      </p:grpSp>
      <p:sp>
        <p:nvSpPr>
          <p:cNvPr id="24" name="正方形/長方形 23">
            <a:extLst>
              <a:ext uri="{FF2B5EF4-FFF2-40B4-BE49-F238E27FC236}">
                <a16:creationId xmlns:a16="http://schemas.microsoft.com/office/drawing/2014/main" id="{863D0A68-133F-4B5C-8D30-AF98EA27B952}"/>
              </a:ext>
            </a:extLst>
          </p:cNvPr>
          <p:cNvSpPr/>
          <p:nvPr/>
        </p:nvSpPr>
        <p:spPr>
          <a:xfrm>
            <a:off x="2361738" y="3073735"/>
            <a:ext cx="651249" cy="1614438"/>
          </a:xfrm>
          <a:prstGeom prst="rect">
            <a:avLst/>
          </a:prstGeom>
          <a:solidFill>
            <a:schemeClr val="bg1">
              <a:lumMod val="50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B0E0620F-1197-4F33-A07B-6CD350FD06EA}"/>
              </a:ext>
            </a:extLst>
          </p:cNvPr>
          <p:cNvSpPr/>
          <p:nvPr/>
        </p:nvSpPr>
        <p:spPr>
          <a:xfrm>
            <a:off x="4728530" y="3065930"/>
            <a:ext cx="2926007" cy="1622243"/>
          </a:xfrm>
          <a:prstGeom prst="rect">
            <a:avLst/>
          </a:prstGeom>
          <a:solidFill>
            <a:schemeClr val="bg1">
              <a:lumMod val="50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9DBF367B-6735-4C5B-AA55-F64AB40CD927}"/>
              </a:ext>
            </a:extLst>
          </p:cNvPr>
          <p:cNvSpPr/>
          <p:nvPr/>
        </p:nvSpPr>
        <p:spPr>
          <a:xfrm>
            <a:off x="3016572" y="3065930"/>
            <a:ext cx="1699444" cy="1622243"/>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a:solidFill>
                <a:prstClr val="black"/>
              </a:solidFill>
              <a:latin typeface="+mn-ea"/>
            </a:endParaRPr>
          </a:p>
        </p:txBody>
      </p:sp>
      <p:cxnSp>
        <p:nvCxnSpPr>
          <p:cNvPr id="28" name="直線矢印コネクタ 27">
            <a:extLst>
              <a:ext uri="{FF2B5EF4-FFF2-40B4-BE49-F238E27FC236}">
                <a16:creationId xmlns:a16="http://schemas.microsoft.com/office/drawing/2014/main" id="{F201B1D0-5AF4-43FC-893F-475BC234B942}"/>
              </a:ext>
            </a:extLst>
          </p:cNvPr>
          <p:cNvCxnSpPr>
            <a:cxnSpLocks/>
          </p:cNvCxnSpPr>
          <p:nvPr/>
        </p:nvCxnSpPr>
        <p:spPr>
          <a:xfrm>
            <a:off x="3419872" y="4509120"/>
            <a:ext cx="0" cy="474095"/>
          </a:xfrm>
          <a:prstGeom prst="straightConnector1">
            <a:avLst/>
          </a:prstGeom>
          <a:ln w="76200">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32" name="直線矢印コネクタ 31">
            <a:extLst>
              <a:ext uri="{FF2B5EF4-FFF2-40B4-BE49-F238E27FC236}">
                <a16:creationId xmlns:a16="http://schemas.microsoft.com/office/drawing/2014/main" id="{FB4EE3FE-C535-45F2-96CD-5D47D0DABAFA}"/>
              </a:ext>
            </a:extLst>
          </p:cNvPr>
          <p:cNvCxnSpPr>
            <a:cxnSpLocks/>
          </p:cNvCxnSpPr>
          <p:nvPr/>
        </p:nvCxnSpPr>
        <p:spPr>
          <a:xfrm>
            <a:off x="4629547" y="4511837"/>
            <a:ext cx="329051" cy="413096"/>
          </a:xfrm>
          <a:prstGeom prst="straightConnector1">
            <a:avLst/>
          </a:prstGeom>
          <a:ln w="76200">
            <a:solidFill>
              <a:srgbClr val="FF0000"/>
            </a:solidFill>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6590783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図 48">
            <a:extLst>
              <a:ext uri="{FF2B5EF4-FFF2-40B4-BE49-F238E27FC236}">
                <a16:creationId xmlns:a16="http://schemas.microsoft.com/office/drawing/2014/main" id="{172D699B-C438-A855-0356-D97EDDF7CFC9}"/>
              </a:ext>
            </a:extLst>
          </p:cNvPr>
          <p:cNvPicPr>
            <a:picLocks noChangeAspect="1"/>
          </p:cNvPicPr>
          <p:nvPr/>
        </p:nvPicPr>
        <p:blipFill>
          <a:blip r:embed="rId3"/>
          <a:stretch>
            <a:fillRect/>
          </a:stretch>
        </p:blipFill>
        <p:spPr>
          <a:xfrm>
            <a:off x="1636017" y="2805357"/>
            <a:ext cx="6091584" cy="1258131"/>
          </a:xfrm>
          <a:prstGeom prst="rect">
            <a:avLst/>
          </a:prstGeom>
        </p:spPr>
      </p:pic>
      <p:pic>
        <p:nvPicPr>
          <p:cNvPr id="37" name="図 36">
            <a:extLst>
              <a:ext uri="{FF2B5EF4-FFF2-40B4-BE49-F238E27FC236}">
                <a16:creationId xmlns:a16="http://schemas.microsoft.com/office/drawing/2014/main" id="{2B09F8EA-8185-C5C0-E0BB-16A70E529583}"/>
              </a:ext>
            </a:extLst>
          </p:cNvPr>
          <p:cNvPicPr>
            <a:picLocks noChangeAspect="1"/>
          </p:cNvPicPr>
          <p:nvPr/>
        </p:nvPicPr>
        <p:blipFill>
          <a:blip r:embed="rId4"/>
          <a:stretch>
            <a:fillRect/>
          </a:stretch>
        </p:blipFill>
        <p:spPr>
          <a:xfrm>
            <a:off x="5561176" y="5410451"/>
            <a:ext cx="1350664" cy="1153879"/>
          </a:xfrm>
          <a:prstGeom prst="rect">
            <a:avLst/>
          </a:prstGeom>
        </p:spPr>
      </p:pic>
      <p:pic>
        <p:nvPicPr>
          <p:cNvPr id="5" name="図 4">
            <a:extLst>
              <a:ext uri="{FF2B5EF4-FFF2-40B4-BE49-F238E27FC236}">
                <a16:creationId xmlns:a16="http://schemas.microsoft.com/office/drawing/2014/main" id="{B9B95AB0-4296-15A2-718F-3C582DFCCC0D}"/>
              </a:ext>
            </a:extLst>
          </p:cNvPr>
          <p:cNvPicPr>
            <a:picLocks noChangeAspect="1"/>
          </p:cNvPicPr>
          <p:nvPr/>
        </p:nvPicPr>
        <p:blipFill>
          <a:blip r:embed="rId5"/>
          <a:stretch>
            <a:fillRect/>
          </a:stretch>
        </p:blipFill>
        <p:spPr>
          <a:xfrm>
            <a:off x="843994" y="5411801"/>
            <a:ext cx="4152489" cy="1119366"/>
          </a:xfrm>
          <a:prstGeom prst="rect">
            <a:avLst/>
          </a:prstGeom>
        </p:spPr>
      </p:pic>
      <p:pic>
        <p:nvPicPr>
          <p:cNvPr id="15" name="図 14">
            <a:extLst>
              <a:ext uri="{FF2B5EF4-FFF2-40B4-BE49-F238E27FC236}">
                <a16:creationId xmlns:a16="http://schemas.microsoft.com/office/drawing/2014/main" id="{2381BE04-F371-F903-CA5D-FEA428DB417C}"/>
              </a:ext>
            </a:extLst>
          </p:cNvPr>
          <p:cNvPicPr>
            <a:picLocks noChangeAspect="1"/>
          </p:cNvPicPr>
          <p:nvPr/>
        </p:nvPicPr>
        <p:blipFill>
          <a:blip r:embed="rId6"/>
          <a:stretch>
            <a:fillRect/>
          </a:stretch>
        </p:blipFill>
        <p:spPr>
          <a:xfrm>
            <a:off x="5652120" y="4182851"/>
            <a:ext cx="2186267" cy="779505"/>
          </a:xfrm>
          <a:prstGeom prst="rect">
            <a:avLst/>
          </a:prstGeom>
        </p:spPr>
      </p:pic>
      <p:sp>
        <p:nvSpPr>
          <p:cNvPr id="2" name="スライド番号プレースホルダー 1"/>
          <p:cNvSpPr>
            <a:spLocks noGrp="1"/>
          </p:cNvSpPr>
          <p:nvPr>
            <p:ph type="sldNum" sz="quarter" idx="12"/>
          </p:nvPr>
        </p:nvSpPr>
        <p:spPr>
          <a:xfrm>
            <a:off x="6588224" y="6309320"/>
            <a:ext cx="2133600" cy="365125"/>
          </a:xfrm>
        </p:spPr>
        <p:txBody>
          <a:bodyPr/>
          <a:lstStyle/>
          <a:p>
            <a:fld id="{64452A23-BFEA-43FD-98FB-69091C0AE9EE}" type="slidenum">
              <a:rPr lang="ja-JP" altLang="en-US" smtClean="0">
                <a:solidFill>
                  <a:prstClr val="black">
                    <a:tint val="75000"/>
                  </a:prstClr>
                </a:solidFill>
              </a:rPr>
              <a:pPr/>
              <a:t>26</a:t>
            </a:fld>
            <a:endParaRPr lang="ja-JP" altLang="en-US" dirty="0">
              <a:solidFill>
                <a:prstClr val="black">
                  <a:tint val="75000"/>
                </a:prstClr>
              </a:solidFill>
            </a:endParaRPr>
          </a:p>
        </p:txBody>
      </p:sp>
      <p:sp>
        <p:nvSpPr>
          <p:cNvPr id="10" name="フローチャート: 処理 9"/>
          <p:cNvSpPr/>
          <p:nvPr/>
        </p:nvSpPr>
        <p:spPr>
          <a:xfrm>
            <a:off x="699225" y="549484"/>
            <a:ext cx="7977231" cy="720846"/>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rgbClr val="FF0000"/>
                </a:solidFill>
                <a:latin typeface="+mn-ea"/>
              </a:rPr>
              <a:t>シート「</a:t>
            </a:r>
            <a:r>
              <a:rPr lang="en-US" altLang="ja-JP" dirty="0">
                <a:solidFill>
                  <a:srgbClr val="FF0000"/>
                </a:solidFill>
                <a:latin typeface="+mn-ea"/>
              </a:rPr>
              <a:t>SINSEI_</a:t>
            </a:r>
            <a:r>
              <a:rPr lang="ja-JP" altLang="en-US" dirty="0">
                <a:solidFill>
                  <a:srgbClr val="FF0000"/>
                </a:solidFill>
                <a:latin typeface="+mn-ea"/>
              </a:rPr>
              <a:t>交付申請書」にデータを入力する際の注意点</a:t>
            </a:r>
            <a:endParaRPr lang="en-US" altLang="ja-JP" dirty="0">
              <a:solidFill>
                <a:srgbClr val="FF0000"/>
              </a:solidFill>
              <a:latin typeface="+mn-ea"/>
            </a:endParaRPr>
          </a:p>
          <a:p>
            <a:r>
              <a:rPr lang="ja-JP" altLang="en-US" sz="1600" dirty="0">
                <a:solidFill>
                  <a:prstClr val="black"/>
                </a:solidFill>
                <a:latin typeface="+mn-ea"/>
              </a:rPr>
              <a:t>　</a:t>
            </a:r>
            <a:r>
              <a:rPr lang="ja-JP" altLang="en-US" sz="1600" dirty="0">
                <a:solidFill>
                  <a:schemeClr val="tx1"/>
                </a:solidFill>
                <a:latin typeface="+mn-ea"/>
              </a:rPr>
              <a:t>⑦</a:t>
            </a:r>
            <a:r>
              <a:rPr lang="ja-JP" altLang="en-US" sz="1600" b="1" u="sng" dirty="0">
                <a:solidFill>
                  <a:prstClr val="black"/>
                </a:solidFill>
                <a:latin typeface="+mn-ea"/>
              </a:rPr>
              <a:t>ナラシの収入保険に関する記入方法について。</a:t>
            </a:r>
            <a:r>
              <a:rPr lang="en-US" altLang="ja-JP" sz="1600" b="1" dirty="0">
                <a:solidFill>
                  <a:prstClr val="black"/>
                </a:solidFill>
                <a:latin typeface="+mn-ea"/>
              </a:rPr>
              <a:t>※2019</a:t>
            </a:r>
            <a:r>
              <a:rPr lang="ja-JP" altLang="en-US" sz="1600" b="1" dirty="0">
                <a:solidFill>
                  <a:prstClr val="black"/>
                </a:solidFill>
                <a:latin typeface="+mn-ea"/>
              </a:rPr>
              <a:t>年度から変更された箇所</a:t>
            </a:r>
            <a:endParaRPr lang="en-US" altLang="ja-JP" sz="1600" b="1" dirty="0">
              <a:solidFill>
                <a:prstClr val="black"/>
              </a:solidFill>
              <a:latin typeface="+mn-ea"/>
            </a:endParaRPr>
          </a:p>
        </p:txBody>
      </p:sp>
      <p:grpSp>
        <p:nvGrpSpPr>
          <p:cNvPr id="17" name="グループ化 16"/>
          <p:cNvGrpSpPr/>
          <p:nvPr/>
        </p:nvGrpSpPr>
        <p:grpSpPr>
          <a:xfrm>
            <a:off x="615156" y="1340768"/>
            <a:ext cx="8133307" cy="1310855"/>
            <a:chOff x="634047" y="3552436"/>
            <a:chExt cx="8133307" cy="1556686"/>
          </a:xfrm>
        </p:grpSpPr>
        <p:grpSp>
          <p:nvGrpSpPr>
            <p:cNvPr id="18" name="グループ化 17"/>
            <p:cNvGrpSpPr/>
            <p:nvPr/>
          </p:nvGrpSpPr>
          <p:grpSpPr>
            <a:xfrm>
              <a:off x="755576" y="3552436"/>
              <a:ext cx="8011778" cy="1556684"/>
              <a:chOff x="755576" y="3552436"/>
              <a:chExt cx="8011778" cy="1556684"/>
            </a:xfrm>
          </p:grpSpPr>
          <p:pic>
            <p:nvPicPr>
              <p:cNvPr id="20" name="図 1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755576" y="3573014"/>
                <a:ext cx="432048" cy="578005"/>
              </a:xfrm>
              <a:prstGeom prst="rect">
                <a:avLst/>
              </a:prstGeom>
            </p:spPr>
          </p:pic>
          <p:sp>
            <p:nvSpPr>
              <p:cNvPr id="21" name="コンテンツ プレースホルダー 2"/>
              <p:cNvSpPr txBox="1">
                <a:spLocks/>
              </p:cNvSpPr>
              <p:nvPr/>
            </p:nvSpPr>
            <p:spPr>
              <a:xfrm>
                <a:off x="1062499" y="3552436"/>
                <a:ext cx="7704855" cy="1556684"/>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None/>
                </a:pPr>
                <a:r>
                  <a:rPr lang="ja-JP" altLang="en-US" sz="1600" dirty="0">
                    <a:latin typeface="+mn-ea"/>
                  </a:rPr>
                  <a:t>・（２０）経営形態が「１（個人）」または「３（法人）」のときに、</a:t>
                </a:r>
                <a:endParaRPr lang="en-US" altLang="ja-JP" sz="1600" dirty="0">
                  <a:latin typeface="+mn-ea"/>
                </a:endParaRPr>
              </a:p>
              <a:p>
                <a:pPr marL="0" indent="0">
                  <a:buNone/>
                </a:pPr>
                <a:r>
                  <a:rPr lang="ja-JP" altLang="en-US" sz="1600" dirty="0">
                    <a:latin typeface="+mn-ea"/>
                  </a:rPr>
                  <a:t>　（９１）収入保険の加入状況が「１（加入している）」を入力した場合、</a:t>
                </a:r>
                <a:endParaRPr lang="en-US" altLang="ja-JP" sz="1600" dirty="0">
                  <a:latin typeface="+mn-ea"/>
                </a:endParaRPr>
              </a:p>
              <a:p>
                <a:pPr marL="0" indent="0">
                  <a:buNone/>
                </a:pPr>
                <a:r>
                  <a:rPr lang="ja-JP" altLang="en-US" sz="1600" dirty="0">
                    <a:latin typeface="+mn-ea"/>
                  </a:rPr>
                  <a:t>　（４７）収入減少影響緩和交付金に「１（申請あり）」を入力することは</a:t>
                </a:r>
                <a:endParaRPr lang="en-US" altLang="ja-JP" sz="1600" dirty="0">
                  <a:latin typeface="+mn-ea"/>
                </a:endParaRPr>
              </a:p>
              <a:p>
                <a:pPr marL="0" indent="0">
                  <a:buNone/>
                </a:pPr>
                <a:r>
                  <a:rPr lang="ja-JP" altLang="en-US" sz="1600" dirty="0">
                    <a:latin typeface="+mn-ea"/>
                  </a:rPr>
                  <a:t>　できない。</a:t>
                </a:r>
              </a:p>
            </p:txBody>
          </p:sp>
        </p:grpSp>
        <p:sp>
          <p:nvSpPr>
            <p:cNvPr id="19" name="コンテンツ プレースホルダー 2"/>
            <p:cNvSpPr txBox="1">
              <a:spLocks/>
            </p:cNvSpPr>
            <p:nvPr/>
          </p:nvSpPr>
          <p:spPr>
            <a:xfrm>
              <a:off x="634047" y="3552436"/>
              <a:ext cx="8133307" cy="1556686"/>
            </a:xfrm>
            <a:prstGeom prst="rect">
              <a:avLst/>
            </a:prstGeom>
            <a:ln w="19050">
              <a:solidFill>
                <a:srgbClr val="339933"/>
              </a:solidFill>
              <a:prstDash val="lgDash"/>
            </a:ln>
          </p:spPr>
          <p:txBody>
            <a:bodyPr>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endParaRPr lang="ja-JP" altLang="en-US" sz="1600" dirty="0">
                <a:latin typeface="+mn-ea"/>
              </a:endParaRPr>
            </a:p>
          </p:txBody>
        </p:sp>
      </p:grpSp>
      <p:grpSp>
        <p:nvGrpSpPr>
          <p:cNvPr id="13" name="グループ化 12">
            <a:extLst>
              <a:ext uri="{FF2B5EF4-FFF2-40B4-BE49-F238E27FC236}">
                <a16:creationId xmlns:a16="http://schemas.microsoft.com/office/drawing/2014/main" id="{3D376736-E735-4B92-91F1-4E1813AEA8C8}"/>
              </a:ext>
            </a:extLst>
          </p:cNvPr>
          <p:cNvGrpSpPr/>
          <p:nvPr/>
        </p:nvGrpSpPr>
        <p:grpSpPr>
          <a:xfrm>
            <a:off x="827585" y="5410451"/>
            <a:ext cx="6084254" cy="1144734"/>
            <a:chOff x="52806" y="2948398"/>
            <a:chExt cx="8921221" cy="1612016"/>
          </a:xfrm>
        </p:grpSpPr>
        <p:grpSp>
          <p:nvGrpSpPr>
            <p:cNvPr id="12" name="グループ化 11">
              <a:extLst>
                <a:ext uri="{FF2B5EF4-FFF2-40B4-BE49-F238E27FC236}">
                  <a16:creationId xmlns:a16="http://schemas.microsoft.com/office/drawing/2014/main" id="{50AAE79B-079E-4BBA-B61E-ECD3AE5DC728}"/>
                </a:ext>
              </a:extLst>
            </p:cNvPr>
            <p:cNvGrpSpPr/>
            <p:nvPr/>
          </p:nvGrpSpPr>
          <p:grpSpPr>
            <a:xfrm>
              <a:off x="6127985" y="2948398"/>
              <a:ext cx="2846042" cy="1612016"/>
              <a:chOff x="6193085" y="2937148"/>
              <a:chExt cx="2846042" cy="1612016"/>
            </a:xfrm>
          </p:grpSpPr>
          <p:grpSp>
            <p:nvGrpSpPr>
              <p:cNvPr id="11" name="グループ化 10">
                <a:extLst>
                  <a:ext uri="{FF2B5EF4-FFF2-40B4-BE49-F238E27FC236}">
                    <a16:creationId xmlns:a16="http://schemas.microsoft.com/office/drawing/2014/main" id="{16E48AEF-6E91-4D31-A775-9AB67914B9BF}"/>
                  </a:ext>
                </a:extLst>
              </p:cNvPr>
              <p:cNvGrpSpPr/>
              <p:nvPr/>
            </p:nvGrpSpPr>
            <p:grpSpPr>
              <a:xfrm>
                <a:off x="7076358" y="2937149"/>
                <a:ext cx="1962769" cy="1578194"/>
                <a:chOff x="6012321" y="4948399"/>
                <a:chExt cx="1962769" cy="1598463"/>
              </a:xfrm>
            </p:grpSpPr>
            <p:sp>
              <p:nvSpPr>
                <p:cNvPr id="27" name="正方形/長方形 26">
                  <a:extLst>
                    <a:ext uri="{FF2B5EF4-FFF2-40B4-BE49-F238E27FC236}">
                      <a16:creationId xmlns:a16="http://schemas.microsoft.com/office/drawing/2014/main" id="{66E819B2-C520-4431-B527-927C532A12D8}"/>
                    </a:ext>
                  </a:extLst>
                </p:cNvPr>
                <p:cNvSpPr/>
                <p:nvPr/>
              </p:nvSpPr>
              <p:spPr>
                <a:xfrm>
                  <a:off x="6012321" y="4954773"/>
                  <a:ext cx="1025855" cy="1587635"/>
                </a:xfrm>
                <a:prstGeom prst="rect">
                  <a:avLst/>
                </a:prstGeom>
                <a:solidFill>
                  <a:schemeClr val="bg1">
                    <a:lumMod val="50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9" name="正方形/長方形 28">
                  <a:extLst>
                    <a:ext uri="{FF2B5EF4-FFF2-40B4-BE49-F238E27FC236}">
                      <a16:creationId xmlns:a16="http://schemas.microsoft.com/office/drawing/2014/main" id="{1CDCC865-CDAA-4BB6-B92B-46A615C22C56}"/>
                    </a:ext>
                  </a:extLst>
                </p:cNvPr>
                <p:cNvSpPr/>
                <p:nvPr/>
              </p:nvSpPr>
              <p:spPr>
                <a:xfrm>
                  <a:off x="6995300" y="4948399"/>
                  <a:ext cx="979790" cy="1598463"/>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a:solidFill>
                      <a:prstClr val="black"/>
                    </a:solidFill>
                    <a:latin typeface="+mn-ea"/>
                  </a:endParaRPr>
                </a:p>
              </p:txBody>
            </p:sp>
          </p:grpSp>
          <p:sp>
            <p:nvSpPr>
              <p:cNvPr id="32" name="正方形/長方形 31">
                <a:extLst>
                  <a:ext uri="{FF2B5EF4-FFF2-40B4-BE49-F238E27FC236}">
                    <a16:creationId xmlns:a16="http://schemas.microsoft.com/office/drawing/2014/main" id="{197A3B5F-9CDB-4504-9757-FA9EEFA6963F}"/>
                  </a:ext>
                </a:extLst>
              </p:cNvPr>
              <p:cNvSpPr/>
              <p:nvPr/>
            </p:nvSpPr>
            <p:spPr>
              <a:xfrm>
                <a:off x="6193085" y="2937148"/>
                <a:ext cx="877532" cy="1612016"/>
              </a:xfrm>
              <a:prstGeom prst="rect">
                <a:avLst/>
              </a:prstGeom>
              <a:solidFill>
                <a:schemeClr val="bg1">
                  <a:lumMod val="50000"/>
                  <a:alpha val="46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a:t>
                </a:r>
                <a:endParaRPr kumimoji="1" lang="ja-JP" altLang="en-US" dirty="0">
                  <a:solidFill>
                    <a:schemeClr val="tx1"/>
                  </a:solidFill>
                </a:endParaRPr>
              </a:p>
            </p:txBody>
          </p:sp>
        </p:grpSp>
        <p:grpSp>
          <p:nvGrpSpPr>
            <p:cNvPr id="9" name="グループ化 8">
              <a:extLst>
                <a:ext uri="{FF2B5EF4-FFF2-40B4-BE49-F238E27FC236}">
                  <a16:creationId xmlns:a16="http://schemas.microsoft.com/office/drawing/2014/main" id="{37F24FB4-06C7-4E0C-AA3E-30717EE849DD}"/>
                </a:ext>
              </a:extLst>
            </p:cNvPr>
            <p:cNvGrpSpPr/>
            <p:nvPr/>
          </p:nvGrpSpPr>
          <p:grpSpPr>
            <a:xfrm>
              <a:off x="52806" y="2949030"/>
              <a:ext cx="6100832" cy="1578828"/>
              <a:chOff x="559400" y="3260143"/>
              <a:chExt cx="6100832" cy="1578828"/>
            </a:xfrm>
          </p:grpSpPr>
          <p:sp>
            <p:nvSpPr>
              <p:cNvPr id="28" name="正方形/長方形 27">
                <a:extLst>
                  <a:ext uri="{FF2B5EF4-FFF2-40B4-BE49-F238E27FC236}">
                    <a16:creationId xmlns:a16="http://schemas.microsoft.com/office/drawing/2014/main" id="{1C662160-A3A6-4628-ACF8-87639D533D5D}"/>
                  </a:ext>
                </a:extLst>
              </p:cNvPr>
              <p:cNvSpPr/>
              <p:nvPr/>
            </p:nvSpPr>
            <p:spPr>
              <a:xfrm>
                <a:off x="1181513" y="3260143"/>
                <a:ext cx="4627402" cy="1522241"/>
              </a:xfrm>
              <a:prstGeom prst="rect">
                <a:avLst/>
              </a:prstGeom>
              <a:solidFill>
                <a:schemeClr val="bg1">
                  <a:lumMod val="50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0" name="正方形/長方形 29">
                <a:extLst>
                  <a:ext uri="{FF2B5EF4-FFF2-40B4-BE49-F238E27FC236}">
                    <a16:creationId xmlns:a16="http://schemas.microsoft.com/office/drawing/2014/main" id="{0E33801B-F866-40BB-B6DB-4B87F0BEA762}"/>
                  </a:ext>
                </a:extLst>
              </p:cNvPr>
              <p:cNvSpPr/>
              <p:nvPr/>
            </p:nvSpPr>
            <p:spPr>
              <a:xfrm>
                <a:off x="559400" y="3261412"/>
                <a:ext cx="609335" cy="1577559"/>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a:solidFill>
                    <a:prstClr val="black"/>
                  </a:solidFill>
                  <a:latin typeface="+mn-ea"/>
                </a:endParaRPr>
              </a:p>
            </p:txBody>
          </p:sp>
          <p:sp>
            <p:nvSpPr>
              <p:cNvPr id="31" name="正方形/長方形 30">
                <a:extLst>
                  <a:ext uri="{FF2B5EF4-FFF2-40B4-BE49-F238E27FC236}">
                    <a16:creationId xmlns:a16="http://schemas.microsoft.com/office/drawing/2014/main" id="{CE512169-A5DD-4ADF-845B-5C0F3FB357DE}"/>
                  </a:ext>
                </a:extLst>
              </p:cNvPr>
              <p:cNvSpPr/>
              <p:nvPr/>
            </p:nvSpPr>
            <p:spPr>
              <a:xfrm>
                <a:off x="5782700" y="3261409"/>
                <a:ext cx="877532" cy="1577562"/>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a:solidFill>
                    <a:prstClr val="black"/>
                  </a:solidFill>
                  <a:latin typeface="+mn-ea"/>
                </a:endParaRPr>
              </a:p>
            </p:txBody>
          </p:sp>
        </p:grpSp>
      </p:grpSp>
      <p:sp>
        <p:nvSpPr>
          <p:cNvPr id="25" name="正方形/長方形 24">
            <a:extLst>
              <a:ext uri="{FF2B5EF4-FFF2-40B4-BE49-F238E27FC236}">
                <a16:creationId xmlns:a16="http://schemas.microsoft.com/office/drawing/2014/main" id="{E0A132E1-AD05-46D4-BA55-4790F7785946}"/>
              </a:ext>
            </a:extLst>
          </p:cNvPr>
          <p:cNvSpPr/>
          <p:nvPr/>
        </p:nvSpPr>
        <p:spPr>
          <a:xfrm>
            <a:off x="1636017" y="3469041"/>
            <a:ext cx="2863975" cy="247991"/>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a:solidFill>
                <a:prstClr val="black"/>
              </a:solidFill>
              <a:latin typeface="+mn-ea"/>
            </a:endParaRPr>
          </a:p>
        </p:txBody>
      </p:sp>
      <p:sp>
        <p:nvSpPr>
          <p:cNvPr id="33" name="正方形/長方形 32">
            <a:extLst>
              <a:ext uri="{FF2B5EF4-FFF2-40B4-BE49-F238E27FC236}">
                <a16:creationId xmlns:a16="http://schemas.microsoft.com/office/drawing/2014/main" id="{B4870953-FA73-4CA1-8F5D-CBD528F9E45C}"/>
              </a:ext>
            </a:extLst>
          </p:cNvPr>
          <p:cNvSpPr/>
          <p:nvPr/>
        </p:nvSpPr>
        <p:spPr>
          <a:xfrm>
            <a:off x="5633725" y="4167295"/>
            <a:ext cx="2186267" cy="779507"/>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a:solidFill>
                <a:prstClr val="black"/>
              </a:solidFill>
              <a:latin typeface="+mn-ea"/>
            </a:endParaRPr>
          </a:p>
        </p:txBody>
      </p:sp>
      <p:cxnSp>
        <p:nvCxnSpPr>
          <p:cNvPr id="4" name="直線矢印コネクタ 3">
            <a:extLst>
              <a:ext uri="{FF2B5EF4-FFF2-40B4-BE49-F238E27FC236}">
                <a16:creationId xmlns:a16="http://schemas.microsoft.com/office/drawing/2014/main" id="{E69EBA32-3AF6-42E2-8F3F-AA0E29FC2755}"/>
              </a:ext>
            </a:extLst>
          </p:cNvPr>
          <p:cNvCxnSpPr>
            <a:cxnSpLocks/>
            <a:stCxn id="36" idx="2"/>
            <a:endCxn id="30" idx="0"/>
          </p:cNvCxnSpPr>
          <p:nvPr/>
        </p:nvCxnSpPr>
        <p:spPr>
          <a:xfrm flipH="1">
            <a:off x="1035368" y="5047957"/>
            <a:ext cx="516706" cy="363844"/>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直線矢印コネクタ 13">
            <a:extLst>
              <a:ext uri="{FF2B5EF4-FFF2-40B4-BE49-F238E27FC236}">
                <a16:creationId xmlns:a16="http://schemas.microsoft.com/office/drawing/2014/main" id="{ACCA669B-7755-424A-B807-DBD884EFAC91}"/>
              </a:ext>
            </a:extLst>
          </p:cNvPr>
          <p:cNvCxnSpPr>
            <a:cxnSpLocks/>
            <a:stCxn id="25" idx="2"/>
            <a:endCxn id="31" idx="0"/>
          </p:cNvCxnSpPr>
          <p:nvPr/>
        </p:nvCxnSpPr>
        <p:spPr>
          <a:xfrm>
            <a:off x="3068005" y="3717032"/>
            <a:ext cx="1621098" cy="1694767"/>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3E5D9558-5F22-41AC-8928-6EF238001A5B}"/>
              </a:ext>
            </a:extLst>
          </p:cNvPr>
          <p:cNvCxnSpPr>
            <a:cxnSpLocks/>
            <a:stCxn id="33" idx="2"/>
            <a:endCxn id="29" idx="0"/>
          </p:cNvCxnSpPr>
          <p:nvPr/>
        </p:nvCxnSpPr>
        <p:spPr>
          <a:xfrm flipH="1">
            <a:off x="6577732" y="4946802"/>
            <a:ext cx="149127" cy="46365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44" name="図 43">
            <a:extLst>
              <a:ext uri="{FF2B5EF4-FFF2-40B4-BE49-F238E27FC236}">
                <a16:creationId xmlns:a16="http://schemas.microsoft.com/office/drawing/2014/main" id="{1AF8B5A8-8D9A-FE87-5DD4-80F6559D88D0}"/>
              </a:ext>
            </a:extLst>
          </p:cNvPr>
          <p:cNvPicPr>
            <a:picLocks noChangeAspect="1"/>
          </p:cNvPicPr>
          <p:nvPr/>
        </p:nvPicPr>
        <p:blipFill>
          <a:blip r:embed="rId8"/>
          <a:stretch>
            <a:fillRect/>
          </a:stretch>
        </p:blipFill>
        <p:spPr>
          <a:xfrm>
            <a:off x="81914" y="4506000"/>
            <a:ext cx="2961905" cy="542857"/>
          </a:xfrm>
          <a:prstGeom prst="rect">
            <a:avLst/>
          </a:prstGeom>
        </p:spPr>
      </p:pic>
      <p:sp>
        <p:nvSpPr>
          <p:cNvPr id="36" name="正方形/長方形 35">
            <a:extLst>
              <a:ext uri="{FF2B5EF4-FFF2-40B4-BE49-F238E27FC236}">
                <a16:creationId xmlns:a16="http://schemas.microsoft.com/office/drawing/2014/main" id="{9C1B2630-EC36-4CC3-B4D1-3025D844BE83}"/>
              </a:ext>
            </a:extLst>
          </p:cNvPr>
          <p:cNvSpPr/>
          <p:nvPr/>
        </p:nvSpPr>
        <p:spPr>
          <a:xfrm>
            <a:off x="81914" y="4505100"/>
            <a:ext cx="2940320" cy="542857"/>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a:solidFill>
                <a:prstClr val="black"/>
              </a:solidFill>
              <a:latin typeface="+mn-ea"/>
            </a:endParaRPr>
          </a:p>
        </p:txBody>
      </p:sp>
    </p:spTree>
    <p:extLst>
      <p:ext uri="{BB962C8B-B14F-4D97-AF65-F5344CB8AC3E}">
        <p14:creationId xmlns:p14="http://schemas.microsoft.com/office/powerpoint/2010/main" val="42261878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a:extLst>
              <a:ext uri="{FF2B5EF4-FFF2-40B4-BE49-F238E27FC236}">
                <a16:creationId xmlns:a16="http://schemas.microsoft.com/office/drawing/2014/main" id="{75D11175-FE20-450A-93D4-8A25D9D7252C}"/>
              </a:ext>
            </a:extLst>
          </p:cNvPr>
          <p:cNvPicPr>
            <a:picLocks noChangeAspect="1"/>
          </p:cNvPicPr>
          <p:nvPr/>
        </p:nvPicPr>
        <p:blipFill>
          <a:blip r:embed="rId3"/>
          <a:stretch>
            <a:fillRect/>
          </a:stretch>
        </p:blipFill>
        <p:spPr>
          <a:xfrm>
            <a:off x="251521" y="1318070"/>
            <a:ext cx="8640960" cy="4517073"/>
          </a:xfrm>
          <a:prstGeom prst="rect">
            <a:avLst/>
          </a:prstGeom>
        </p:spPr>
      </p:pic>
      <p:sp>
        <p:nvSpPr>
          <p:cNvPr id="2" name="スライド番号プレースホルダー 1"/>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27</a:t>
            </a:fld>
            <a:endParaRPr lang="ja-JP" altLang="en-US">
              <a:solidFill>
                <a:prstClr val="black">
                  <a:tint val="75000"/>
                </a:prstClr>
              </a:solidFill>
            </a:endParaRPr>
          </a:p>
        </p:txBody>
      </p:sp>
      <p:grpSp>
        <p:nvGrpSpPr>
          <p:cNvPr id="3" name="グループ化 2"/>
          <p:cNvGrpSpPr/>
          <p:nvPr/>
        </p:nvGrpSpPr>
        <p:grpSpPr>
          <a:xfrm>
            <a:off x="698857" y="188640"/>
            <a:ext cx="7977599" cy="796500"/>
            <a:chOff x="395536" y="908720"/>
            <a:chExt cx="7632848" cy="796500"/>
          </a:xfrm>
        </p:grpSpPr>
        <p:sp>
          <p:nvSpPr>
            <p:cNvPr id="4" name="フローチャート: 処理 3"/>
            <p:cNvSpPr/>
            <p:nvPr/>
          </p:nvSpPr>
          <p:spPr>
            <a:xfrm>
              <a:off x="395536" y="908720"/>
              <a:ext cx="7632848" cy="360040"/>
            </a:xfrm>
            <a:prstGeom prst="flowChartProcess">
              <a:avLst/>
            </a:prstGeom>
            <a:solidFill>
              <a:srgbClr val="92D050"/>
            </a:solid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ja-JP" altLang="en-US" dirty="0">
                  <a:solidFill>
                    <a:schemeClr val="tx1"/>
                  </a:solidFill>
                  <a:latin typeface="+mn-ea"/>
                </a:rPr>
                <a:t>（２）支援ツール：シート「</a:t>
              </a:r>
              <a:r>
                <a:rPr lang="en-US" altLang="ja-JP" dirty="0">
                  <a:solidFill>
                    <a:schemeClr val="tx1"/>
                  </a:solidFill>
                  <a:latin typeface="+mn-ea"/>
                </a:rPr>
                <a:t>EINOU_</a:t>
              </a:r>
              <a:r>
                <a:rPr lang="ja-JP" altLang="en-US" dirty="0">
                  <a:solidFill>
                    <a:schemeClr val="tx1"/>
                  </a:solidFill>
                  <a:latin typeface="+mn-ea"/>
                </a:rPr>
                <a:t>営農計画書」</a:t>
              </a:r>
              <a:endParaRPr lang="en-US" altLang="ja-JP" dirty="0">
                <a:solidFill>
                  <a:schemeClr val="tx1"/>
                </a:solidFill>
                <a:latin typeface="+mn-ea"/>
              </a:endParaRPr>
            </a:p>
          </p:txBody>
        </p:sp>
        <p:sp>
          <p:nvSpPr>
            <p:cNvPr id="5" name="フローチャート: 処理 4"/>
            <p:cNvSpPr/>
            <p:nvPr/>
          </p:nvSpPr>
          <p:spPr>
            <a:xfrm>
              <a:off x="395536" y="1269564"/>
              <a:ext cx="7632848" cy="435656"/>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prstClr val="black"/>
                  </a:solidFill>
                  <a:latin typeface="+mn-ea"/>
                </a:rPr>
                <a:t>①シート「</a:t>
              </a:r>
              <a:r>
                <a:rPr lang="en-US" altLang="ja-JP" dirty="0">
                  <a:solidFill>
                    <a:schemeClr val="tx1"/>
                  </a:solidFill>
                  <a:latin typeface="+mn-ea"/>
                </a:rPr>
                <a:t> EINOU_</a:t>
              </a:r>
              <a:r>
                <a:rPr lang="ja-JP" altLang="en-US" dirty="0">
                  <a:solidFill>
                    <a:schemeClr val="tx1"/>
                  </a:solidFill>
                  <a:latin typeface="+mn-ea"/>
                </a:rPr>
                <a:t>営農計画書</a:t>
              </a:r>
              <a:r>
                <a:rPr lang="ja-JP" altLang="en-US" dirty="0">
                  <a:solidFill>
                    <a:prstClr val="black"/>
                  </a:solidFill>
                  <a:latin typeface="+mn-ea"/>
                </a:rPr>
                <a:t>」を選択する。</a:t>
              </a:r>
              <a:endParaRPr lang="en-US" altLang="ja-JP" dirty="0">
                <a:solidFill>
                  <a:prstClr val="black"/>
                </a:solidFill>
                <a:latin typeface="+mn-ea"/>
              </a:endParaRPr>
            </a:p>
          </p:txBody>
        </p:sp>
      </p:grpSp>
      <p:sp>
        <p:nvSpPr>
          <p:cNvPr id="8" name="正方形/長方形 7"/>
          <p:cNvSpPr/>
          <p:nvPr/>
        </p:nvSpPr>
        <p:spPr>
          <a:xfrm>
            <a:off x="3252269" y="5376589"/>
            <a:ext cx="1368152" cy="236562"/>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a:solidFill>
                <a:prstClr val="black"/>
              </a:solidFill>
            </a:endParaRPr>
          </a:p>
        </p:txBody>
      </p:sp>
      <p:sp>
        <p:nvSpPr>
          <p:cNvPr id="9" name="円形吹き出し 7">
            <a:extLst>
              <a:ext uri="{FF2B5EF4-FFF2-40B4-BE49-F238E27FC236}">
                <a16:creationId xmlns:a16="http://schemas.microsoft.com/office/drawing/2014/main" id="{0001BEBA-774C-429F-B5B3-628FDD22ED9C}"/>
              </a:ext>
            </a:extLst>
          </p:cNvPr>
          <p:cNvSpPr/>
          <p:nvPr/>
        </p:nvSpPr>
        <p:spPr>
          <a:xfrm>
            <a:off x="2865632" y="5278536"/>
            <a:ext cx="376409" cy="334615"/>
          </a:xfrm>
          <a:prstGeom prst="wedgeEllipseCallout">
            <a:avLst>
              <a:gd name="adj1" fmla="val 50794"/>
              <a:gd name="adj2" fmla="val 60088"/>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１</a:t>
            </a:r>
          </a:p>
        </p:txBody>
      </p:sp>
      <p:pic>
        <p:nvPicPr>
          <p:cNvPr id="10" name="図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20421" y="5586339"/>
            <a:ext cx="770011" cy="770011"/>
          </a:xfrm>
          <a:prstGeom prst="rect">
            <a:avLst/>
          </a:prstGeom>
        </p:spPr>
      </p:pic>
    </p:spTree>
    <p:extLst>
      <p:ext uri="{BB962C8B-B14F-4D97-AF65-F5344CB8AC3E}">
        <p14:creationId xmlns:p14="http://schemas.microsoft.com/office/powerpoint/2010/main" val="16813354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28</a:t>
            </a:fld>
            <a:endParaRPr lang="ja-JP" altLang="en-US">
              <a:solidFill>
                <a:prstClr val="black">
                  <a:tint val="75000"/>
                </a:prstClr>
              </a:solidFill>
            </a:endParaRPr>
          </a:p>
        </p:txBody>
      </p:sp>
      <p:sp>
        <p:nvSpPr>
          <p:cNvPr id="5" name="フローチャート: 処理 4"/>
          <p:cNvSpPr/>
          <p:nvPr/>
        </p:nvSpPr>
        <p:spPr>
          <a:xfrm>
            <a:off x="698857" y="549484"/>
            <a:ext cx="7977599" cy="1295340"/>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prstClr val="black"/>
                </a:solidFill>
                <a:latin typeface="+mn-ea"/>
              </a:rPr>
              <a:t>シート「</a:t>
            </a:r>
            <a:r>
              <a:rPr lang="en-US" altLang="ja-JP" dirty="0">
                <a:solidFill>
                  <a:schemeClr val="tx1"/>
                </a:solidFill>
                <a:latin typeface="+mn-ea"/>
              </a:rPr>
              <a:t> EINOU_</a:t>
            </a:r>
            <a:r>
              <a:rPr lang="ja-JP" altLang="en-US" dirty="0">
                <a:solidFill>
                  <a:schemeClr val="tx1"/>
                </a:solidFill>
                <a:latin typeface="+mn-ea"/>
              </a:rPr>
              <a:t>営農計画書</a:t>
            </a:r>
            <a:r>
              <a:rPr lang="ja-JP" altLang="en-US" dirty="0">
                <a:solidFill>
                  <a:prstClr val="black"/>
                </a:solidFill>
                <a:latin typeface="+mn-ea"/>
              </a:rPr>
              <a:t>」に申請者氏名・住所等の情報を入力する際は、「地域協議会等管理コード」ボタンの機能を使用する。</a:t>
            </a:r>
            <a:endParaRPr lang="en-US" altLang="ja-JP" dirty="0">
              <a:solidFill>
                <a:prstClr val="black"/>
              </a:solidFill>
              <a:latin typeface="+mn-ea"/>
            </a:endParaRPr>
          </a:p>
          <a:p>
            <a:r>
              <a:rPr lang="ja-JP" altLang="en-US" dirty="0">
                <a:solidFill>
                  <a:prstClr val="black"/>
                </a:solidFill>
                <a:latin typeface="+mn-ea"/>
              </a:rPr>
              <a:t>シート「</a:t>
            </a:r>
            <a:r>
              <a:rPr lang="en-US" altLang="ja-JP" dirty="0">
                <a:solidFill>
                  <a:prstClr val="black"/>
                </a:solidFill>
                <a:latin typeface="+mn-ea"/>
              </a:rPr>
              <a:t>SINSEI_</a:t>
            </a:r>
            <a:r>
              <a:rPr lang="ja-JP" altLang="en-US" dirty="0">
                <a:solidFill>
                  <a:prstClr val="black"/>
                </a:solidFill>
                <a:latin typeface="+mn-ea"/>
              </a:rPr>
              <a:t>交付申請書」に申請者情報を入力している場合に、申請者の情報を取り込むことができる。</a:t>
            </a:r>
          </a:p>
        </p:txBody>
      </p:sp>
      <p:grpSp>
        <p:nvGrpSpPr>
          <p:cNvPr id="10" name="グループ化 9">
            <a:extLst>
              <a:ext uri="{FF2B5EF4-FFF2-40B4-BE49-F238E27FC236}">
                <a16:creationId xmlns:a16="http://schemas.microsoft.com/office/drawing/2014/main" id="{398E89AC-C7E8-46EE-A741-A1D2491C80B0}"/>
              </a:ext>
            </a:extLst>
          </p:cNvPr>
          <p:cNvGrpSpPr/>
          <p:nvPr/>
        </p:nvGrpSpPr>
        <p:grpSpPr>
          <a:xfrm>
            <a:off x="1619672" y="2312875"/>
            <a:ext cx="5631472" cy="3575423"/>
            <a:chOff x="1943708" y="2492896"/>
            <a:chExt cx="5631472" cy="3575423"/>
          </a:xfrm>
        </p:grpSpPr>
        <p:pic>
          <p:nvPicPr>
            <p:cNvPr id="6" name="図 5">
              <a:extLst>
                <a:ext uri="{FF2B5EF4-FFF2-40B4-BE49-F238E27FC236}">
                  <a16:creationId xmlns:a16="http://schemas.microsoft.com/office/drawing/2014/main" id="{250FC347-6B76-4E79-95BF-FA32DA385D36}"/>
                </a:ext>
              </a:extLst>
            </p:cNvPr>
            <p:cNvPicPr>
              <a:picLocks noChangeAspect="1"/>
            </p:cNvPicPr>
            <p:nvPr/>
          </p:nvPicPr>
          <p:blipFill rotWithShape="1">
            <a:blip r:embed="rId3"/>
            <a:srcRect t="31457" r="34848" b="995"/>
            <a:stretch/>
          </p:blipFill>
          <p:spPr>
            <a:xfrm>
              <a:off x="1943708" y="2492896"/>
              <a:ext cx="5631472" cy="3575423"/>
            </a:xfrm>
            <a:prstGeom prst="rect">
              <a:avLst/>
            </a:prstGeom>
            <a:ln>
              <a:solidFill>
                <a:schemeClr val="tx1"/>
              </a:solidFill>
            </a:ln>
          </p:spPr>
        </p:pic>
        <p:sp>
          <p:nvSpPr>
            <p:cNvPr id="9" name="正方形/長方形 8">
              <a:extLst>
                <a:ext uri="{FF2B5EF4-FFF2-40B4-BE49-F238E27FC236}">
                  <a16:creationId xmlns:a16="http://schemas.microsoft.com/office/drawing/2014/main" id="{8B8FA704-3B8F-47EF-9FE6-92AA4C1BB198}"/>
                </a:ext>
              </a:extLst>
            </p:cNvPr>
            <p:cNvSpPr/>
            <p:nvPr/>
          </p:nvSpPr>
          <p:spPr>
            <a:xfrm>
              <a:off x="3203848" y="2874245"/>
              <a:ext cx="936104" cy="360040"/>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a:solidFill>
                  <a:prstClr val="black"/>
                </a:solidFill>
              </a:endParaRPr>
            </a:p>
          </p:txBody>
        </p:sp>
      </p:grpSp>
    </p:spTree>
    <p:extLst>
      <p:ext uri="{BB962C8B-B14F-4D97-AF65-F5344CB8AC3E}">
        <p14:creationId xmlns:p14="http://schemas.microsoft.com/office/powerpoint/2010/main" val="34466443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6">
            <a:extLst>
              <a:ext uri="{FF2B5EF4-FFF2-40B4-BE49-F238E27FC236}">
                <a16:creationId xmlns:a16="http://schemas.microsoft.com/office/drawing/2014/main" id="{AE690185-A950-44EC-B432-6C8EC89E87FF}"/>
              </a:ext>
            </a:extLst>
          </p:cNvPr>
          <p:cNvSpPr txBox="1">
            <a:spLocks/>
          </p:cNvSpPr>
          <p:nvPr/>
        </p:nvSpPr>
        <p:spPr>
          <a:xfrm>
            <a:off x="323528" y="2811846"/>
            <a:ext cx="8496944" cy="936103"/>
          </a:xfrm>
          <a:prstGeom prst="rect">
            <a:avLst/>
          </a:prstGeom>
        </p:spPr>
        <p:txBody>
          <a:bodyPr>
            <a:normAutofit fontScale="925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dirty="0">
                <a:solidFill>
                  <a:srgbClr val="3F7819"/>
                </a:solidFill>
                <a:latin typeface="HG丸ｺﾞｼｯｸM-PRO 本文"/>
              </a:rPr>
              <a:t>１</a:t>
            </a:r>
            <a:r>
              <a:rPr lang="en-US" altLang="ja-JP" dirty="0">
                <a:solidFill>
                  <a:srgbClr val="3F7819"/>
                </a:solidFill>
                <a:latin typeface="HG丸ｺﾞｼｯｸM-PRO 本文"/>
              </a:rPr>
              <a:t>.</a:t>
            </a:r>
            <a:r>
              <a:rPr lang="ja-JP" altLang="en-US" dirty="0">
                <a:solidFill>
                  <a:srgbClr val="3F7819"/>
                </a:solidFill>
                <a:latin typeface="HG丸ｺﾞｼｯｸM-PRO 本文"/>
              </a:rPr>
              <a:t>申請書入力システム利用の流れ</a:t>
            </a:r>
          </a:p>
        </p:txBody>
      </p:sp>
      <p:sp>
        <p:nvSpPr>
          <p:cNvPr id="6" name="正方形/長方形 5">
            <a:extLst>
              <a:ext uri="{FF2B5EF4-FFF2-40B4-BE49-F238E27FC236}">
                <a16:creationId xmlns:a16="http://schemas.microsoft.com/office/drawing/2014/main" id="{3E8F8345-1FB1-4B66-BBA9-1CE67002AF8C}"/>
              </a:ext>
            </a:extLst>
          </p:cNvPr>
          <p:cNvSpPr/>
          <p:nvPr/>
        </p:nvSpPr>
        <p:spPr>
          <a:xfrm>
            <a:off x="467544" y="3429000"/>
            <a:ext cx="8064896" cy="72008"/>
          </a:xfrm>
          <a:prstGeom prst="rect">
            <a:avLst/>
          </a:prstGeom>
          <a:solidFill>
            <a:srgbClr val="92D050">
              <a:alpha val="70000"/>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3">
                  <a:lumMod val="40000"/>
                  <a:lumOff val="60000"/>
                </a:schemeClr>
              </a:solidFill>
              <a:latin typeface="HG丸ｺﾞｼｯｸM-PRO"/>
            </a:endParaRPr>
          </a:p>
        </p:txBody>
      </p:sp>
      <p:sp>
        <p:nvSpPr>
          <p:cNvPr id="7" name="スライド番号プレースホルダー 1">
            <a:extLst>
              <a:ext uri="{FF2B5EF4-FFF2-40B4-BE49-F238E27FC236}">
                <a16:creationId xmlns:a16="http://schemas.microsoft.com/office/drawing/2014/main" id="{923C9D53-67B3-4B9C-8C98-728FE0DC01B0}"/>
              </a:ext>
            </a:extLst>
          </p:cNvPr>
          <p:cNvSpPr>
            <a:spLocks noGrp="1"/>
          </p:cNvSpPr>
          <p:nvPr>
            <p:ph type="sldNum" sz="quarter" idx="12"/>
          </p:nvPr>
        </p:nvSpPr>
        <p:spPr>
          <a:xfrm>
            <a:off x="6553200" y="6356350"/>
            <a:ext cx="2133600" cy="365125"/>
          </a:xfrm>
        </p:spPr>
        <p:txBody>
          <a:bodyPr/>
          <a:lstStyle/>
          <a:p>
            <a:fld id="{64452A23-BFEA-43FD-98FB-69091C0AE9EE}" type="slidenum">
              <a:rPr lang="ja-JP" altLang="en-US" sz="1800" smtClean="0">
                <a:solidFill>
                  <a:prstClr val="black">
                    <a:tint val="75000"/>
                  </a:prstClr>
                </a:solidFill>
                <a:latin typeface="+mn-ea"/>
              </a:rPr>
              <a:pPr/>
              <a:t>2</a:t>
            </a:fld>
            <a:endParaRPr lang="ja-JP" altLang="en-US" sz="1800" dirty="0">
              <a:solidFill>
                <a:prstClr val="black">
                  <a:tint val="75000"/>
                </a:prstClr>
              </a:solidFill>
              <a:latin typeface="+mn-ea"/>
            </a:endParaRPr>
          </a:p>
        </p:txBody>
      </p:sp>
    </p:spTree>
    <p:extLst>
      <p:ext uri="{BB962C8B-B14F-4D97-AF65-F5344CB8AC3E}">
        <p14:creationId xmlns:p14="http://schemas.microsoft.com/office/powerpoint/2010/main" val="20477201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B19B0EC6-885B-CD98-F5CC-CFC2DB511688}"/>
              </a:ext>
            </a:extLst>
          </p:cNvPr>
          <p:cNvPicPr>
            <a:picLocks noChangeAspect="1"/>
          </p:cNvPicPr>
          <p:nvPr/>
        </p:nvPicPr>
        <p:blipFill>
          <a:blip r:embed="rId3"/>
          <a:stretch>
            <a:fillRect/>
          </a:stretch>
        </p:blipFill>
        <p:spPr>
          <a:xfrm>
            <a:off x="264851" y="2463910"/>
            <a:ext cx="2619741" cy="2753109"/>
          </a:xfrm>
          <a:prstGeom prst="rect">
            <a:avLst/>
          </a:prstGeom>
        </p:spPr>
      </p:pic>
      <p:pic>
        <p:nvPicPr>
          <p:cNvPr id="9" name="図 8">
            <a:extLst>
              <a:ext uri="{FF2B5EF4-FFF2-40B4-BE49-F238E27FC236}">
                <a16:creationId xmlns:a16="http://schemas.microsoft.com/office/drawing/2014/main" id="{E691F002-139C-41AC-A1C5-CF732F4AFF27}"/>
              </a:ext>
            </a:extLst>
          </p:cNvPr>
          <p:cNvPicPr>
            <a:picLocks noChangeAspect="1"/>
          </p:cNvPicPr>
          <p:nvPr/>
        </p:nvPicPr>
        <p:blipFill>
          <a:blip r:embed="rId4"/>
          <a:stretch>
            <a:fillRect/>
          </a:stretch>
        </p:blipFill>
        <p:spPr>
          <a:xfrm>
            <a:off x="3285417" y="2463910"/>
            <a:ext cx="5838607" cy="2782104"/>
          </a:xfrm>
          <a:prstGeom prst="rect">
            <a:avLst/>
          </a:prstGeom>
        </p:spPr>
      </p:pic>
      <p:sp>
        <p:nvSpPr>
          <p:cNvPr id="2" name="スライド番号プレースホルダー 1"/>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29</a:t>
            </a:fld>
            <a:endParaRPr lang="ja-JP" altLang="en-US">
              <a:solidFill>
                <a:prstClr val="black">
                  <a:tint val="75000"/>
                </a:prstClr>
              </a:solidFill>
            </a:endParaRPr>
          </a:p>
        </p:txBody>
      </p:sp>
      <p:sp>
        <p:nvSpPr>
          <p:cNvPr id="5" name="フローチャート: 処理 4"/>
          <p:cNvSpPr/>
          <p:nvPr/>
        </p:nvSpPr>
        <p:spPr>
          <a:xfrm>
            <a:off x="699225" y="548680"/>
            <a:ext cx="7977231" cy="1008112"/>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prstClr val="black"/>
                </a:solidFill>
                <a:latin typeface="+mn-ea"/>
              </a:rPr>
              <a:t>②シート「</a:t>
            </a:r>
            <a:r>
              <a:rPr lang="en-US" altLang="ja-JP" dirty="0">
                <a:solidFill>
                  <a:prstClr val="black"/>
                </a:solidFill>
                <a:latin typeface="+mn-ea"/>
              </a:rPr>
              <a:t>EINOU_</a:t>
            </a:r>
            <a:r>
              <a:rPr lang="ja-JP" altLang="en-US" dirty="0">
                <a:solidFill>
                  <a:prstClr val="black"/>
                </a:solidFill>
                <a:latin typeface="+mn-ea"/>
              </a:rPr>
              <a:t>営農計画書」の「</a:t>
            </a:r>
            <a:r>
              <a:rPr lang="en-US" altLang="ja-JP" dirty="0">
                <a:solidFill>
                  <a:prstClr val="black"/>
                </a:solidFill>
                <a:latin typeface="+mn-ea"/>
              </a:rPr>
              <a:t>A-4</a:t>
            </a:r>
            <a:r>
              <a:rPr lang="ja-JP" altLang="en-US" dirty="0">
                <a:solidFill>
                  <a:prstClr val="black"/>
                </a:solidFill>
                <a:latin typeface="+mn-ea"/>
              </a:rPr>
              <a:t>：地域協議会等管理コード」欄に、シート「</a:t>
            </a:r>
            <a:r>
              <a:rPr lang="en-US" altLang="ja-JP" dirty="0">
                <a:solidFill>
                  <a:prstClr val="black"/>
                </a:solidFill>
                <a:latin typeface="+mn-ea"/>
              </a:rPr>
              <a:t>SINSEI_</a:t>
            </a:r>
            <a:r>
              <a:rPr lang="ja-JP" altLang="en-US" dirty="0">
                <a:solidFill>
                  <a:prstClr val="black"/>
                </a:solidFill>
                <a:latin typeface="+mn-ea"/>
              </a:rPr>
              <a:t>交付申請書」に入力した地域協議会等管理コードを入力する。</a:t>
            </a:r>
            <a:endParaRPr lang="en-US" altLang="ja-JP" dirty="0">
              <a:solidFill>
                <a:prstClr val="black"/>
              </a:solidFill>
              <a:latin typeface="+mn-ea"/>
            </a:endParaRPr>
          </a:p>
        </p:txBody>
      </p:sp>
      <p:sp>
        <p:nvSpPr>
          <p:cNvPr id="47" name="正方形/長方形 46">
            <a:extLst>
              <a:ext uri="{FF2B5EF4-FFF2-40B4-BE49-F238E27FC236}">
                <a16:creationId xmlns:a16="http://schemas.microsoft.com/office/drawing/2014/main" id="{EDC036A2-D875-4480-885D-59A793955E30}"/>
              </a:ext>
            </a:extLst>
          </p:cNvPr>
          <p:cNvSpPr/>
          <p:nvPr/>
        </p:nvSpPr>
        <p:spPr>
          <a:xfrm>
            <a:off x="4283968" y="2591084"/>
            <a:ext cx="864096" cy="1846028"/>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dirty="0">
              <a:solidFill>
                <a:prstClr val="black"/>
              </a:solidFill>
              <a:latin typeface="+mn-ea"/>
            </a:endParaRPr>
          </a:p>
        </p:txBody>
      </p:sp>
      <p:sp>
        <p:nvSpPr>
          <p:cNvPr id="49" name="正方形/長方形 48">
            <a:extLst>
              <a:ext uri="{FF2B5EF4-FFF2-40B4-BE49-F238E27FC236}">
                <a16:creationId xmlns:a16="http://schemas.microsoft.com/office/drawing/2014/main" id="{4FE43F45-AA02-418A-B588-3AE56086EED0}"/>
              </a:ext>
            </a:extLst>
          </p:cNvPr>
          <p:cNvSpPr/>
          <p:nvPr/>
        </p:nvSpPr>
        <p:spPr>
          <a:xfrm>
            <a:off x="1736648" y="2635770"/>
            <a:ext cx="1152128" cy="2305398"/>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dirty="0">
              <a:solidFill>
                <a:prstClr val="black"/>
              </a:solidFill>
              <a:latin typeface="+mn-ea"/>
            </a:endParaRPr>
          </a:p>
        </p:txBody>
      </p:sp>
      <p:sp>
        <p:nvSpPr>
          <p:cNvPr id="50" name="フローチャート: 処理 49">
            <a:extLst>
              <a:ext uri="{FF2B5EF4-FFF2-40B4-BE49-F238E27FC236}">
                <a16:creationId xmlns:a16="http://schemas.microsoft.com/office/drawing/2014/main" id="{7DDE51DB-882D-4A0A-804A-7D0BB9845D07}"/>
              </a:ext>
            </a:extLst>
          </p:cNvPr>
          <p:cNvSpPr/>
          <p:nvPr/>
        </p:nvSpPr>
        <p:spPr>
          <a:xfrm>
            <a:off x="38522" y="2163977"/>
            <a:ext cx="2445246" cy="324148"/>
          </a:xfrm>
          <a:prstGeom prst="flowChartProces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en-US" altLang="ja-JP" sz="1600" dirty="0">
                <a:solidFill>
                  <a:prstClr val="black"/>
                </a:solidFill>
                <a:latin typeface="+mn-ea"/>
              </a:rPr>
              <a:t>【SINSEI_</a:t>
            </a:r>
            <a:r>
              <a:rPr lang="ja-JP" altLang="en-US" sz="1600" dirty="0">
                <a:solidFill>
                  <a:prstClr val="black"/>
                </a:solidFill>
                <a:latin typeface="+mn-ea"/>
              </a:rPr>
              <a:t>交付申請書</a:t>
            </a:r>
            <a:r>
              <a:rPr lang="en-US" altLang="ja-JP" sz="1600" dirty="0">
                <a:solidFill>
                  <a:prstClr val="black"/>
                </a:solidFill>
                <a:latin typeface="+mn-ea"/>
              </a:rPr>
              <a:t>】</a:t>
            </a:r>
          </a:p>
        </p:txBody>
      </p:sp>
      <p:sp>
        <p:nvSpPr>
          <p:cNvPr id="51" name="フローチャート: 処理 50">
            <a:extLst>
              <a:ext uri="{FF2B5EF4-FFF2-40B4-BE49-F238E27FC236}">
                <a16:creationId xmlns:a16="http://schemas.microsoft.com/office/drawing/2014/main" id="{FB665533-CA84-4F45-A2FE-B61623BB49C7}"/>
              </a:ext>
            </a:extLst>
          </p:cNvPr>
          <p:cNvSpPr/>
          <p:nvPr/>
        </p:nvSpPr>
        <p:spPr>
          <a:xfrm>
            <a:off x="3203848" y="2163977"/>
            <a:ext cx="2445246" cy="324148"/>
          </a:xfrm>
          <a:prstGeom prst="flowChartProces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en-US" altLang="ja-JP" sz="1600" dirty="0">
                <a:solidFill>
                  <a:prstClr val="black"/>
                </a:solidFill>
                <a:latin typeface="+mn-ea"/>
              </a:rPr>
              <a:t>【EINOU_</a:t>
            </a:r>
            <a:r>
              <a:rPr lang="ja-JP" altLang="en-US" sz="1600" dirty="0">
                <a:solidFill>
                  <a:prstClr val="black"/>
                </a:solidFill>
                <a:latin typeface="+mn-ea"/>
              </a:rPr>
              <a:t>営農計画書</a:t>
            </a:r>
            <a:r>
              <a:rPr lang="en-US" altLang="ja-JP" sz="1600" dirty="0">
                <a:solidFill>
                  <a:prstClr val="black"/>
                </a:solidFill>
                <a:latin typeface="+mn-ea"/>
              </a:rPr>
              <a:t>】</a:t>
            </a:r>
          </a:p>
        </p:txBody>
      </p:sp>
      <p:sp>
        <p:nvSpPr>
          <p:cNvPr id="11" name="円形吹き出し 7">
            <a:extLst>
              <a:ext uri="{FF2B5EF4-FFF2-40B4-BE49-F238E27FC236}">
                <a16:creationId xmlns:a16="http://schemas.microsoft.com/office/drawing/2014/main" id="{0001BEBA-774C-429F-B5B3-628FDD22ED9C}"/>
              </a:ext>
            </a:extLst>
          </p:cNvPr>
          <p:cNvSpPr/>
          <p:nvPr/>
        </p:nvSpPr>
        <p:spPr>
          <a:xfrm>
            <a:off x="5436096" y="2228684"/>
            <a:ext cx="376409" cy="334615"/>
          </a:xfrm>
          <a:prstGeom prst="wedgeEllipseCallout">
            <a:avLst>
              <a:gd name="adj1" fmla="val -64387"/>
              <a:gd name="adj2" fmla="val 67155"/>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２</a:t>
            </a:r>
          </a:p>
        </p:txBody>
      </p:sp>
    </p:spTree>
    <p:extLst>
      <p:ext uri="{BB962C8B-B14F-4D97-AF65-F5344CB8AC3E}">
        <p14:creationId xmlns:p14="http://schemas.microsoft.com/office/powerpoint/2010/main" val="7156603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3C2893A1-5074-4BB2-82C5-CA369C9B9417}"/>
              </a:ext>
            </a:extLst>
          </p:cNvPr>
          <p:cNvPicPr>
            <a:picLocks noChangeAspect="1"/>
          </p:cNvPicPr>
          <p:nvPr/>
        </p:nvPicPr>
        <p:blipFill>
          <a:blip r:embed="rId3"/>
          <a:stretch>
            <a:fillRect/>
          </a:stretch>
        </p:blipFill>
        <p:spPr>
          <a:xfrm>
            <a:off x="138652" y="1556791"/>
            <a:ext cx="8216721" cy="3279755"/>
          </a:xfrm>
          <a:prstGeom prst="rect">
            <a:avLst/>
          </a:prstGeom>
        </p:spPr>
      </p:pic>
      <p:pic>
        <p:nvPicPr>
          <p:cNvPr id="9" name="図 8">
            <a:extLst>
              <a:ext uri="{FF2B5EF4-FFF2-40B4-BE49-F238E27FC236}">
                <a16:creationId xmlns:a16="http://schemas.microsoft.com/office/drawing/2014/main" id="{47454036-0381-5029-4BC6-EDECDF136240}"/>
              </a:ext>
            </a:extLst>
          </p:cNvPr>
          <p:cNvPicPr>
            <a:picLocks noChangeAspect="1"/>
          </p:cNvPicPr>
          <p:nvPr/>
        </p:nvPicPr>
        <p:blipFill>
          <a:blip r:embed="rId4"/>
          <a:stretch>
            <a:fillRect/>
          </a:stretch>
        </p:blipFill>
        <p:spPr>
          <a:xfrm>
            <a:off x="2418521" y="3584504"/>
            <a:ext cx="6672433" cy="2628799"/>
          </a:xfrm>
          <a:prstGeom prst="rect">
            <a:avLst/>
          </a:prstGeom>
        </p:spPr>
      </p:pic>
      <p:sp>
        <p:nvSpPr>
          <p:cNvPr id="2" name="スライド番号プレースホルダー 1"/>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30</a:t>
            </a:fld>
            <a:endParaRPr lang="ja-JP" altLang="en-US">
              <a:solidFill>
                <a:prstClr val="black">
                  <a:tint val="75000"/>
                </a:prstClr>
              </a:solidFill>
            </a:endParaRPr>
          </a:p>
        </p:txBody>
      </p:sp>
      <p:sp>
        <p:nvSpPr>
          <p:cNvPr id="5" name="フローチャート: 処理 4"/>
          <p:cNvSpPr/>
          <p:nvPr/>
        </p:nvSpPr>
        <p:spPr>
          <a:xfrm>
            <a:off x="699225" y="548680"/>
            <a:ext cx="7977231" cy="648295"/>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prstClr val="black"/>
                </a:solidFill>
                <a:latin typeface="+mn-ea"/>
              </a:rPr>
              <a:t>③シート「</a:t>
            </a:r>
            <a:r>
              <a:rPr lang="en-US" altLang="ja-JP" dirty="0">
                <a:solidFill>
                  <a:prstClr val="black"/>
                </a:solidFill>
                <a:latin typeface="+mn-ea"/>
              </a:rPr>
              <a:t>EINOU_</a:t>
            </a:r>
            <a:r>
              <a:rPr lang="ja-JP" altLang="en-US" dirty="0">
                <a:solidFill>
                  <a:prstClr val="black"/>
                </a:solidFill>
                <a:latin typeface="+mn-ea"/>
              </a:rPr>
              <a:t>営農計画書」の「地域協議会等管理コード」ボタンをクリックすると住所氏名等の情報が取り込まれる。</a:t>
            </a:r>
            <a:endParaRPr lang="en-US" altLang="ja-JP" dirty="0">
              <a:solidFill>
                <a:prstClr val="black"/>
              </a:solidFill>
              <a:latin typeface="+mn-ea"/>
            </a:endParaRPr>
          </a:p>
        </p:txBody>
      </p:sp>
      <p:sp>
        <p:nvSpPr>
          <p:cNvPr id="39" name="正方形/長方形 38">
            <a:extLst>
              <a:ext uri="{FF2B5EF4-FFF2-40B4-BE49-F238E27FC236}">
                <a16:creationId xmlns:a16="http://schemas.microsoft.com/office/drawing/2014/main" id="{F851C568-D484-4654-A282-23E76767B97F}"/>
              </a:ext>
            </a:extLst>
          </p:cNvPr>
          <p:cNvSpPr/>
          <p:nvPr/>
        </p:nvSpPr>
        <p:spPr>
          <a:xfrm>
            <a:off x="1329510" y="1916832"/>
            <a:ext cx="1072808" cy="426019"/>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a:solidFill>
                <a:prstClr val="black"/>
              </a:solidFill>
            </a:endParaRPr>
          </a:p>
        </p:txBody>
      </p:sp>
      <p:sp>
        <p:nvSpPr>
          <p:cNvPr id="41" name="屈折矢印 8">
            <a:extLst>
              <a:ext uri="{FF2B5EF4-FFF2-40B4-BE49-F238E27FC236}">
                <a16:creationId xmlns:a16="http://schemas.microsoft.com/office/drawing/2014/main" id="{8D264F1E-21F8-4FAF-9112-3E8E3F94EAB9}"/>
              </a:ext>
            </a:extLst>
          </p:cNvPr>
          <p:cNvSpPr/>
          <p:nvPr/>
        </p:nvSpPr>
        <p:spPr>
          <a:xfrm rot="5400000">
            <a:off x="795079" y="4667909"/>
            <a:ext cx="1445361" cy="1782637"/>
          </a:xfrm>
          <a:prstGeom prst="bentUpArrow">
            <a:avLst>
              <a:gd name="adj1" fmla="val 14331"/>
              <a:gd name="adj2" fmla="val 21873"/>
              <a:gd name="adj3" fmla="val 2216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n-ea"/>
            </a:endParaRPr>
          </a:p>
        </p:txBody>
      </p:sp>
      <p:pic>
        <p:nvPicPr>
          <p:cNvPr id="40" name="図 39">
            <a:extLst>
              <a:ext uri="{FF2B5EF4-FFF2-40B4-BE49-F238E27FC236}">
                <a16:creationId xmlns:a16="http://schemas.microsoft.com/office/drawing/2014/main" id="{6E032341-7579-455D-9EB8-4424322629B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89612" y="2132856"/>
            <a:ext cx="584891" cy="584891"/>
          </a:xfrm>
          <a:prstGeom prst="rect">
            <a:avLst/>
          </a:prstGeom>
        </p:spPr>
      </p:pic>
      <p:sp>
        <p:nvSpPr>
          <p:cNvPr id="42" name="正方形/長方形 41">
            <a:extLst>
              <a:ext uri="{FF2B5EF4-FFF2-40B4-BE49-F238E27FC236}">
                <a16:creationId xmlns:a16="http://schemas.microsoft.com/office/drawing/2014/main" id="{107EA95E-1C4D-4EB8-B898-69F71179C3A0}"/>
              </a:ext>
            </a:extLst>
          </p:cNvPr>
          <p:cNvSpPr/>
          <p:nvPr/>
        </p:nvSpPr>
        <p:spPr>
          <a:xfrm>
            <a:off x="2418521" y="3717032"/>
            <a:ext cx="1073359" cy="2105894"/>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dirty="0">
              <a:solidFill>
                <a:prstClr val="black"/>
              </a:solidFill>
              <a:latin typeface="+mn-ea"/>
            </a:endParaRPr>
          </a:p>
        </p:txBody>
      </p:sp>
      <p:sp>
        <p:nvSpPr>
          <p:cNvPr id="43" name="正方形/長方形 42">
            <a:extLst>
              <a:ext uri="{FF2B5EF4-FFF2-40B4-BE49-F238E27FC236}">
                <a16:creationId xmlns:a16="http://schemas.microsoft.com/office/drawing/2014/main" id="{B876C2E5-8E9E-4675-A14F-74D2F6FD5AC7}"/>
              </a:ext>
            </a:extLst>
          </p:cNvPr>
          <p:cNvSpPr/>
          <p:nvPr/>
        </p:nvSpPr>
        <p:spPr>
          <a:xfrm>
            <a:off x="4572000" y="3713436"/>
            <a:ext cx="465677" cy="2091829"/>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dirty="0">
              <a:solidFill>
                <a:prstClr val="black"/>
              </a:solidFill>
              <a:latin typeface="+mn-ea"/>
            </a:endParaRPr>
          </a:p>
        </p:txBody>
      </p:sp>
      <p:sp>
        <p:nvSpPr>
          <p:cNvPr id="45" name="正方形/長方形 44">
            <a:extLst>
              <a:ext uri="{FF2B5EF4-FFF2-40B4-BE49-F238E27FC236}">
                <a16:creationId xmlns:a16="http://schemas.microsoft.com/office/drawing/2014/main" id="{DE4B07CF-7785-4D36-BFF0-D320A330225C}"/>
              </a:ext>
            </a:extLst>
          </p:cNvPr>
          <p:cNvSpPr/>
          <p:nvPr/>
        </p:nvSpPr>
        <p:spPr>
          <a:xfrm>
            <a:off x="7668344" y="3734450"/>
            <a:ext cx="1422610" cy="2091829"/>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dirty="0">
              <a:solidFill>
                <a:prstClr val="black"/>
              </a:solidFill>
              <a:latin typeface="+mn-ea"/>
            </a:endParaRPr>
          </a:p>
        </p:txBody>
      </p:sp>
      <p:sp>
        <p:nvSpPr>
          <p:cNvPr id="48" name="フローチャート: 処理 47">
            <a:extLst>
              <a:ext uri="{FF2B5EF4-FFF2-40B4-BE49-F238E27FC236}">
                <a16:creationId xmlns:a16="http://schemas.microsoft.com/office/drawing/2014/main" id="{F22789DE-4186-4D59-9AD1-6D34035805D3}"/>
              </a:ext>
            </a:extLst>
          </p:cNvPr>
          <p:cNvSpPr/>
          <p:nvPr/>
        </p:nvSpPr>
        <p:spPr>
          <a:xfrm>
            <a:off x="36773" y="1232644"/>
            <a:ext cx="3021310" cy="324148"/>
          </a:xfrm>
          <a:prstGeom prst="flowChartProces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en-US" altLang="ja-JP" sz="1600" dirty="0">
                <a:solidFill>
                  <a:prstClr val="black"/>
                </a:solidFill>
                <a:latin typeface="+mn-ea"/>
              </a:rPr>
              <a:t>【EINOU_</a:t>
            </a:r>
            <a:r>
              <a:rPr lang="ja-JP" altLang="en-US" sz="1600" dirty="0">
                <a:solidFill>
                  <a:prstClr val="black"/>
                </a:solidFill>
                <a:latin typeface="+mn-ea"/>
              </a:rPr>
              <a:t>営農計画書</a:t>
            </a:r>
            <a:r>
              <a:rPr lang="en-US" altLang="ja-JP" sz="1600" dirty="0">
                <a:solidFill>
                  <a:prstClr val="black"/>
                </a:solidFill>
                <a:latin typeface="+mn-ea"/>
              </a:rPr>
              <a:t>】</a:t>
            </a:r>
          </a:p>
        </p:txBody>
      </p:sp>
      <p:sp>
        <p:nvSpPr>
          <p:cNvPr id="13" name="円形吹き出し 7">
            <a:extLst>
              <a:ext uri="{FF2B5EF4-FFF2-40B4-BE49-F238E27FC236}">
                <a16:creationId xmlns:a16="http://schemas.microsoft.com/office/drawing/2014/main" id="{0001BEBA-774C-429F-B5B3-628FDD22ED9C}"/>
              </a:ext>
            </a:extLst>
          </p:cNvPr>
          <p:cNvSpPr/>
          <p:nvPr/>
        </p:nvSpPr>
        <p:spPr>
          <a:xfrm>
            <a:off x="1043608" y="1700808"/>
            <a:ext cx="376409" cy="334615"/>
          </a:xfrm>
          <a:prstGeom prst="wedgeEllipseCallout">
            <a:avLst>
              <a:gd name="adj1" fmla="val 50794"/>
              <a:gd name="adj2" fmla="val 60088"/>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３</a:t>
            </a:r>
          </a:p>
        </p:txBody>
      </p:sp>
    </p:spTree>
    <p:extLst>
      <p:ext uri="{BB962C8B-B14F-4D97-AF65-F5344CB8AC3E}">
        <p14:creationId xmlns:p14="http://schemas.microsoft.com/office/powerpoint/2010/main" val="6509351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0DB418FE-F1C6-A573-4E73-0DE2246A9C69}"/>
              </a:ext>
            </a:extLst>
          </p:cNvPr>
          <p:cNvPicPr>
            <a:picLocks noChangeAspect="1"/>
          </p:cNvPicPr>
          <p:nvPr/>
        </p:nvPicPr>
        <p:blipFill>
          <a:blip r:embed="rId3"/>
          <a:stretch>
            <a:fillRect/>
          </a:stretch>
        </p:blipFill>
        <p:spPr>
          <a:xfrm>
            <a:off x="227217" y="1515884"/>
            <a:ext cx="5932278" cy="2368252"/>
          </a:xfrm>
          <a:prstGeom prst="rect">
            <a:avLst/>
          </a:prstGeom>
        </p:spPr>
      </p:pic>
      <p:pic>
        <p:nvPicPr>
          <p:cNvPr id="3" name="図 2">
            <a:extLst>
              <a:ext uri="{FF2B5EF4-FFF2-40B4-BE49-F238E27FC236}">
                <a16:creationId xmlns:a16="http://schemas.microsoft.com/office/drawing/2014/main" id="{2B59034A-73AC-AC64-7F37-F2FD5175D8BA}"/>
              </a:ext>
            </a:extLst>
          </p:cNvPr>
          <p:cNvPicPr>
            <a:picLocks noChangeAspect="1"/>
          </p:cNvPicPr>
          <p:nvPr/>
        </p:nvPicPr>
        <p:blipFill>
          <a:blip r:embed="rId4"/>
          <a:stretch>
            <a:fillRect/>
          </a:stretch>
        </p:blipFill>
        <p:spPr>
          <a:xfrm>
            <a:off x="2057875" y="4302191"/>
            <a:ext cx="5599010" cy="2205893"/>
          </a:xfrm>
          <a:prstGeom prst="rect">
            <a:avLst/>
          </a:prstGeom>
        </p:spPr>
      </p:pic>
      <p:sp>
        <p:nvSpPr>
          <p:cNvPr id="2" name="スライド番号プレースホルダー 1"/>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31</a:t>
            </a:fld>
            <a:endParaRPr lang="ja-JP" altLang="en-US">
              <a:solidFill>
                <a:prstClr val="black">
                  <a:tint val="75000"/>
                </a:prstClr>
              </a:solidFill>
            </a:endParaRPr>
          </a:p>
        </p:txBody>
      </p:sp>
      <p:sp>
        <p:nvSpPr>
          <p:cNvPr id="5" name="フローチャート: 処理 4"/>
          <p:cNvSpPr/>
          <p:nvPr/>
        </p:nvSpPr>
        <p:spPr>
          <a:xfrm>
            <a:off x="699225" y="548680"/>
            <a:ext cx="7977231" cy="648295"/>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prstClr val="black"/>
                </a:solidFill>
                <a:latin typeface="+mn-ea"/>
              </a:rPr>
              <a:t>④シート「</a:t>
            </a:r>
            <a:r>
              <a:rPr lang="en-US" altLang="ja-JP" dirty="0">
                <a:solidFill>
                  <a:prstClr val="black"/>
                </a:solidFill>
                <a:latin typeface="+mn-ea"/>
              </a:rPr>
              <a:t>SINSEI_</a:t>
            </a:r>
            <a:r>
              <a:rPr lang="ja-JP" altLang="en-US" dirty="0">
                <a:solidFill>
                  <a:prstClr val="black"/>
                </a:solidFill>
                <a:latin typeface="+mn-ea"/>
              </a:rPr>
              <a:t>交付申請書」の住所氏名等の情報が、シート「</a:t>
            </a:r>
            <a:r>
              <a:rPr lang="en-US" altLang="ja-JP" dirty="0">
                <a:solidFill>
                  <a:prstClr val="black"/>
                </a:solidFill>
                <a:latin typeface="+mn-ea"/>
              </a:rPr>
              <a:t>EINOU_</a:t>
            </a:r>
            <a:r>
              <a:rPr lang="ja-JP" altLang="en-US" dirty="0">
                <a:solidFill>
                  <a:prstClr val="black"/>
                </a:solidFill>
                <a:latin typeface="+mn-ea"/>
              </a:rPr>
              <a:t>営農計画書」に以下のように反映される。</a:t>
            </a:r>
            <a:endParaRPr lang="en-US" altLang="ja-JP" dirty="0">
              <a:solidFill>
                <a:prstClr val="black"/>
              </a:solidFill>
              <a:latin typeface="+mn-ea"/>
            </a:endParaRPr>
          </a:p>
        </p:txBody>
      </p:sp>
      <p:cxnSp>
        <p:nvCxnSpPr>
          <p:cNvPr id="9" name="直線矢印コネクタ 8">
            <a:extLst>
              <a:ext uri="{FF2B5EF4-FFF2-40B4-BE49-F238E27FC236}">
                <a16:creationId xmlns:a16="http://schemas.microsoft.com/office/drawing/2014/main" id="{42B8C92F-9262-4B60-807D-58E8C7411966}"/>
              </a:ext>
            </a:extLst>
          </p:cNvPr>
          <p:cNvCxnSpPr>
            <a:cxnSpLocks/>
          </p:cNvCxnSpPr>
          <p:nvPr/>
        </p:nvCxnSpPr>
        <p:spPr>
          <a:xfrm>
            <a:off x="755576" y="3573016"/>
            <a:ext cx="1302487" cy="1145106"/>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2" name="正方形/長方形 41">
            <a:extLst>
              <a:ext uri="{FF2B5EF4-FFF2-40B4-BE49-F238E27FC236}">
                <a16:creationId xmlns:a16="http://schemas.microsoft.com/office/drawing/2014/main" id="{107EA95E-1C4D-4EB8-B898-69F71179C3A0}"/>
              </a:ext>
            </a:extLst>
          </p:cNvPr>
          <p:cNvSpPr/>
          <p:nvPr/>
        </p:nvSpPr>
        <p:spPr>
          <a:xfrm>
            <a:off x="2058063" y="4406008"/>
            <a:ext cx="938858" cy="1831305"/>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dirty="0">
              <a:solidFill>
                <a:prstClr val="black"/>
              </a:solidFill>
              <a:latin typeface="+mn-ea"/>
            </a:endParaRPr>
          </a:p>
        </p:txBody>
      </p:sp>
      <p:sp>
        <p:nvSpPr>
          <p:cNvPr id="43" name="正方形/長方形 42">
            <a:extLst>
              <a:ext uri="{FF2B5EF4-FFF2-40B4-BE49-F238E27FC236}">
                <a16:creationId xmlns:a16="http://schemas.microsoft.com/office/drawing/2014/main" id="{B876C2E5-8E9E-4675-A14F-74D2F6FD5AC7}"/>
              </a:ext>
            </a:extLst>
          </p:cNvPr>
          <p:cNvSpPr/>
          <p:nvPr/>
        </p:nvSpPr>
        <p:spPr>
          <a:xfrm>
            <a:off x="3852128" y="4406009"/>
            <a:ext cx="444428" cy="1831304"/>
          </a:xfrm>
          <a:prstGeom prst="rect">
            <a:avLst/>
          </a:prstGeom>
          <a:noFill/>
          <a:ln>
            <a:solidFill>
              <a:srgbClr val="7030A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dirty="0">
              <a:solidFill>
                <a:prstClr val="black"/>
              </a:solidFill>
              <a:latin typeface="+mn-ea"/>
            </a:endParaRPr>
          </a:p>
        </p:txBody>
      </p:sp>
      <p:cxnSp>
        <p:nvCxnSpPr>
          <p:cNvPr id="44" name="直線矢印コネクタ 43">
            <a:extLst>
              <a:ext uri="{FF2B5EF4-FFF2-40B4-BE49-F238E27FC236}">
                <a16:creationId xmlns:a16="http://schemas.microsoft.com/office/drawing/2014/main" id="{F7567A89-3FD7-4D7A-8017-F0A6AF47DAEB}"/>
              </a:ext>
            </a:extLst>
          </p:cNvPr>
          <p:cNvCxnSpPr>
            <a:cxnSpLocks/>
            <a:endCxn id="43" idx="0"/>
          </p:cNvCxnSpPr>
          <p:nvPr/>
        </p:nvCxnSpPr>
        <p:spPr>
          <a:xfrm>
            <a:off x="2586422" y="2555809"/>
            <a:ext cx="1487920" cy="1850200"/>
          </a:xfrm>
          <a:prstGeom prst="straightConnector1">
            <a:avLst/>
          </a:prstGeom>
          <a:ln w="762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45" name="正方形/長方形 44">
            <a:extLst>
              <a:ext uri="{FF2B5EF4-FFF2-40B4-BE49-F238E27FC236}">
                <a16:creationId xmlns:a16="http://schemas.microsoft.com/office/drawing/2014/main" id="{DE4B07CF-7785-4D36-BFF0-D320A330225C}"/>
              </a:ext>
            </a:extLst>
          </p:cNvPr>
          <p:cNvSpPr/>
          <p:nvPr/>
        </p:nvSpPr>
        <p:spPr>
          <a:xfrm>
            <a:off x="6444208" y="4392380"/>
            <a:ext cx="1212676" cy="1844933"/>
          </a:xfrm>
          <a:prstGeom prst="rect">
            <a:avLst/>
          </a:prstGeom>
          <a:noFill/>
          <a:ln>
            <a:solidFill>
              <a:srgbClr val="00B05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dirty="0">
              <a:solidFill>
                <a:prstClr val="black"/>
              </a:solidFill>
              <a:latin typeface="+mn-ea"/>
            </a:endParaRPr>
          </a:p>
        </p:txBody>
      </p:sp>
      <p:cxnSp>
        <p:nvCxnSpPr>
          <p:cNvPr id="46" name="直線矢印コネクタ 45">
            <a:extLst>
              <a:ext uri="{FF2B5EF4-FFF2-40B4-BE49-F238E27FC236}">
                <a16:creationId xmlns:a16="http://schemas.microsoft.com/office/drawing/2014/main" id="{F90691EA-E59B-447E-80B8-600D0D557F0A}"/>
              </a:ext>
            </a:extLst>
          </p:cNvPr>
          <p:cNvCxnSpPr>
            <a:cxnSpLocks/>
            <a:stCxn id="50" idx="2"/>
            <a:endCxn id="45" idx="0"/>
          </p:cNvCxnSpPr>
          <p:nvPr/>
        </p:nvCxnSpPr>
        <p:spPr>
          <a:xfrm>
            <a:off x="5494110" y="3573016"/>
            <a:ext cx="1556436" cy="819364"/>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48" name="正方形/長方形 47">
            <a:extLst>
              <a:ext uri="{FF2B5EF4-FFF2-40B4-BE49-F238E27FC236}">
                <a16:creationId xmlns:a16="http://schemas.microsoft.com/office/drawing/2014/main" id="{C8B9F348-E87F-499C-8531-78115E9C3EFB}"/>
              </a:ext>
            </a:extLst>
          </p:cNvPr>
          <p:cNvSpPr/>
          <p:nvPr/>
        </p:nvSpPr>
        <p:spPr>
          <a:xfrm>
            <a:off x="227218" y="1633263"/>
            <a:ext cx="960405" cy="1931834"/>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dirty="0">
              <a:solidFill>
                <a:prstClr val="black"/>
              </a:solidFill>
              <a:latin typeface="+mn-ea"/>
            </a:endParaRPr>
          </a:p>
        </p:txBody>
      </p:sp>
      <p:sp>
        <p:nvSpPr>
          <p:cNvPr id="49" name="正方形/長方形 48">
            <a:extLst>
              <a:ext uri="{FF2B5EF4-FFF2-40B4-BE49-F238E27FC236}">
                <a16:creationId xmlns:a16="http://schemas.microsoft.com/office/drawing/2014/main" id="{DF10A791-D167-4B35-B8B2-7A62F40C5CF3}"/>
              </a:ext>
            </a:extLst>
          </p:cNvPr>
          <p:cNvSpPr/>
          <p:nvPr/>
        </p:nvSpPr>
        <p:spPr>
          <a:xfrm>
            <a:off x="2134033" y="1626933"/>
            <a:ext cx="412822" cy="1927246"/>
          </a:xfrm>
          <a:prstGeom prst="rect">
            <a:avLst/>
          </a:prstGeom>
          <a:noFill/>
          <a:ln>
            <a:solidFill>
              <a:srgbClr val="7030A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dirty="0">
              <a:solidFill>
                <a:prstClr val="black"/>
              </a:solidFill>
              <a:latin typeface="+mn-ea"/>
            </a:endParaRPr>
          </a:p>
        </p:txBody>
      </p:sp>
      <p:sp>
        <p:nvSpPr>
          <p:cNvPr id="50" name="正方形/長方形 49">
            <a:extLst>
              <a:ext uri="{FF2B5EF4-FFF2-40B4-BE49-F238E27FC236}">
                <a16:creationId xmlns:a16="http://schemas.microsoft.com/office/drawing/2014/main" id="{869FD6FF-338F-48D8-A082-B4F7D86040FE}"/>
              </a:ext>
            </a:extLst>
          </p:cNvPr>
          <p:cNvSpPr/>
          <p:nvPr/>
        </p:nvSpPr>
        <p:spPr>
          <a:xfrm>
            <a:off x="4857380" y="1641182"/>
            <a:ext cx="1273459" cy="1931834"/>
          </a:xfrm>
          <a:prstGeom prst="rect">
            <a:avLst/>
          </a:prstGeom>
          <a:noFill/>
          <a:ln>
            <a:solidFill>
              <a:srgbClr val="00B05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dirty="0">
              <a:solidFill>
                <a:prstClr val="black"/>
              </a:solidFill>
              <a:latin typeface="+mn-ea"/>
            </a:endParaRPr>
          </a:p>
        </p:txBody>
      </p:sp>
      <p:sp>
        <p:nvSpPr>
          <p:cNvPr id="55" name="フローチャート: 処理 54">
            <a:extLst>
              <a:ext uri="{FF2B5EF4-FFF2-40B4-BE49-F238E27FC236}">
                <a16:creationId xmlns:a16="http://schemas.microsoft.com/office/drawing/2014/main" id="{C80D403E-9711-4654-B153-682F7F43C7BB}"/>
              </a:ext>
            </a:extLst>
          </p:cNvPr>
          <p:cNvSpPr/>
          <p:nvPr/>
        </p:nvSpPr>
        <p:spPr>
          <a:xfrm>
            <a:off x="1982738" y="3964351"/>
            <a:ext cx="3021310" cy="324148"/>
          </a:xfrm>
          <a:prstGeom prst="flowChartProces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sz="1600" dirty="0">
                <a:solidFill>
                  <a:prstClr val="black"/>
                </a:solidFill>
                <a:latin typeface="+mn-ea"/>
              </a:rPr>
              <a:t>「</a:t>
            </a:r>
            <a:r>
              <a:rPr lang="en-US" altLang="ja-JP" sz="1600" dirty="0">
                <a:solidFill>
                  <a:prstClr val="black"/>
                </a:solidFill>
                <a:latin typeface="+mn-ea"/>
              </a:rPr>
              <a:t>EINOU_</a:t>
            </a:r>
            <a:r>
              <a:rPr lang="ja-JP" altLang="en-US" sz="1600" dirty="0">
                <a:solidFill>
                  <a:prstClr val="black"/>
                </a:solidFill>
                <a:latin typeface="+mn-ea"/>
              </a:rPr>
              <a:t>営農計画書」</a:t>
            </a:r>
            <a:endParaRPr lang="en-US" altLang="ja-JP" sz="1600" dirty="0">
              <a:solidFill>
                <a:prstClr val="black"/>
              </a:solidFill>
              <a:latin typeface="+mn-ea"/>
            </a:endParaRPr>
          </a:p>
        </p:txBody>
      </p:sp>
      <p:sp>
        <p:nvSpPr>
          <p:cNvPr id="56" name="フローチャート: 処理 55">
            <a:extLst>
              <a:ext uri="{FF2B5EF4-FFF2-40B4-BE49-F238E27FC236}">
                <a16:creationId xmlns:a16="http://schemas.microsoft.com/office/drawing/2014/main" id="{8516873B-D588-4684-A870-EA7604C93CD1}"/>
              </a:ext>
            </a:extLst>
          </p:cNvPr>
          <p:cNvSpPr/>
          <p:nvPr/>
        </p:nvSpPr>
        <p:spPr>
          <a:xfrm>
            <a:off x="11832" y="1173949"/>
            <a:ext cx="3021310" cy="324148"/>
          </a:xfrm>
          <a:prstGeom prst="flowChartProces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sz="1600" dirty="0">
                <a:solidFill>
                  <a:prstClr val="black"/>
                </a:solidFill>
                <a:latin typeface="+mn-ea"/>
              </a:rPr>
              <a:t>「</a:t>
            </a:r>
            <a:r>
              <a:rPr lang="en-US" altLang="ja-JP" sz="1600" dirty="0">
                <a:solidFill>
                  <a:prstClr val="black"/>
                </a:solidFill>
                <a:latin typeface="+mn-ea"/>
              </a:rPr>
              <a:t>SINSEI_</a:t>
            </a:r>
            <a:r>
              <a:rPr lang="ja-JP" altLang="en-US" sz="1600" dirty="0">
                <a:solidFill>
                  <a:prstClr val="black"/>
                </a:solidFill>
                <a:latin typeface="+mn-ea"/>
              </a:rPr>
              <a:t>交付申請書」</a:t>
            </a:r>
            <a:endParaRPr lang="en-US" altLang="ja-JP" sz="1600" dirty="0">
              <a:solidFill>
                <a:prstClr val="black"/>
              </a:solidFill>
              <a:latin typeface="+mn-ea"/>
            </a:endParaRPr>
          </a:p>
        </p:txBody>
      </p:sp>
      <p:sp>
        <p:nvSpPr>
          <p:cNvPr id="17" name="円形吹き出し 7">
            <a:extLst>
              <a:ext uri="{FF2B5EF4-FFF2-40B4-BE49-F238E27FC236}">
                <a16:creationId xmlns:a16="http://schemas.microsoft.com/office/drawing/2014/main" id="{0001BEBA-774C-429F-B5B3-628FDD22ED9C}"/>
              </a:ext>
            </a:extLst>
          </p:cNvPr>
          <p:cNvSpPr/>
          <p:nvPr/>
        </p:nvSpPr>
        <p:spPr>
          <a:xfrm>
            <a:off x="599052" y="4550814"/>
            <a:ext cx="376409" cy="334615"/>
          </a:xfrm>
          <a:prstGeom prst="wedgeEllipseCallout">
            <a:avLst>
              <a:gd name="adj1" fmla="val 247649"/>
              <a:gd name="adj2" fmla="val 12973"/>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４</a:t>
            </a:r>
          </a:p>
        </p:txBody>
      </p:sp>
    </p:spTree>
    <p:extLst>
      <p:ext uri="{BB962C8B-B14F-4D97-AF65-F5344CB8AC3E}">
        <p14:creationId xmlns:p14="http://schemas.microsoft.com/office/powerpoint/2010/main" val="25408537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6553200" y="6356350"/>
            <a:ext cx="2133600" cy="365125"/>
          </a:xfrm>
        </p:spPr>
        <p:txBody>
          <a:bodyPr/>
          <a:lstStyle/>
          <a:p>
            <a:fld id="{64452A23-BFEA-43FD-98FB-69091C0AE9EE}" type="slidenum">
              <a:rPr lang="ja-JP" altLang="en-US" smtClean="0">
                <a:solidFill>
                  <a:prstClr val="black">
                    <a:tint val="75000"/>
                  </a:prstClr>
                </a:solidFill>
                <a:latin typeface="+mn-ea"/>
              </a:rPr>
              <a:pPr/>
              <a:t>32</a:t>
            </a:fld>
            <a:endParaRPr lang="ja-JP" altLang="en-US" dirty="0">
              <a:solidFill>
                <a:prstClr val="black">
                  <a:tint val="75000"/>
                </a:prstClr>
              </a:solidFill>
              <a:latin typeface="+mn-ea"/>
            </a:endParaRPr>
          </a:p>
        </p:txBody>
      </p:sp>
      <p:sp>
        <p:nvSpPr>
          <p:cNvPr id="5" name="フローチャート: 処理 4"/>
          <p:cNvSpPr/>
          <p:nvPr/>
        </p:nvSpPr>
        <p:spPr>
          <a:xfrm>
            <a:off x="699225" y="549484"/>
            <a:ext cx="7977231" cy="431592"/>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⑤シート「</a:t>
            </a:r>
            <a:r>
              <a:rPr lang="en-US" altLang="ja-JP" dirty="0">
                <a:solidFill>
                  <a:schemeClr val="tx1"/>
                </a:solidFill>
                <a:latin typeface="+mn-ea"/>
              </a:rPr>
              <a:t>EINOU_</a:t>
            </a:r>
            <a:r>
              <a:rPr lang="ja-JP" altLang="en-US" dirty="0">
                <a:solidFill>
                  <a:schemeClr val="tx1"/>
                </a:solidFill>
                <a:latin typeface="+mn-ea"/>
              </a:rPr>
              <a:t>営農計画書」には営農計画書の内容を</a:t>
            </a:r>
            <a:r>
              <a:rPr lang="ja-JP" altLang="en-US" dirty="0">
                <a:solidFill>
                  <a:schemeClr val="tx1"/>
                </a:solidFill>
                <a:latin typeface="HG丸ｺﾞｼｯｸM-PRO" panose="020F0600000000000000" pitchFamily="50" charset="-128"/>
                <a:ea typeface="HG丸ｺﾞｼｯｸM-PRO" panose="020F0600000000000000" pitchFamily="50" charset="-128"/>
              </a:rPr>
              <a:t>入力する。</a:t>
            </a:r>
            <a:endParaRPr lang="en-US" altLang="ja-JP" dirty="0">
              <a:solidFill>
                <a:schemeClr val="tx1"/>
              </a:solidFill>
              <a:latin typeface="HG丸ｺﾞｼｯｸM-PRO" panose="020F0600000000000000" pitchFamily="50" charset="-128"/>
              <a:ea typeface="HG丸ｺﾞｼｯｸM-PRO" panose="020F0600000000000000" pitchFamily="50" charset="-128"/>
            </a:endParaRPr>
          </a:p>
        </p:txBody>
      </p:sp>
      <p:grpSp>
        <p:nvGrpSpPr>
          <p:cNvPr id="8" name="グループ化 7">
            <a:extLst>
              <a:ext uri="{FF2B5EF4-FFF2-40B4-BE49-F238E27FC236}">
                <a16:creationId xmlns:a16="http://schemas.microsoft.com/office/drawing/2014/main" id="{D8203202-B041-4097-BCA6-4F821AD598A4}"/>
              </a:ext>
            </a:extLst>
          </p:cNvPr>
          <p:cNvGrpSpPr/>
          <p:nvPr/>
        </p:nvGrpSpPr>
        <p:grpSpPr>
          <a:xfrm>
            <a:off x="467544" y="6093296"/>
            <a:ext cx="7713825" cy="407070"/>
            <a:chOff x="458575" y="5949280"/>
            <a:chExt cx="7713825" cy="407070"/>
          </a:xfrm>
        </p:grpSpPr>
        <p:sp>
          <p:nvSpPr>
            <p:cNvPr id="12" name="正方形/長方形 11"/>
            <p:cNvSpPr/>
            <p:nvPr/>
          </p:nvSpPr>
          <p:spPr>
            <a:xfrm>
              <a:off x="458575" y="5949280"/>
              <a:ext cx="585033" cy="407070"/>
            </a:xfrm>
            <a:prstGeom prst="rect">
              <a:avLst/>
            </a:prstGeom>
            <a:gradFill flip="none" rotWithShape="1">
              <a:gsLst>
                <a:gs pos="0">
                  <a:schemeClr val="accent1">
                    <a:tint val="66000"/>
                    <a:satMod val="160000"/>
                  </a:schemeClr>
                </a:gs>
                <a:gs pos="14000">
                  <a:schemeClr val="accent1">
                    <a:tint val="44500"/>
                    <a:satMod val="160000"/>
                  </a:schemeClr>
                </a:gs>
                <a:gs pos="100000">
                  <a:schemeClr val="accent1">
                    <a:tint val="23500"/>
                    <a:satMod val="160000"/>
                  </a:schemeClr>
                </a:gs>
              </a:gsLst>
              <a:lin ang="5400000" scaled="1"/>
              <a:tileRect/>
            </a:gradFill>
            <a:ln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sz="1100" dirty="0">
                <a:solidFill>
                  <a:prstClr val="black"/>
                </a:solidFill>
                <a:latin typeface="+mn-ea"/>
              </a:endParaRPr>
            </a:p>
          </p:txBody>
        </p:sp>
        <p:sp>
          <p:nvSpPr>
            <p:cNvPr id="13" name="正方形/長方形 12"/>
            <p:cNvSpPr/>
            <p:nvPr/>
          </p:nvSpPr>
          <p:spPr>
            <a:xfrm>
              <a:off x="1043608" y="5949280"/>
              <a:ext cx="7128792" cy="407070"/>
            </a:xfrm>
            <a:prstGeom prst="rect">
              <a:avLst/>
            </a:prstGeom>
            <a:gradFill flip="none" rotWithShape="1">
              <a:gsLst>
                <a:gs pos="0">
                  <a:schemeClr val="accent1">
                    <a:tint val="66000"/>
                    <a:satMod val="160000"/>
                  </a:schemeClr>
                </a:gs>
                <a:gs pos="14000">
                  <a:schemeClr val="accent1">
                    <a:tint val="44500"/>
                    <a:satMod val="160000"/>
                  </a:schemeClr>
                </a:gs>
                <a:gs pos="100000">
                  <a:schemeClr val="accent1">
                    <a:tint val="23500"/>
                    <a:satMod val="160000"/>
                  </a:schemeClr>
                </a:gs>
              </a:gsLst>
              <a:lin ang="5400000" scaled="1"/>
              <a:tileRect/>
            </a:gradFill>
            <a:ln cmpd="db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100" dirty="0">
                  <a:solidFill>
                    <a:prstClr val="black"/>
                  </a:solidFill>
                  <a:latin typeface="HG丸ｺﾞｼｯｸM-PRO" panose="020F0600000000000000" pitchFamily="50" charset="-128"/>
                  <a:ea typeface="HG丸ｺﾞｼｯｸM-PRO" panose="020F0600000000000000" pitchFamily="50" charset="-128"/>
                </a:rPr>
                <a:t>操作マニュアル「</a:t>
              </a:r>
              <a:r>
                <a:rPr lang="zh-TW" altLang="en-US" sz="1100" dirty="0">
                  <a:solidFill>
                    <a:prstClr val="black"/>
                  </a:solidFill>
                  <a:latin typeface="HG丸ｺﾞｼｯｸM-PRO" panose="020F0600000000000000" pitchFamily="50" charset="-128"/>
                  <a:ea typeface="HG丸ｺﾞｼｯｸM-PRO" panose="020F0600000000000000" pitchFamily="50" charset="-128"/>
                </a:rPr>
                <a:t>別紙</a:t>
              </a:r>
              <a:r>
                <a:rPr lang="en-US" altLang="zh-TW" sz="1100" dirty="0">
                  <a:solidFill>
                    <a:prstClr val="black"/>
                  </a:solidFill>
                  <a:latin typeface="HG丸ｺﾞｼｯｸM-PRO" panose="020F0600000000000000" pitchFamily="50" charset="-128"/>
                  <a:ea typeface="HG丸ｺﾞｼｯｸM-PRO" panose="020F0600000000000000" pitchFamily="50" charset="-128"/>
                </a:rPr>
                <a:t>03_</a:t>
              </a:r>
              <a:r>
                <a:rPr lang="zh-TW" altLang="en-US" sz="1100" dirty="0">
                  <a:solidFill>
                    <a:prstClr val="black"/>
                  </a:solidFill>
                  <a:latin typeface="HG丸ｺﾞｼｯｸM-PRO" panose="020F0600000000000000" pitchFamily="50" charset="-128"/>
                  <a:ea typeface="HG丸ｺﾞｼｯｸM-PRO" panose="020F0600000000000000" pitchFamily="50" charset="-128"/>
                </a:rPr>
                <a:t>営農計画書</a:t>
              </a:r>
              <a:r>
                <a:rPr lang="en-US" altLang="zh-TW" sz="1100" dirty="0">
                  <a:solidFill>
                    <a:prstClr val="black"/>
                  </a:solidFill>
                  <a:latin typeface="HG丸ｺﾞｼｯｸM-PRO" panose="020F0600000000000000" pitchFamily="50" charset="-128"/>
                  <a:ea typeface="HG丸ｺﾞｼｯｸM-PRO" panose="020F0600000000000000" pitchFamily="50" charset="-128"/>
                </a:rPr>
                <a:t>.</a:t>
              </a:r>
              <a:r>
                <a:rPr lang="en-US" altLang="zh-TW" sz="1100" dirty="0" err="1">
                  <a:solidFill>
                    <a:prstClr val="black"/>
                  </a:solidFill>
                  <a:latin typeface="HG丸ｺﾞｼｯｸM-PRO" panose="020F0600000000000000" pitchFamily="50" charset="-128"/>
                  <a:ea typeface="HG丸ｺﾞｼｯｸM-PRO" panose="020F0600000000000000" pitchFamily="50" charset="-128"/>
                </a:rPr>
                <a:t>xlsx</a:t>
              </a:r>
              <a:r>
                <a:rPr lang="en-US" altLang="zh-TW" sz="1100" dirty="0">
                  <a:solidFill>
                    <a:prstClr val="black"/>
                  </a:solidFill>
                  <a:latin typeface="HG丸ｺﾞｼｯｸM-PRO" panose="020F0600000000000000" pitchFamily="50" charset="-128"/>
                  <a:ea typeface="HG丸ｺﾞｼｯｸM-PRO" panose="020F0600000000000000" pitchFamily="50" charset="-128"/>
                </a:rPr>
                <a:t> </a:t>
              </a:r>
              <a:r>
                <a:rPr lang="ja-JP" altLang="en-US" sz="1100" dirty="0">
                  <a:solidFill>
                    <a:prstClr val="black"/>
                  </a:solidFill>
                  <a:latin typeface="HG丸ｺﾞｼｯｸM-PRO" panose="020F0600000000000000" pitchFamily="50" charset="-128"/>
                  <a:ea typeface="HG丸ｺﾞｼｯｸM-PRO" panose="020F0600000000000000" pitchFamily="50" charset="-128"/>
                </a:rPr>
                <a:t>」参照</a:t>
              </a:r>
              <a:endParaRPr lang="en-US" altLang="ja-JP" sz="1100" dirty="0">
                <a:solidFill>
                  <a:prstClr val="black"/>
                </a:solidFill>
                <a:latin typeface="HG丸ｺﾞｼｯｸM-PRO" panose="020F0600000000000000" pitchFamily="50" charset="-128"/>
                <a:ea typeface="HG丸ｺﾞｼｯｸM-PRO" panose="020F0600000000000000" pitchFamily="50" charset="-128"/>
              </a:endParaRPr>
            </a:p>
          </p:txBody>
        </p:sp>
        <p:sp>
          <p:nvSpPr>
            <p:cNvPr id="14" name="円/楕円 13"/>
            <p:cNvSpPr/>
            <p:nvPr/>
          </p:nvSpPr>
          <p:spPr>
            <a:xfrm>
              <a:off x="525207" y="5982210"/>
              <a:ext cx="360040" cy="360040"/>
            </a:xfrm>
            <a:prstGeom prst="ellipse">
              <a:avLst/>
            </a:prstGeom>
            <a:solidFill>
              <a:srgbClr val="333399"/>
            </a:solidFill>
            <a:ln w="6350">
              <a:solidFill>
                <a:schemeClr val="tx1"/>
              </a:solidFill>
            </a:ln>
            <a:effectLst>
              <a:outerShdw blurRad="76200" dir="18900000" sy="23000" kx="-1200000" algn="bl"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err="1">
                  <a:solidFill>
                    <a:prstClr val="white"/>
                  </a:solidFill>
                  <a:latin typeface="Wide Latin" panose="020A0A07050505020404" pitchFamily="18" charset="0"/>
                </a:rPr>
                <a:t>i</a:t>
              </a:r>
              <a:endParaRPr lang="ja-JP" altLang="en-US" dirty="0">
                <a:solidFill>
                  <a:prstClr val="white"/>
                </a:solidFill>
                <a:latin typeface="Wide Latin" panose="020A0A07050505020404" pitchFamily="18" charset="0"/>
              </a:endParaRPr>
            </a:p>
          </p:txBody>
        </p:sp>
      </p:grpSp>
      <p:sp>
        <p:nvSpPr>
          <p:cNvPr id="10" name="円形吹き出し 7">
            <a:extLst>
              <a:ext uri="{FF2B5EF4-FFF2-40B4-BE49-F238E27FC236}">
                <a16:creationId xmlns:a16="http://schemas.microsoft.com/office/drawing/2014/main" id="{0001BEBA-774C-429F-B5B3-628FDD22ED9C}"/>
              </a:ext>
            </a:extLst>
          </p:cNvPr>
          <p:cNvSpPr/>
          <p:nvPr/>
        </p:nvSpPr>
        <p:spPr>
          <a:xfrm>
            <a:off x="456526" y="1075997"/>
            <a:ext cx="376409" cy="334615"/>
          </a:xfrm>
          <a:prstGeom prst="wedgeEllipseCallout">
            <a:avLst>
              <a:gd name="adj1" fmla="val 65454"/>
              <a:gd name="adj2" fmla="val 48309"/>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５</a:t>
            </a:r>
          </a:p>
        </p:txBody>
      </p:sp>
      <p:pic>
        <p:nvPicPr>
          <p:cNvPr id="6" name="図 5">
            <a:extLst>
              <a:ext uri="{FF2B5EF4-FFF2-40B4-BE49-F238E27FC236}">
                <a16:creationId xmlns:a16="http://schemas.microsoft.com/office/drawing/2014/main" id="{0BE39D2D-8D77-CDF4-0EF9-318305CC819E}"/>
              </a:ext>
            </a:extLst>
          </p:cNvPr>
          <p:cNvPicPr>
            <a:picLocks noChangeAspect="1"/>
          </p:cNvPicPr>
          <p:nvPr/>
        </p:nvPicPr>
        <p:blipFill>
          <a:blip r:embed="rId3"/>
          <a:stretch>
            <a:fillRect/>
          </a:stretch>
        </p:blipFill>
        <p:spPr>
          <a:xfrm>
            <a:off x="894216" y="1069500"/>
            <a:ext cx="6600601" cy="4993240"/>
          </a:xfrm>
          <a:prstGeom prst="rect">
            <a:avLst/>
          </a:prstGeom>
          <a:ln>
            <a:solidFill>
              <a:schemeClr val="tx1"/>
            </a:solidFill>
          </a:ln>
        </p:spPr>
      </p:pic>
    </p:spTree>
    <p:extLst>
      <p:ext uri="{BB962C8B-B14F-4D97-AF65-F5344CB8AC3E}">
        <p14:creationId xmlns:p14="http://schemas.microsoft.com/office/powerpoint/2010/main" val="265861429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6553033" y="6308516"/>
            <a:ext cx="2133600" cy="365125"/>
          </a:xfrm>
        </p:spPr>
        <p:txBody>
          <a:bodyPr/>
          <a:lstStyle/>
          <a:p>
            <a:fld id="{64452A23-BFEA-43FD-98FB-69091C0AE9EE}" type="slidenum">
              <a:rPr lang="ja-JP" altLang="en-US" smtClean="0">
                <a:solidFill>
                  <a:prstClr val="black">
                    <a:tint val="75000"/>
                  </a:prstClr>
                </a:solidFill>
                <a:latin typeface="+mn-ea"/>
              </a:rPr>
              <a:pPr/>
              <a:t>33</a:t>
            </a:fld>
            <a:endParaRPr lang="ja-JP" altLang="en-US" dirty="0">
              <a:solidFill>
                <a:prstClr val="black">
                  <a:tint val="75000"/>
                </a:prstClr>
              </a:solidFill>
              <a:latin typeface="+mn-ea"/>
            </a:endParaRPr>
          </a:p>
        </p:txBody>
      </p:sp>
      <p:sp>
        <p:nvSpPr>
          <p:cNvPr id="5" name="フローチャート: 処理 4"/>
          <p:cNvSpPr/>
          <p:nvPr/>
        </p:nvSpPr>
        <p:spPr>
          <a:xfrm>
            <a:off x="699225" y="332656"/>
            <a:ext cx="7977231" cy="1223332"/>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⑥営農計画書の「水稲用途別作付面積」の赤（</a:t>
            </a:r>
            <a:r>
              <a:rPr lang="en-US" altLang="ja-JP" dirty="0">
                <a:solidFill>
                  <a:schemeClr val="tx1"/>
                </a:solidFill>
                <a:latin typeface="+mn-ea"/>
              </a:rPr>
              <a:t>A-XX</a:t>
            </a:r>
            <a:r>
              <a:rPr lang="ja-JP" altLang="en-US" dirty="0">
                <a:solidFill>
                  <a:schemeClr val="tx1"/>
                </a:solidFill>
                <a:latin typeface="+mn-ea"/>
              </a:rPr>
              <a:t>）番号の内容をそれぞれ</a:t>
            </a:r>
            <a:r>
              <a:rPr lang="ja-JP" altLang="en-US" dirty="0">
                <a:solidFill>
                  <a:prstClr val="black"/>
                </a:solidFill>
                <a:latin typeface="+mn-ea"/>
              </a:rPr>
              <a:t>支援ツールのシート「</a:t>
            </a:r>
            <a:r>
              <a:rPr lang="en-US" altLang="ja-JP" dirty="0">
                <a:solidFill>
                  <a:prstClr val="black"/>
                </a:solidFill>
                <a:latin typeface="+mn-ea"/>
              </a:rPr>
              <a:t>EINOU_</a:t>
            </a:r>
            <a:r>
              <a:rPr lang="ja-JP" altLang="en-US" dirty="0">
                <a:solidFill>
                  <a:prstClr val="black"/>
                </a:solidFill>
                <a:latin typeface="+mn-ea"/>
              </a:rPr>
              <a:t>営農計画書」のヘッダの（Ａ</a:t>
            </a:r>
            <a:r>
              <a:rPr lang="en-US" altLang="ja-JP" dirty="0">
                <a:solidFill>
                  <a:prstClr val="black"/>
                </a:solidFill>
                <a:latin typeface="+mn-ea"/>
              </a:rPr>
              <a:t>-XX</a:t>
            </a:r>
            <a:r>
              <a:rPr lang="ja-JP" altLang="en-US" dirty="0">
                <a:solidFill>
                  <a:prstClr val="black"/>
                </a:solidFill>
                <a:latin typeface="+mn-ea"/>
              </a:rPr>
              <a:t>）番号に入力する。</a:t>
            </a:r>
            <a:endParaRPr lang="en-US" altLang="ja-JP" dirty="0">
              <a:solidFill>
                <a:prstClr val="black"/>
              </a:solidFill>
              <a:latin typeface="+mn-ea"/>
            </a:endParaRPr>
          </a:p>
          <a:p>
            <a:r>
              <a:rPr lang="ja-JP" altLang="en-US" dirty="0">
                <a:solidFill>
                  <a:schemeClr val="tx1"/>
                </a:solidFill>
                <a:latin typeface="HG丸ｺﾞｼｯｸM-PRO" panose="020F0600000000000000" pitchFamily="50" charset="-128"/>
                <a:ea typeface="HG丸ｺﾞｼｯｸM-PRO" panose="020F0600000000000000" pitchFamily="50" charset="-128"/>
              </a:rPr>
              <a:t>収穫後交付の作物は備考欄に記載する。</a:t>
            </a:r>
            <a:endParaRPr lang="en-US" altLang="ja-JP" dirty="0">
              <a:solidFill>
                <a:schemeClr val="tx1"/>
              </a:solidFill>
              <a:latin typeface="HG丸ｺﾞｼｯｸM-PRO" panose="020F0600000000000000" pitchFamily="50" charset="-128"/>
              <a:ea typeface="HG丸ｺﾞｼｯｸM-PRO" panose="020F0600000000000000" pitchFamily="50" charset="-128"/>
            </a:endParaRPr>
          </a:p>
        </p:txBody>
      </p:sp>
      <p:sp>
        <p:nvSpPr>
          <p:cNvPr id="14" name="円形吹き出し 7">
            <a:extLst>
              <a:ext uri="{FF2B5EF4-FFF2-40B4-BE49-F238E27FC236}">
                <a16:creationId xmlns:a16="http://schemas.microsoft.com/office/drawing/2014/main" id="{0001BEBA-774C-429F-B5B3-628FDD22ED9C}"/>
              </a:ext>
            </a:extLst>
          </p:cNvPr>
          <p:cNvSpPr/>
          <p:nvPr/>
        </p:nvSpPr>
        <p:spPr>
          <a:xfrm>
            <a:off x="4067943" y="4741698"/>
            <a:ext cx="376409" cy="334615"/>
          </a:xfrm>
          <a:prstGeom prst="wedgeEllipseCallout">
            <a:avLst>
              <a:gd name="adj1" fmla="val 50794"/>
              <a:gd name="adj2" fmla="val 60088"/>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６</a:t>
            </a:r>
          </a:p>
        </p:txBody>
      </p:sp>
      <p:pic>
        <p:nvPicPr>
          <p:cNvPr id="4" name="図 3">
            <a:extLst>
              <a:ext uri="{FF2B5EF4-FFF2-40B4-BE49-F238E27FC236}">
                <a16:creationId xmlns:a16="http://schemas.microsoft.com/office/drawing/2014/main" id="{6C7EEBFC-5516-9DE6-E971-2289F01F4A91}"/>
              </a:ext>
            </a:extLst>
          </p:cNvPr>
          <p:cNvPicPr>
            <a:picLocks noChangeAspect="1"/>
          </p:cNvPicPr>
          <p:nvPr/>
        </p:nvPicPr>
        <p:blipFill>
          <a:blip r:embed="rId3"/>
          <a:stretch>
            <a:fillRect/>
          </a:stretch>
        </p:blipFill>
        <p:spPr>
          <a:xfrm>
            <a:off x="2843808" y="1600596"/>
            <a:ext cx="3607842" cy="3096494"/>
          </a:xfrm>
          <a:prstGeom prst="rect">
            <a:avLst/>
          </a:prstGeom>
          <a:ln>
            <a:solidFill>
              <a:schemeClr val="tx1"/>
            </a:solidFill>
          </a:ln>
        </p:spPr>
      </p:pic>
      <p:pic>
        <p:nvPicPr>
          <p:cNvPr id="16" name="図 15">
            <a:extLst>
              <a:ext uri="{FF2B5EF4-FFF2-40B4-BE49-F238E27FC236}">
                <a16:creationId xmlns:a16="http://schemas.microsoft.com/office/drawing/2014/main" id="{9A8DF8AE-0D95-22AF-A05B-D19A29FD265C}"/>
              </a:ext>
            </a:extLst>
          </p:cNvPr>
          <p:cNvPicPr>
            <a:picLocks noChangeAspect="1"/>
          </p:cNvPicPr>
          <p:nvPr/>
        </p:nvPicPr>
        <p:blipFill>
          <a:blip r:embed="rId4"/>
          <a:stretch>
            <a:fillRect/>
          </a:stretch>
        </p:blipFill>
        <p:spPr>
          <a:xfrm>
            <a:off x="35495" y="5285195"/>
            <a:ext cx="8064897" cy="640356"/>
          </a:xfrm>
          <a:prstGeom prst="rect">
            <a:avLst/>
          </a:prstGeom>
          <a:ln>
            <a:solidFill>
              <a:schemeClr val="tx1"/>
            </a:solidFill>
          </a:ln>
        </p:spPr>
      </p:pic>
      <p:sp>
        <p:nvSpPr>
          <p:cNvPr id="17" name="下矢印 9">
            <a:extLst>
              <a:ext uri="{FF2B5EF4-FFF2-40B4-BE49-F238E27FC236}">
                <a16:creationId xmlns:a16="http://schemas.microsoft.com/office/drawing/2014/main" id="{C9088645-BDCC-49F3-8030-B9024ED6D2D7}"/>
              </a:ext>
            </a:extLst>
          </p:cNvPr>
          <p:cNvSpPr/>
          <p:nvPr/>
        </p:nvSpPr>
        <p:spPr>
          <a:xfrm>
            <a:off x="4580218" y="4585417"/>
            <a:ext cx="932306" cy="69977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n-ea"/>
            </a:endParaRPr>
          </a:p>
        </p:txBody>
      </p:sp>
      <p:pic>
        <p:nvPicPr>
          <p:cNvPr id="20" name="図 19">
            <a:extLst>
              <a:ext uri="{FF2B5EF4-FFF2-40B4-BE49-F238E27FC236}">
                <a16:creationId xmlns:a16="http://schemas.microsoft.com/office/drawing/2014/main" id="{320C22B3-387E-BDF7-4C7B-11F6225FBAA7}"/>
              </a:ext>
            </a:extLst>
          </p:cNvPr>
          <p:cNvPicPr>
            <a:picLocks noChangeAspect="1"/>
          </p:cNvPicPr>
          <p:nvPr/>
        </p:nvPicPr>
        <p:blipFill>
          <a:blip r:embed="rId5"/>
          <a:stretch>
            <a:fillRect/>
          </a:stretch>
        </p:blipFill>
        <p:spPr>
          <a:xfrm>
            <a:off x="35495" y="6041007"/>
            <a:ext cx="8064897" cy="670478"/>
          </a:xfrm>
          <a:prstGeom prst="rect">
            <a:avLst/>
          </a:prstGeom>
          <a:ln>
            <a:solidFill>
              <a:schemeClr val="tx1"/>
            </a:solidFill>
          </a:ln>
        </p:spPr>
      </p:pic>
    </p:spTree>
    <p:extLst>
      <p:ext uri="{BB962C8B-B14F-4D97-AF65-F5344CB8AC3E}">
        <p14:creationId xmlns:p14="http://schemas.microsoft.com/office/powerpoint/2010/main" val="222383965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CEA93DD8-EFAF-C4D4-0946-84CCD4D9CB9E}"/>
              </a:ext>
            </a:extLst>
          </p:cNvPr>
          <p:cNvPicPr>
            <a:picLocks noChangeAspect="1"/>
          </p:cNvPicPr>
          <p:nvPr/>
        </p:nvPicPr>
        <p:blipFill>
          <a:blip r:embed="rId3"/>
          <a:stretch>
            <a:fillRect/>
          </a:stretch>
        </p:blipFill>
        <p:spPr>
          <a:xfrm>
            <a:off x="694253" y="2852936"/>
            <a:ext cx="7268589" cy="1486107"/>
          </a:xfrm>
          <a:prstGeom prst="rect">
            <a:avLst/>
          </a:prstGeom>
        </p:spPr>
      </p:pic>
      <p:sp>
        <p:nvSpPr>
          <p:cNvPr id="2" name="スライド番号プレースホルダー 1"/>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34</a:t>
            </a:fld>
            <a:endParaRPr lang="ja-JP" altLang="en-US">
              <a:solidFill>
                <a:prstClr val="black">
                  <a:tint val="75000"/>
                </a:prstClr>
              </a:solidFill>
            </a:endParaRPr>
          </a:p>
        </p:txBody>
      </p:sp>
      <p:sp>
        <p:nvSpPr>
          <p:cNvPr id="5" name="フローチャート: 処理 4"/>
          <p:cNvSpPr/>
          <p:nvPr/>
        </p:nvSpPr>
        <p:spPr>
          <a:xfrm>
            <a:off x="699225" y="549484"/>
            <a:ext cx="7977231" cy="1525538"/>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⑦交付申請があった者は提出用フラグ１とする。</a:t>
            </a:r>
            <a:endParaRPr lang="en-US" altLang="ja-JP" dirty="0">
              <a:solidFill>
                <a:schemeClr val="tx1"/>
              </a:solidFill>
              <a:latin typeface="+mn-ea"/>
            </a:endParaRPr>
          </a:p>
          <a:p>
            <a:r>
              <a:rPr lang="ja-JP" altLang="en-US" dirty="0">
                <a:solidFill>
                  <a:schemeClr val="tx1"/>
                </a:solidFill>
                <a:latin typeface="+mn-ea"/>
              </a:rPr>
              <a:t>　提出フラグ１の申請者のデータが、交付金算定システムへの</a:t>
            </a:r>
            <a:endParaRPr lang="en-US" altLang="ja-JP" dirty="0">
              <a:solidFill>
                <a:schemeClr val="tx1"/>
              </a:solidFill>
              <a:latin typeface="+mn-ea"/>
            </a:endParaRPr>
          </a:p>
          <a:p>
            <a:r>
              <a:rPr lang="ja-JP" altLang="en-US" dirty="0">
                <a:solidFill>
                  <a:schemeClr val="tx1"/>
                </a:solidFill>
                <a:latin typeface="+mn-ea"/>
              </a:rPr>
              <a:t>　登録データである「提出用</a:t>
            </a:r>
            <a:r>
              <a:rPr lang="en-US" altLang="ja-JP" dirty="0">
                <a:solidFill>
                  <a:schemeClr val="tx1"/>
                </a:solidFill>
                <a:latin typeface="+mn-ea"/>
              </a:rPr>
              <a:t>CSV</a:t>
            </a:r>
            <a:r>
              <a:rPr lang="ja-JP" altLang="en-US" dirty="0">
                <a:solidFill>
                  <a:schemeClr val="tx1"/>
                </a:solidFill>
                <a:latin typeface="+mn-ea"/>
              </a:rPr>
              <a:t>ファイル」に出力される。</a:t>
            </a:r>
            <a:endParaRPr lang="en-US" altLang="ja-JP" dirty="0">
              <a:solidFill>
                <a:schemeClr val="tx1"/>
              </a:solidFill>
              <a:latin typeface="+mn-ea"/>
            </a:endParaRPr>
          </a:p>
          <a:p>
            <a:endParaRPr lang="en-US" altLang="ja-JP" dirty="0">
              <a:solidFill>
                <a:schemeClr val="tx1"/>
              </a:solidFill>
              <a:latin typeface="+mn-ea"/>
            </a:endParaRPr>
          </a:p>
          <a:p>
            <a:r>
              <a:rPr lang="ja-JP" altLang="en-US" dirty="0">
                <a:solidFill>
                  <a:schemeClr val="tx1"/>
                </a:solidFill>
                <a:latin typeface="+mn-ea"/>
              </a:rPr>
              <a:t>　交付申請はないがデータのみ管理したい場合は、提出フラグ０とする。</a:t>
            </a:r>
            <a:endParaRPr lang="en-US" altLang="ja-JP" dirty="0">
              <a:solidFill>
                <a:schemeClr val="tx1"/>
              </a:solidFill>
              <a:latin typeface="+mn-ea"/>
            </a:endParaRPr>
          </a:p>
          <a:p>
            <a:br>
              <a:rPr lang="ja-JP" altLang="en-US" dirty="0">
                <a:solidFill>
                  <a:schemeClr val="tx1"/>
                </a:solidFill>
                <a:latin typeface="+mn-ea"/>
              </a:rPr>
            </a:br>
            <a:endParaRPr lang="en-US" altLang="ja-JP" dirty="0">
              <a:solidFill>
                <a:schemeClr val="tx1"/>
              </a:solidFill>
              <a:latin typeface="+mn-ea"/>
            </a:endParaRPr>
          </a:p>
        </p:txBody>
      </p:sp>
      <p:sp>
        <p:nvSpPr>
          <p:cNvPr id="7" name="正方形/長方形 6"/>
          <p:cNvSpPr/>
          <p:nvPr/>
        </p:nvSpPr>
        <p:spPr>
          <a:xfrm>
            <a:off x="467544" y="6093296"/>
            <a:ext cx="585033" cy="549402"/>
          </a:xfrm>
          <a:prstGeom prst="rect">
            <a:avLst/>
          </a:prstGeom>
          <a:gradFill flip="none" rotWithShape="1">
            <a:gsLst>
              <a:gs pos="0">
                <a:schemeClr val="accent1">
                  <a:tint val="66000"/>
                  <a:satMod val="160000"/>
                </a:schemeClr>
              </a:gs>
              <a:gs pos="14000">
                <a:schemeClr val="accent1">
                  <a:tint val="44500"/>
                  <a:satMod val="160000"/>
                </a:schemeClr>
              </a:gs>
              <a:gs pos="100000">
                <a:schemeClr val="accent1">
                  <a:tint val="23500"/>
                  <a:satMod val="160000"/>
                </a:schemeClr>
              </a:gs>
            </a:gsLst>
            <a:lin ang="5400000" scaled="1"/>
            <a:tileRect/>
          </a:gradFill>
          <a:ln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sz="1100" dirty="0">
              <a:solidFill>
                <a:prstClr val="black"/>
              </a:solidFill>
            </a:endParaRPr>
          </a:p>
        </p:txBody>
      </p:sp>
      <p:sp>
        <p:nvSpPr>
          <p:cNvPr id="8" name="正方形/長方形 7"/>
          <p:cNvSpPr/>
          <p:nvPr/>
        </p:nvSpPr>
        <p:spPr>
          <a:xfrm>
            <a:off x="1052577" y="6093296"/>
            <a:ext cx="7128792" cy="549402"/>
          </a:xfrm>
          <a:prstGeom prst="rect">
            <a:avLst/>
          </a:prstGeom>
          <a:gradFill flip="none" rotWithShape="1">
            <a:gsLst>
              <a:gs pos="0">
                <a:schemeClr val="accent1">
                  <a:tint val="66000"/>
                  <a:satMod val="160000"/>
                </a:schemeClr>
              </a:gs>
              <a:gs pos="14000">
                <a:schemeClr val="accent1">
                  <a:tint val="44500"/>
                  <a:satMod val="160000"/>
                </a:schemeClr>
              </a:gs>
              <a:gs pos="100000">
                <a:schemeClr val="accent1">
                  <a:tint val="23500"/>
                  <a:satMod val="160000"/>
                </a:schemeClr>
              </a:gs>
            </a:gsLst>
            <a:lin ang="5400000" scaled="1"/>
            <a:tileRect/>
          </a:gradFill>
          <a:ln cmpd="db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100" dirty="0">
                <a:solidFill>
                  <a:prstClr val="black"/>
                </a:solidFill>
                <a:latin typeface="HG丸ｺﾞｼｯｸM-PRO" panose="020F0600000000000000" pitchFamily="50" charset="-128"/>
                <a:ea typeface="HG丸ｺﾞｼｯｸM-PRO" panose="020F0600000000000000" pitchFamily="50" charset="-128"/>
              </a:rPr>
              <a:t>操作マニュアル「申請書入力システム操作マニュアル</a:t>
            </a:r>
            <a:r>
              <a:rPr lang="en-US" altLang="ja-JP" sz="1100" dirty="0">
                <a:solidFill>
                  <a:prstClr val="black"/>
                </a:solidFill>
                <a:latin typeface="HG丸ｺﾞｼｯｸM-PRO" panose="020F0600000000000000" pitchFamily="50" charset="-128"/>
                <a:ea typeface="HG丸ｺﾞｼｯｸM-PRO" panose="020F0600000000000000" pitchFamily="50" charset="-128"/>
              </a:rPr>
              <a:t>.</a:t>
            </a:r>
            <a:r>
              <a:rPr lang="en-US" altLang="ja-JP" sz="1100" dirty="0" err="1">
                <a:solidFill>
                  <a:prstClr val="black"/>
                </a:solidFill>
                <a:latin typeface="HG丸ｺﾞｼｯｸM-PRO" panose="020F0600000000000000" pitchFamily="50" charset="-128"/>
                <a:ea typeface="HG丸ｺﾞｼｯｸM-PRO" panose="020F0600000000000000" pitchFamily="50" charset="-128"/>
              </a:rPr>
              <a:t>docx</a:t>
            </a:r>
            <a:r>
              <a:rPr lang="ja-JP" altLang="en-US" sz="1100" dirty="0">
                <a:solidFill>
                  <a:prstClr val="black"/>
                </a:solidFill>
                <a:latin typeface="HG丸ｺﾞｼｯｸM-PRO" panose="020F0600000000000000" pitchFamily="50" charset="-128"/>
                <a:ea typeface="HG丸ｺﾞｼｯｸM-PRO" panose="020F0600000000000000" pitchFamily="50" charset="-128"/>
              </a:rPr>
              <a:t>」３．２．７交付申請書類の一括入力作業　参照</a:t>
            </a:r>
            <a:br>
              <a:rPr lang="ja-JP" altLang="en-US" sz="1100" dirty="0">
                <a:solidFill>
                  <a:prstClr val="black"/>
                </a:solidFill>
                <a:latin typeface="HG丸ｺﾞｼｯｸM-PRO" panose="020F0600000000000000" pitchFamily="50" charset="-128"/>
                <a:ea typeface="HG丸ｺﾞｼｯｸM-PRO" panose="020F0600000000000000" pitchFamily="50" charset="-128"/>
              </a:rPr>
            </a:br>
            <a:r>
              <a:rPr lang="ja-JP" altLang="en-US" sz="1100" dirty="0">
                <a:solidFill>
                  <a:prstClr val="black"/>
                </a:solidFill>
                <a:latin typeface="HG丸ｺﾞｼｯｸM-PRO" panose="020F0600000000000000" pitchFamily="50" charset="-128"/>
                <a:ea typeface="HG丸ｺﾞｼｯｸM-PRO" panose="020F0600000000000000" pitchFamily="50" charset="-128"/>
              </a:rPr>
              <a:t>　　　　　　　「</a:t>
            </a:r>
            <a:r>
              <a:rPr lang="zh-TW" altLang="en-US" sz="1100" dirty="0">
                <a:solidFill>
                  <a:prstClr val="black"/>
                </a:solidFill>
                <a:latin typeface="HG丸ｺﾞｼｯｸM-PRO" panose="020F0600000000000000" pitchFamily="50" charset="-128"/>
                <a:ea typeface="HG丸ｺﾞｼｯｸM-PRO" panose="020F0600000000000000" pitchFamily="50" charset="-128"/>
              </a:rPr>
              <a:t>別紙</a:t>
            </a:r>
            <a:r>
              <a:rPr lang="en-US" altLang="zh-TW" sz="1100" dirty="0">
                <a:solidFill>
                  <a:prstClr val="black"/>
                </a:solidFill>
                <a:latin typeface="HG丸ｺﾞｼｯｸM-PRO" panose="020F0600000000000000" pitchFamily="50" charset="-128"/>
                <a:ea typeface="HG丸ｺﾞｼｯｸM-PRO" panose="020F0600000000000000" pitchFamily="50" charset="-128"/>
              </a:rPr>
              <a:t>01_</a:t>
            </a:r>
            <a:r>
              <a:rPr lang="zh-TW" altLang="en-US" sz="1100" dirty="0">
                <a:solidFill>
                  <a:prstClr val="black"/>
                </a:solidFill>
                <a:latin typeface="HG丸ｺﾞｼｯｸM-PRO" panose="020F0600000000000000" pitchFamily="50" charset="-128"/>
                <a:ea typeface="HG丸ｺﾞｼｯｸM-PRO" panose="020F0600000000000000" pitchFamily="50" charset="-128"/>
              </a:rPr>
              <a:t>各様式入力項目表</a:t>
            </a:r>
            <a:r>
              <a:rPr lang="en-US" altLang="zh-TW" sz="1100" dirty="0">
                <a:solidFill>
                  <a:prstClr val="black"/>
                </a:solidFill>
                <a:latin typeface="HG丸ｺﾞｼｯｸM-PRO" panose="020F0600000000000000" pitchFamily="50" charset="-128"/>
                <a:ea typeface="HG丸ｺﾞｼｯｸM-PRO" panose="020F0600000000000000" pitchFamily="50" charset="-128"/>
              </a:rPr>
              <a:t>.</a:t>
            </a:r>
            <a:r>
              <a:rPr lang="en-US" altLang="zh-TW" sz="1100" dirty="0" err="1">
                <a:solidFill>
                  <a:prstClr val="black"/>
                </a:solidFill>
                <a:latin typeface="HG丸ｺﾞｼｯｸM-PRO" panose="020F0600000000000000" pitchFamily="50" charset="-128"/>
                <a:ea typeface="HG丸ｺﾞｼｯｸM-PRO" panose="020F0600000000000000" pitchFamily="50" charset="-128"/>
              </a:rPr>
              <a:t>xlsx</a:t>
            </a:r>
            <a:r>
              <a:rPr lang="ja-JP" altLang="en-US" sz="1100" dirty="0">
                <a:solidFill>
                  <a:prstClr val="black"/>
                </a:solidFill>
                <a:latin typeface="HG丸ｺﾞｼｯｸM-PRO" panose="020F0600000000000000" pitchFamily="50" charset="-128"/>
                <a:ea typeface="HG丸ｺﾞｼｯｸM-PRO" panose="020F0600000000000000" pitchFamily="50" charset="-128"/>
              </a:rPr>
              <a:t>」別紙</a:t>
            </a:r>
            <a:r>
              <a:rPr lang="en-US" altLang="ja-JP" sz="1100" dirty="0">
                <a:solidFill>
                  <a:prstClr val="black"/>
                </a:solidFill>
                <a:latin typeface="HG丸ｺﾞｼｯｸM-PRO" panose="020F0600000000000000" pitchFamily="50" charset="-128"/>
                <a:ea typeface="HG丸ｺﾞｼｯｸM-PRO" panose="020F0600000000000000" pitchFamily="50" charset="-128"/>
              </a:rPr>
              <a:t>01-02</a:t>
            </a:r>
            <a:r>
              <a:rPr lang="ja-JP" altLang="en-US" sz="1100" dirty="0">
                <a:solidFill>
                  <a:prstClr val="black"/>
                </a:solidFill>
                <a:latin typeface="HG丸ｺﾞｼｯｸM-PRO" panose="020F0600000000000000" pitchFamily="50" charset="-128"/>
                <a:ea typeface="HG丸ｺﾞｼｯｸM-PRO" panose="020F0600000000000000" pitchFamily="50" charset="-128"/>
              </a:rPr>
              <a:t>営農計画書</a:t>
            </a:r>
            <a:r>
              <a:rPr lang="en-US" altLang="ja-JP" sz="1100" dirty="0">
                <a:solidFill>
                  <a:prstClr val="black"/>
                </a:solidFill>
                <a:latin typeface="HG丸ｺﾞｼｯｸM-PRO" panose="020F0600000000000000" pitchFamily="50" charset="-128"/>
                <a:ea typeface="HG丸ｺﾞｼｯｸM-PRO" panose="020F0600000000000000" pitchFamily="50" charset="-128"/>
              </a:rPr>
              <a:t>1</a:t>
            </a:r>
            <a:r>
              <a:rPr lang="ja-JP" altLang="en-US" sz="1100" dirty="0">
                <a:solidFill>
                  <a:prstClr val="black"/>
                </a:solidFill>
                <a:latin typeface="HG丸ｺﾞｼｯｸM-PRO" panose="020F0600000000000000" pitchFamily="50" charset="-128"/>
                <a:ea typeface="HG丸ｺﾞｼｯｸM-PRO" panose="020F0600000000000000" pitchFamily="50" charset="-128"/>
              </a:rPr>
              <a:t>シート　参照</a:t>
            </a:r>
          </a:p>
        </p:txBody>
      </p:sp>
      <p:sp>
        <p:nvSpPr>
          <p:cNvPr id="9" name="円/楕円 8"/>
          <p:cNvSpPr/>
          <p:nvPr/>
        </p:nvSpPr>
        <p:spPr>
          <a:xfrm>
            <a:off x="542414" y="6161466"/>
            <a:ext cx="360040" cy="360040"/>
          </a:xfrm>
          <a:prstGeom prst="ellipse">
            <a:avLst/>
          </a:prstGeom>
          <a:solidFill>
            <a:srgbClr val="333399"/>
          </a:solidFill>
          <a:ln w="6350">
            <a:solidFill>
              <a:schemeClr val="tx1"/>
            </a:solidFill>
          </a:ln>
          <a:effectLst>
            <a:outerShdw blurRad="76200" dir="18900000" sy="23000" kx="-1200000" algn="bl"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err="1">
                <a:solidFill>
                  <a:prstClr val="white"/>
                </a:solidFill>
                <a:latin typeface="Wide Latin" panose="020A0A07050505020404" pitchFamily="18" charset="0"/>
                <a:ea typeface="HG行書体" panose="03000609000000000000" pitchFamily="65" charset="-128"/>
              </a:rPr>
              <a:t>i</a:t>
            </a:r>
            <a:endParaRPr lang="ja-JP" altLang="en-US" dirty="0">
              <a:solidFill>
                <a:prstClr val="white"/>
              </a:solidFill>
              <a:latin typeface="Wide Latin" panose="020A0A07050505020404" pitchFamily="18" charset="0"/>
              <a:ea typeface="HG行書体" panose="03000609000000000000" pitchFamily="65" charset="-128"/>
            </a:endParaRPr>
          </a:p>
        </p:txBody>
      </p:sp>
      <p:sp>
        <p:nvSpPr>
          <p:cNvPr id="11" name="円形吹き出し 7">
            <a:extLst>
              <a:ext uri="{FF2B5EF4-FFF2-40B4-BE49-F238E27FC236}">
                <a16:creationId xmlns:a16="http://schemas.microsoft.com/office/drawing/2014/main" id="{0001BEBA-774C-429F-B5B3-628FDD22ED9C}"/>
              </a:ext>
            </a:extLst>
          </p:cNvPr>
          <p:cNvSpPr/>
          <p:nvPr/>
        </p:nvSpPr>
        <p:spPr>
          <a:xfrm>
            <a:off x="279339" y="3519757"/>
            <a:ext cx="376409" cy="334615"/>
          </a:xfrm>
          <a:prstGeom prst="wedgeEllipseCallout">
            <a:avLst>
              <a:gd name="adj1" fmla="val 50794"/>
              <a:gd name="adj2" fmla="val 60088"/>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７</a:t>
            </a:r>
          </a:p>
        </p:txBody>
      </p:sp>
      <p:sp>
        <p:nvSpPr>
          <p:cNvPr id="16" name="正方形/長方形 15">
            <a:extLst>
              <a:ext uri="{FF2B5EF4-FFF2-40B4-BE49-F238E27FC236}">
                <a16:creationId xmlns:a16="http://schemas.microsoft.com/office/drawing/2014/main" id="{980C0829-8286-47A8-9AAC-9088EEC011BD}"/>
              </a:ext>
            </a:extLst>
          </p:cNvPr>
          <p:cNvSpPr/>
          <p:nvPr/>
        </p:nvSpPr>
        <p:spPr>
          <a:xfrm>
            <a:off x="694253" y="2917904"/>
            <a:ext cx="421363" cy="1447200"/>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dirty="0">
              <a:solidFill>
                <a:prstClr val="black"/>
              </a:solidFill>
              <a:latin typeface="+mn-ea"/>
            </a:endParaRPr>
          </a:p>
        </p:txBody>
      </p:sp>
    </p:spTree>
    <p:extLst>
      <p:ext uri="{BB962C8B-B14F-4D97-AF65-F5344CB8AC3E}">
        <p14:creationId xmlns:p14="http://schemas.microsoft.com/office/powerpoint/2010/main" val="346139073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a:extLst>
              <a:ext uri="{FF2B5EF4-FFF2-40B4-BE49-F238E27FC236}">
                <a16:creationId xmlns:a16="http://schemas.microsoft.com/office/drawing/2014/main" id="{8480CC6E-83FC-46A8-91A7-0AE43687078F}"/>
              </a:ext>
            </a:extLst>
          </p:cNvPr>
          <p:cNvPicPr>
            <a:picLocks noChangeAspect="1"/>
          </p:cNvPicPr>
          <p:nvPr/>
        </p:nvPicPr>
        <p:blipFill>
          <a:blip r:embed="rId3"/>
          <a:stretch>
            <a:fillRect/>
          </a:stretch>
        </p:blipFill>
        <p:spPr>
          <a:xfrm>
            <a:off x="491356" y="1199734"/>
            <a:ext cx="8161288" cy="5030416"/>
          </a:xfrm>
          <a:prstGeom prst="rect">
            <a:avLst/>
          </a:prstGeom>
        </p:spPr>
      </p:pic>
      <p:sp>
        <p:nvSpPr>
          <p:cNvPr id="2" name="スライド番号プレースホルダー 1"/>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35</a:t>
            </a:fld>
            <a:endParaRPr lang="ja-JP" altLang="en-US">
              <a:solidFill>
                <a:prstClr val="black">
                  <a:tint val="75000"/>
                </a:prstClr>
              </a:solidFill>
            </a:endParaRPr>
          </a:p>
        </p:txBody>
      </p:sp>
      <p:grpSp>
        <p:nvGrpSpPr>
          <p:cNvPr id="3" name="グループ化 2"/>
          <p:cNvGrpSpPr/>
          <p:nvPr/>
        </p:nvGrpSpPr>
        <p:grpSpPr>
          <a:xfrm>
            <a:off x="694680" y="188640"/>
            <a:ext cx="7981008" cy="796500"/>
            <a:chOff x="395536" y="908720"/>
            <a:chExt cx="7632848" cy="796500"/>
          </a:xfrm>
        </p:grpSpPr>
        <p:sp>
          <p:nvSpPr>
            <p:cNvPr id="4" name="フローチャート: 処理 3"/>
            <p:cNvSpPr/>
            <p:nvPr/>
          </p:nvSpPr>
          <p:spPr>
            <a:xfrm>
              <a:off x="395536" y="908720"/>
              <a:ext cx="7632848" cy="360040"/>
            </a:xfrm>
            <a:prstGeom prst="flowChartProcess">
              <a:avLst/>
            </a:prstGeom>
            <a:solidFill>
              <a:srgbClr val="92D050"/>
            </a:solid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ja-JP" altLang="en-US" dirty="0">
                  <a:solidFill>
                    <a:schemeClr val="tx1"/>
                  </a:solidFill>
                  <a:latin typeface="+mn-ea"/>
                </a:rPr>
                <a:t>（３）支援ツール：シート「</a:t>
              </a:r>
              <a:r>
                <a:rPr lang="en-US" altLang="ja-JP" dirty="0">
                  <a:solidFill>
                    <a:schemeClr val="tx1"/>
                  </a:solidFill>
                  <a:latin typeface="+mn-ea"/>
                </a:rPr>
                <a:t>RIYOU_</a:t>
              </a:r>
              <a:r>
                <a:rPr lang="ja-JP" altLang="en-US" dirty="0">
                  <a:solidFill>
                    <a:schemeClr val="tx1"/>
                  </a:solidFill>
                  <a:latin typeface="+mn-ea"/>
                </a:rPr>
                <a:t>農地の利用計画」</a:t>
              </a:r>
            </a:p>
          </p:txBody>
        </p:sp>
        <p:sp>
          <p:nvSpPr>
            <p:cNvPr id="5" name="フローチャート: 処理 4"/>
            <p:cNvSpPr/>
            <p:nvPr/>
          </p:nvSpPr>
          <p:spPr>
            <a:xfrm>
              <a:off x="395536" y="1269564"/>
              <a:ext cx="7632848" cy="435656"/>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prstClr val="black"/>
                  </a:solidFill>
                  <a:latin typeface="+mn-ea"/>
                </a:rPr>
                <a:t>①シート「</a:t>
              </a:r>
              <a:r>
                <a:rPr lang="en-US" altLang="ja-JP" dirty="0">
                  <a:solidFill>
                    <a:schemeClr val="tx1"/>
                  </a:solidFill>
                  <a:latin typeface="+mn-ea"/>
                </a:rPr>
                <a:t> RIYOU_</a:t>
              </a:r>
              <a:r>
                <a:rPr lang="ja-JP" altLang="en-US" dirty="0">
                  <a:solidFill>
                    <a:schemeClr val="tx1"/>
                  </a:solidFill>
                  <a:latin typeface="+mn-ea"/>
                </a:rPr>
                <a:t>農地の利用計画</a:t>
              </a:r>
              <a:r>
                <a:rPr lang="ja-JP" altLang="en-US" dirty="0">
                  <a:solidFill>
                    <a:prstClr val="black"/>
                  </a:solidFill>
                  <a:latin typeface="+mn-ea"/>
                </a:rPr>
                <a:t>」を選択する。</a:t>
              </a:r>
              <a:endParaRPr lang="en-US" altLang="ja-JP" dirty="0">
                <a:solidFill>
                  <a:prstClr val="black"/>
                </a:solidFill>
                <a:latin typeface="+mn-ea"/>
              </a:endParaRPr>
            </a:p>
          </p:txBody>
        </p:sp>
      </p:grpSp>
      <p:sp>
        <p:nvSpPr>
          <p:cNvPr id="8" name="正方形/長方形 7"/>
          <p:cNvSpPr/>
          <p:nvPr/>
        </p:nvSpPr>
        <p:spPr>
          <a:xfrm>
            <a:off x="3347864" y="5805264"/>
            <a:ext cx="1485034" cy="239673"/>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a:solidFill>
                <a:prstClr val="black"/>
              </a:solidFill>
            </a:endParaRPr>
          </a:p>
        </p:txBody>
      </p:sp>
      <p:sp>
        <p:nvSpPr>
          <p:cNvPr id="9" name="円形吹き出し 7">
            <a:extLst>
              <a:ext uri="{FF2B5EF4-FFF2-40B4-BE49-F238E27FC236}">
                <a16:creationId xmlns:a16="http://schemas.microsoft.com/office/drawing/2014/main" id="{0001BEBA-774C-429F-B5B3-628FDD22ED9C}"/>
              </a:ext>
            </a:extLst>
          </p:cNvPr>
          <p:cNvSpPr/>
          <p:nvPr/>
        </p:nvSpPr>
        <p:spPr>
          <a:xfrm>
            <a:off x="3159659" y="5363352"/>
            <a:ext cx="376409" cy="334615"/>
          </a:xfrm>
          <a:prstGeom prst="wedgeEllipseCallout">
            <a:avLst>
              <a:gd name="adj1" fmla="val 50794"/>
              <a:gd name="adj2" fmla="val 60088"/>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１</a:t>
            </a:r>
          </a:p>
        </p:txBody>
      </p:sp>
      <p:pic>
        <p:nvPicPr>
          <p:cNvPr id="10" name="図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32898" y="5807989"/>
            <a:ext cx="770011" cy="770011"/>
          </a:xfrm>
          <a:prstGeom prst="rect">
            <a:avLst/>
          </a:prstGeom>
        </p:spPr>
      </p:pic>
    </p:spTree>
    <p:extLst>
      <p:ext uri="{BB962C8B-B14F-4D97-AF65-F5344CB8AC3E}">
        <p14:creationId xmlns:p14="http://schemas.microsoft.com/office/powerpoint/2010/main" val="406845997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A4D9FD3F-D189-E53B-1153-B10284BA011A}"/>
              </a:ext>
            </a:extLst>
          </p:cNvPr>
          <p:cNvPicPr>
            <a:picLocks noChangeAspect="1"/>
          </p:cNvPicPr>
          <p:nvPr/>
        </p:nvPicPr>
        <p:blipFill>
          <a:blip r:embed="rId3"/>
          <a:stretch>
            <a:fillRect/>
          </a:stretch>
        </p:blipFill>
        <p:spPr>
          <a:xfrm>
            <a:off x="381429" y="1873726"/>
            <a:ext cx="5774747" cy="2305363"/>
          </a:xfrm>
          <a:prstGeom prst="rect">
            <a:avLst/>
          </a:prstGeom>
        </p:spPr>
      </p:pic>
      <p:pic>
        <p:nvPicPr>
          <p:cNvPr id="7" name="図 6">
            <a:extLst>
              <a:ext uri="{FF2B5EF4-FFF2-40B4-BE49-F238E27FC236}">
                <a16:creationId xmlns:a16="http://schemas.microsoft.com/office/drawing/2014/main" id="{ADF98600-FED4-44E4-AE80-60386485A246}"/>
              </a:ext>
            </a:extLst>
          </p:cNvPr>
          <p:cNvPicPr>
            <a:picLocks noChangeAspect="1"/>
          </p:cNvPicPr>
          <p:nvPr/>
        </p:nvPicPr>
        <p:blipFill>
          <a:blip r:embed="rId4"/>
          <a:stretch>
            <a:fillRect/>
          </a:stretch>
        </p:blipFill>
        <p:spPr>
          <a:xfrm>
            <a:off x="2767858" y="4366524"/>
            <a:ext cx="6210300" cy="1895475"/>
          </a:xfrm>
          <a:prstGeom prst="rect">
            <a:avLst/>
          </a:prstGeom>
        </p:spPr>
      </p:pic>
      <p:sp>
        <p:nvSpPr>
          <p:cNvPr id="2" name="スライド番号プレースホルダー 1"/>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36</a:t>
            </a:fld>
            <a:endParaRPr lang="ja-JP" altLang="en-US">
              <a:solidFill>
                <a:prstClr val="black">
                  <a:tint val="75000"/>
                </a:prstClr>
              </a:solidFill>
            </a:endParaRPr>
          </a:p>
        </p:txBody>
      </p:sp>
      <p:sp>
        <p:nvSpPr>
          <p:cNvPr id="5" name="フローチャート: 処理 4"/>
          <p:cNvSpPr/>
          <p:nvPr/>
        </p:nvSpPr>
        <p:spPr>
          <a:xfrm>
            <a:off x="699225" y="260648"/>
            <a:ext cx="7977231" cy="916211"/>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②地域協議会等管理コードボタンを押すと、シート「</a:t>
            </a:r>
            <a:r>
              <a:rPr lang="en-US" altLang="ja-JP" dirty="0">
                <a:solidFill>
                  <a:prstClr val="black"/>
                </a:solidFill>
                <a:latin typeface="+mn-ea"/>
              </a:rPr>
              <a:t> SINSEI_</a:t>
            </a:r>
            <a:r>
              <a:rPr lang="ja-JP" altLang="en-US" dirty="0">
                <a:solidFill>
                  <a:prstClr val="black"/>
                </a:solidFill>
                <a:latin typeface="+mn-ea"/>
              </a:rPr>
              <a:t>交付申請書」の住所氏名等の情報が引き継がれる。（詳細な手順は本資料</a:t>
            </a:r>
            <a:r>
              <a:rPr lang="en-US" altLang="ja-JP" dirty="0">
                <a:solidFill>
                  <a:prstClr val="black"/>
                </a:solidFill>
                <a:latin typeface="+mn-ea"/>
              </a:rPr>
              <a:t>P.29</a:t>
            </a:r>
            <a:r>
              <a:rPr lang="ja-JP" altLang="en-US" dirty="0">
                <a:solidFill>
                  <a:prstClr val="black"/>
                </a:solidFill>
                <a:latin typeface="+mn-ea"/>
              </a:rPr>
              <a:t>～</a:t>
            </a:r>
            <a:r>
              <a:rPr lang="en-US" altLang="ja-JP" dirty="0">
                <a:solidFill>
                  <a:prstClr val="black"/>
                </a:solidFill>
                <a:latin typeface="+mn-ea"/>
              </a:rPr>
              <a:t>P.32</a:t>
            </a:r>
            <a:r>
              <a:rPr lang="ja-JP" altLang="en-US" dirty="0">
                <a:solidFill>
                  <a:prstClr val="black"/>
                </a:solidFill>
                <a:latin typeface="+mn-ea"/>
              </a:rPr>
              <a:t>を参照）</a:t>
            </a:r>
            <a:endParaRPr lang="en-US" altLang="ja-JP" dirty="0">
              <a:solidFill>
                <a:schemeClr val="tx1"/>
              </a:solidFill>
              <a:latin typeface="+mn-ea"/>
            </a:endParaRPr>
          </a:p>
        </p:txBody>
      </p:sp>
      <p:sp>
        <p:nvSpPr>
          <p:cNvPr id="8" name="正方形/長方形 7"/>
          <p:cNvSpPr/>
          <p:nvPr/>
        </p:nvSpPr>
        <p:spPr>
          <a:xfrm>
            <a:off x="699225" y="2681596"/>
            <a:ext cx="1640527" cy="171340"/>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a:solidFill>
                <a:prstClr val="black"/>
              </a:solidFill>
            </a:endParaRPr>
          </a:p>
        </p:txBody>
      </p:sp>
      <p:pic>
        <p:nvPicPr>
          <p:cNvPr id="14" name="図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60032" y="4929375"/>
            <a:ext cx="770011" cy="770011"/>
          </a:xfrm>
          <a:prstGeom prst="rect">
            <a:avLst/>
          </a:prstGeom>
        </p:spPr>
      </p:pic>
      <p:sp>
        <p:nvSpPr>
          <p:cNvPr id="17" name="屈折矢印 8">
            <a:extLst>
              <a:ext uri="{FF2B5EF4-FFF2-40B4-BE49-F238E27FC236}">
                <a16:creationId xmlns:a16="http://schemas.microsoft.com/office/drawing/2014/main" id="{33A44504-CD8A-42EE-8A7B-754A834AFECB}"/>
              </a:ext>
            </a:extLst>
          </p:cNvPr>
          <p:cNvSpPr/>
          <p:nvPr/>
        </p:nvSpPr>
        <p:spPr>
          <a:xfrm rot="5400000">
            <a:off x="728268" y="3240285"/>
            <a:ext cx="2725422" cy="2094743"/>
          </a:xfrm>
          <a:prstGeom prst="bentUpArrow">
            <a:avLst>
              <a:gd name="adj1" fmla="val 14331"/>
              <a:gd name="adj2" fmla="val 22441"/>
              <a:gd name="adj3" fmla="val 2070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n-ea"/>
            </a:endParaRPr>
          </a:p>
        </p:txBody>
      </p:sp>
      <p:sp>
        <p:nvSpPr>
          <p:cNvPr id="9" name="円形吹き出し 7">
            <a:extLst>
              <a:ext uri="{FF2B5EF4-FFF2-40B4-BE49-F238E27FC236}">
                <a16:creationId xmlns:a16="http://schemas.microsoft.com/office/drawing/2014/main" id="{0001BEBA-774C-429F-B5B3-628FDD22ED9C}"/>
              </a:ext>
            </a:extLst>
          </p:cNvPr>
          <p:cNvSpPr/>
          <p:nvPr/>
        </p:nvSpPr>
        <p:spPr>
          <a:xfrm>
            <a:off x="3900229" y="4704458"/>
            <a:ext cx="376409" cy="334615"/>
          </a:xfrm>
          <a:prstGeom prst="wedgeEllipseCallout">
            <a:avLst>
              <a:gd name="adj1" fmla="val 50794"/>
              <a:gd name="adj2" fmla="val 60088"/>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２</a:t>
            </a:r>
          </a:p>
        </p:txBody>
      </p:sp>
    </p:spTree>
    <p:extLst>
      <p:ext uri="{BB962C8B-B14F-4D97-AF65-F5344CB8AC3E}">
        <p14:creationId xmlns:p14="http://schemas.microsoft.com/office/powerpoint/2010/main" val="22190899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a:extLst>
              <a:ext uri="{FF2B5EF4-FFF2-40B4-BE49-F238E27FC236}">
                <a16:creationId xmlns:a16="http://schemas.microsoft.com/office/drawing/2014/main" id="{DCF20178-AD79-45BC-8200-9954D3CE9A6E}"/>
              </a:ext>
            </a:extLst>
          </p:cNvPr>
          <p:cNvPicPr>
            <a:picLocks noChangeAspect="1"/>
          </p:cNvPicPr>
          <p:nvPr/>
        </p:nvPicPr>
        <p:blipFill>
          <a:blip r:embed="rId3"/>
          <a:stretch>
            <a:fillRect/>
          </a:stretch>
        </p:blipFill>
        <p:spPr>
          <a:xfrm>
            <a:off x="695281" y="4139913"/>
            <a:ext cx="8181684" cy="1304949"/>
          </a:xfrm>
          <a:prstGeom prst="rect">
            <a:avLst/>
          </a:prstGeom>
          <a:noFill/>
          <a:ln>
            <a:solidFill>
              <a:schemeClr val="tx1"/>
            </a:solidFill>
          </a:ln>
        </p:spPr>
      </p:pic>
      <p:pic>
        <p:nvPicPr>
          <p:cNvPr id="4" name="図 3">
            <a:extLst>
              <a:ext uri="{FF2B5EF4-FFF2-40B4-BE49-F238E27FC236}">
                <a16:creationId xmlns:a16="http://schemas.microsoft.com/office/drawing/2014/main" id="{C85AE1D0-1313-469D-A3B4-11A74DF0B4B0}"/>
              </a:ext>
            </a:extLst>
          </p:cNvPr>
          <p:cNvPicPr>
            <a:picLocks noChangeAspect="1"/>
          </p:cNvPicPr>
          <p:nvPr/>
        </p:nvPicPr>
        <p:blipFill>
          <a:blip r:embed="rId4"/>
          <a:stretch>
            <a:fillRect/>
          </a:stretch>
        </p:blipFill>
        <p:spPr>
          <a:xfrm>
            <a:off x="221880" y="1940189"/>
            <a:ext cx="8655084" cy="1241736"/>
          </a:xfrm>
          <a:prstGeom prst="rect">
            <a:avLst/>
          </a:prstGeom>
          <a:ln>
            <a:solidFill>
              <a:schemeClr val="tx1"/>
            </a:solidFill>
          </a:ln>
        </p:spPr>
      </p:pic>
      <p:sp>
        <p:nvSpPr>
          <p:cNvPr id="2" name="スライド番号プレースホルダー 1"/>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37</a:t>
            </a:fld>
            <a:endParaRPr lang="ja-JP" altLang="en-US">
              <a:solidFill>
                <a:prstClr val="black">
                  <a:tint val="75000"/>
                </a:prstClr>
              </a:solidFill>
            </a:endParaRPr>
          </a:p>
        </p:txBody>
      </p:sp>
      <p:sp>
        <p:nvSpPr>
          <p:cNvPr id="5" name="フローチャート: 処理 4"/>
          <p:cNvSpPr/>
          <p:nvPr/>
        </p:nvSpPr>
        <p:spPr>
          <a:xfrm>
            <a:off x="699225" y="332656"/>
            <a:ext cx="7977231" cy="1223334"/>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③シート「</a:t>
            </a:r>
            <a:r>
              <a:rPr lang="en-US" altLang="ja-JP" dirty="0">
                <a:solidFill>
                  <a:schemeClr val="tx1"/>
                </a:solidFill>
                <a:latin typeface="+mn-ea"/>
              </a:rPr>
              <a:t>RIYOU_</a:t>
            </a:r>
            <a:r>
              <a:rPr lang="ja-JP" altLang="en-US" dirty="0">
                <a:solidFill>
                  <a:schemeClr val="tx1"/>
                </a:solidFill>
                <a:latin typeface="+mn-ea"/>
              </a:rPr>
              <a:t>農地の利用計画」には営農計画書の「農地の利用計画記入欄」の内容を入力する。</a:t>
            </a:r>
            <a:endParaRPr lang="en-US" altLang="ja-JP" dirty="0">
              <a:solidFill>
                <a:schemeClr val="tx1"/>
              </a:solidFill>
              <a:latin typeface="+mn-ea"/>
            </a:endParaRPr>
          </a:p>
          <a:p>
            <a:r>
              <a:rPr lang="ja-JP" altLang="en-US" dirty="0">
                <a:solidFill>
                  <a:schemeClr val="tx1"/>
                </a:solidFill>
                <a:latin typeface="+mn-ea"/>
              </a:rPr>
              <a:t>様式の赤（</a:t>
            </a:r>
            <a:r>
              <a:rPr lang="en-US" altLang="ja-JP" dirty="0">
                <a:solidFill>
                  <a:schemeClr val="tx1"/>
                </a:solidFill>
                <a:latin typeface="+mn-ea"/>
              </a:rPr>
              <a:t>C-X</a:t>
            </a:r>
            <a:r>
              <a:rPr lang="ja-JP" altLang="en-US" dirty="0">
                <a:solidFill>
                  <a:schemeClr val="tx1"/>
                </a:solidFill>
                <a:latin typeface="+mn-ea"/>
              </a:rPr>
              <a:t>）番号の内容を</a:t>
            </a:r>
            <a:r>
              <a:rPr lang="ja-JP" altLang="en-US" dirty="0">
                <a:solidFill>
                  <a:prstClr val="black"/>
                </a:solidFill>
                <a:latin typeface="+mn-ea"/>
              </a:rPr>
              <a:t>支援ツールのシート「</a:t>
            </a:r>
            <a:r>
              <a:rPr lang="en-US" altLang="ja-JP" dirty="0">
                <a:solidFill>
                  <a:prstClr val="black"/>
                </a:solidFill>
                <a:latin typeface="+mn-ea"/>
              </a:rPr>
              <a:t>RIYOU_</a:t>
            </a:r>
            <a:r>
              <a:rPr lang="ja-JP" altLang="en-US" dirty="0">
                <a:solidFill>
                  <a:prstClr val="black"/>
                </a:solidFill>
                <a:latin typeface="+mn-ea"/>
              </a:rPr>
              <a:t>農地の利用計画」のヘッダの（</a:t>
            </a:r>
            <a:r>
              <a:rPr lang="en-US" altLang="ja-JP" dirty="0">
                <a:solidFill>
                  <a:prstClr val="black"/>
                </a:solidFill>
                <a:latin typeface="+mn-ea"/>
              </a:rPr>
              <a:t>C-XX</a:t>
            </a:r>
            <a:r>
              <a:rPr lang="ja-JP" altLang="en-US" dirty="0">
                <a:solidFill>
                  <a:prstClr val="black"/>
                </a:solidFill>
                <a:latin typeface="+mn-ea"/>
              </a:rPr>
              <a:t>）番号に入力する。 </a:t>
            </a:r>
            <a:endParaRPr lang="en-US" altLang="ja-JP" dirty="0">
              <a:solidFill>
                <a:schemeClr val="tx1"/>
              </a:solidFill>
              <a:latin typeface="+mn-ea"/>
            </a:endParaRPr>
          </a:p>
          <a:p>
            <a:endParaRPr lang="en-US" altLang="ja-JP" dirty="0">
              <a:solidFill>
                <a:schemeClr val="tx1"/>
              </a:solidFill>
              <a:latin typeface="+mn-ea"/>
            </a:endParaRPr>
          </a:p>
        </p:txBody>
      </p:sp>
      <p:sp>
        <p:nvSpPr>
          <p:cNvPr id="7" name="下矢印 6"/>
          <p:cNvSpPr/>
          <p:nvPr/>
        </p:nvSpPr>
        <p:spPr>
          <a:xfrm>
            <a:off x="3615619" y="3429000"/>
            <a:ext cx="884373" cy="50143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9" name="正方形/長方形 8"/>
          <p:cNvSpPr/>
          <p:nvPr/>
        </p:nvSpPr>
        <p:spPr>
          <a:xfrm>
            <a:off x="467544" y="6093296"/>
            <a:ext cx="585033" cy="549402"/>
          </a:xfrm>
          <a:prstGeom prst="rect">
            <a:avLst/>
          </a:prstGeom>
          <a:gradFill flip="none" rotWithShape="1">
            <a:gsLst>
              <a:gs pos="0">
                <a:schemeClr val="accent1">
                  <a:tint val="66000"/>
                  <a:satMod val="160000"/>
                </a:schemeClr>
              </a:gs>
              <a:gs pos="14000">
                <a:schemeClr val="accent1">
                  <a:tint val="44500"/>
                  <a:satMod val="160000"/>
                </a:schemeClr>
              </a:gs>
              <a:gs pos="100000">
                <a:schemeClr val="accent1">
                  <a:tint val="23500"/>
                  <a:satMod val="160000"/>
                </a:schemeClr>
              </a:gs>
            </a:gsLst>
            <a:lin ang="5400000" scaled="1"/>
            <a:tileRect/>
          </a:gradFill>
          <a:ln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sz="1100" dirty="0">
              <a:solidFill>
                <a:prstClr val="black"/>
              </a:solidFill>
            </a:endParaRPr>
          </a:p>
        </p:txBody>
      </p:sp>
      <p:sp>
        <p:nvSpPr>
          <p:cNvPr id="10" name="正方形/長方形 9"/>
          <p:cNvSpPr/>
          <p:nvPr/>
        </p:nvSpPr>
        <p:spPr>
          <a:xfrm>
            <a:off x="1052577" y="6093296"/>
            <a:ext cx="7128792" cy="549402"/>
          </a:xfrm>
          <a:prstGeom prst="rect">
            <a:avLst/>
          </a:prstGeom>
          <a:gradFill flip="none" rotWithShape="1">
            <a:gsLst>
              <a:gs pos="0">
                <a:schemeClr val="accent1">
                  <a:tint val="66000"/>
                  <a:satMod val="160000"/>
                </a:schemeClr>
              </a:gs>
              <a:gs pos="14000">
                <a:schemeClr val="accent1">
                  <a:tint val="44500"/>
                  <a:satMod val="160000"/>
                </a:schemeClr>
              </a:gs>
              <a:gs pos="100000">
                <a:schemeClr val="accent1">
                  <a:tint val="23500"/>
                  <a:satMod val="160000"/>
                </a:schemeClr>
              </a:gs>
            </a:gsLst>
            <a:lin ang="5400000" scaled="1"/>
            <a:tileRect/>
          </a:gradFill>
          <a:ln cmpd="db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100" dirty="0">
                <a:solidFill>
                  <a:schemeClr val="tx1"/>
                </a:solidFill>
                <a:latin typeface="HG丸ｺﾞｼｯｸM-PRO" panose="020F0600000000000000" pitchFamily="50" charset="-128"/>
                <a:ea typeface="HG丸ｺﾞｼｯｸM-PRO" panose="020F0600000000000000" pitchFamily="50" charset="-128"/>
              </a:rPr>
              <a:t>操作マニュアル「</a:t>
            </a:r>
            <a:r>
              <a:rPr lang="zh-TW" altLang="en-US" sz="1100" dirty="0">
                <a:solidFill>
                  <a:schemeClr val="tx1"/>
                </a:solidFill>
                <a:latin typeface="HG丸ｺﾞｼｯｸM-PRO" panose="020F0600000000000000" pitchFamily="50" charset="-128"/>
                <a:ea typeface="HG丸ｺﾞｼｯｸM-PRO" panose="020F0600000000000000" pitchFamily="50" charset="-128"/>
              </a:rPr>
              <a:t>別紙</a:t>
            </a:r>
            <a:r>
              <a:rPr lang="en-US" altLang="zh-TW" sz="1100" dirty="0">
                <a:solidFill>
                  <a:schemeClr val="tx1"/>
                </a:solidFill>
                <a:latin typeface="HG丸ｺﾞｼｯｸM-PRO" panose="020F0600000000000000" pitchFamily="50" charset="-128"/>
                <a:ea typeface="HG丸ｺﾞｼｯｸM-PRO" panose="020F0600000000000000" pitchFamily="50" charset="-128"/>
              </a:rPr>
              <a:t>03_</a:t>
            </a:r>
            <a:r>
              <a:rPr lang="zh-TW" altLang="en-US" sz="1100" dirty="0">
                <a:solidFill>
                  <a:schemeClr val="tx1"/>
                </a:solidFill>
                <a:latin typeface="HG丸ｺﾞｼｯｸM-PRO" panose="020F0600000000000000" pitchFamily="50" charset="-128"/>
                <a:ea typeface="HG丸ｺﾞｼｯｸM-PRO" panose="020F0600000000000000" pitchFamily="50" charset="-128"/>
              </a:rPr>
              <a:t>営農計画書</a:t>
            </a:r>
            <a:r>
              <a:rPr lang="en-US" altLang="zh-TW" sz="1100" dirty="0">
                <a:solidFill>
                  <a:schemeClr val="tx1"/>
                </a:solidFill>
                <a:latin typeface="HG丸ｺﾞｼｯｸM-PRO" panose="020F0600000000000000" pitchFamily="50" charset="-128"/>
                <a:ea typeface="HG丸ｺﾞｼｯｸM-PRO" panose="020F0600000000000000" pitchFamily="50" charset="-128"/>
              </a:rPr>
              <a:t>.</a:t>
            </a:r>
            <a:r>
              <a:rPr lang="en-US" altLang="zh-TW" sz="1100" dirty="0" err="1">
                <a:solidFill>
                  <a:schemeClr val="tx1"/>
                </a:solidFill>
                <a:latin typeface="HG丸ｺﾞｼｯｸM-PRO" panose="020F0600000000000000" pitchFamily="50" charset="-128"/>
                <a:ea typeface="HG丸ｺﾞｼｯｸM-PRO" panose="020F0600000000000000" pitchFamily="50" charset="-128"/>
              </a:rPr>
              <a:t>xlsx</a:t>
            </a:r>
            <a:r>
              <a:rPr lang="en-US" altLang="zh-TW" sz="1100" dirty="0">
                <a:solidFill>
                  <a:schemeClr val="tx1"/>
                </a:solidFill>
                <a:latin typeface="HG丸ｺﾞｼｯｸM-PRO" panose="020F0600000000000000" pitchFamily="50" charset="-128"/>
                <a:ea typeface="HG丸ｺﾞｼｯｸM-PRO" panose="020F0600000000000000" pitchFamily="50" charset="-128"/>
              </a:rPr>
              <a:t> </a:t>
            </a:r>
            <a:r>
              <a:rPr lang="ja-JP" altLang="en-US" sz="1100" dirty="0">
                <a:solidFill>
                  <a:schemeClr val="tx1"/>
                </a:solidFill>
                <a:latin typeface="HG丸ｺﾞｼｯｸM-PRO" panose="020F0600000000000000" pitchFamily="50" charset="-128"/>
                <a:ea typeface="HG丸ｺﾞｼｯｸM-PRO" panose="020F0600000000000000" pitchFamily="50" charset="-128"/>
              </a:rPr>
              <a:t>」参照</a:t>
            </a:r>
            <a:endParaRPr lang="en-US" altLang="ja-JP" sz="1100" dirty="0">
              <a:solidFill>
                <a:schemeClr val="tx1"/>
              </a:solidFill>
              <a:latin typeface="HG丸ｺﾞｼｯｸM-PRO" panose="020F0600000000000000" pitchFamily="50" charset="-128"/>
              <a:ea typeface="HG丸ｺﾞｼｯｸM-PRO" panose="020F0600000000000000" pitchFamily="50" charset="-128"/>
            </a:endParaRPr>
          </a:p>
          <a:p>
            <a:r>
              <a:rPr lang="ja-JP" altLang="en-US" sz="1100" dirty="0">
                <a:solidFill>
                  <a:schemeClr val="tx1"/>
                </a:solidFill>
                <a:latin typeface="HG丸ｺﾞｼｯｸM-PRO" panose="020F0600000000000000" pitchFamily="50" charset="-128"/>
                <a:ea typeface="HG丸ｺﾞｼｯｸM-PRO" panose="020F0600000000000000" pitchFamily="50" charset="-128"/>
              </a:rPr>
              <a:t>作物コード（共通）は、作物マスタ「</a:t>
            </a:r>
            <a:r>
              <a:rPr lang="en-US" altLang="ja-JP" sz="1100" dirty="0">
                <a:solidFill>
                  <a:schemeClr val="tx1"/>
                </a:solidFill>
                <a:latin typeface="HG丸ｺﾞｼｯｸM-PRO" panose="020F0600000000000000" pitchFamily="50" charset="-128"/>
                <a:ea typeface="HG丸ｺﾞｼｯｸM-PRO" panose="020F0600000000000000" pitchFamily="50" charset="-128"/>
              </a:rPr>
              <a:t>sakumotsu.xlsx</a:t>
            </a:r>
            <a:r>
              <a:rPr lang="ja-JP" altLang="en-US" sz="1100" dirty="0">
                <a:solidFill>
                  <a:schemeClr val="tx1"/>
                </a:solidFill>
                <a:latin typeface="HG丸ｺﾞｼｯｸM-PRO" panose="020F0600000000000000" pitchFamily="50" charset="-128"/>
                <a:ea typeface="HG丸ｺﾞｼｯｸM-PRO" panose="020F0600000000000000" pitchFamily="50" charset="-128"/>
              </a:rPr>
              <a:t>」参照</a:t>
            </a:r>
          </a:p>
        </p:txBody>
      </p:sp>
      <p:sp>
        <p:nvSpPr>
          <p:cNvPr id="11" name="円/楕円 10"/>
          <p:cNvSpPr/>
          <p:nvPr/>
        </p:nvSpPr>
        <p:spPr>
          <a:xfrm>
            <a:off x="542414" y="6161466"/>
            <a:ext cx="360040" cy="360040"/>
          </a:xfrm>
          <a:prstGeom prst="ellipse">
            <a:avLst/>
          </a:prstGeom>
          <a:solidFill>
            <a:srgbClr val="333399"/>
          </a:solidFill>
          <a:ln w="6350">
            <a:solidFill>
              <a:schemeClr val="tx1"/>
            </a:solidFill>
          </a:ln>
          <a:effectLst>
            <a:outerShdw blurRad="76200" dir="18900000" sy="23000" kx="-1200000" algn="bl"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err="1">
                <a:solidFill>
                  <a:prstClr val="white"/>
                </a:solidFill>
                <a:latin typeface="Wide Latin" panose="020A0A07050505020404" pitchFamily="18" charset="0"/>
                <a:ea typeface="HG行書体" panose="03000609000000000000" pitchFamily="65" charset="-128"/>
              </a:rPr>
              <a:t>i</a:t>
            </a:r>
            <a:endParaRPr lang="ja-JP" altLang="en-US" dirty="0">
              <a:solidFill>
                <a:prstClr val="white"/>
              </a:solidFill>
              <a:latin typeface="Wide Latin" panose="020A0A07050505020404" pitchFamily="18" charset="0"/>
              <a:ea typeface="HG行書体" panose="03000609000000000000" pitchFamily="65" charset="-128"/>
            </a:endParaRPr>
          </a:p>
        </p:txBody>
      </p:sp>
      <p:sp>
        <p:nvSpPr>
          <p:cNvPr id="12" name="円形吹き出し 7">
            <a:extLst>
              <a:ext uri="{FF2B5EF4-FFF2-40B4-BE49-F238E27FC236}">
                <a16:creationId xmlns:a16="http://schemas.microsoft.com/office/drawing/2014/main" id="{0001BEBA-774C-429F-B5B3-628FDD22ED9C}"/>
              </a:ext>
            </a:extLst>
          </p:cNvPr>
          <p:cNvSpPr/>
          <p:nvPr/>
        </p:nvSpPr>
        <p:spPr>
          <a:xfrm>
            <a:off x="864372" y="3735688"/>
            <a:ext cx="376409" cy="334615"/>
          </a:xfrm>
          <a:prstGeom prst="wedgeEllipseCallout">
            <a:avLst>
              <a:gd name="adj1" fmla="val 50794"/>
              <a:gd name="adj2" fmla="val 60088"/>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３</a:t>
            </a:r>
          </a:p>
        </p:txBody>
      </p:sp>
      <p:sp>
        <p:nvSpPr>
          <p:cNvPr id="15" name="正方形/長方形 14"/>
          <p:cNvSpPr/>
          <p:nvPr/>
        </p:nvSpPr>
        <p:spPr>
          <a:xfrm>
            <a:off x="1403648" y="4159873"/>
            <a:ext cx="4680520" cy="1284989"/>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a:solidFill>
                <a:prstClr val="black"/>
              </a:solidFill>
            </a:endParaRPr>
          </a:p>
        </p:txBody>
      </p:sp>
      <p:sp>
        <p:nvSpPr>
          <p:cNvPr id="16" name="正方形/長方形 15"/>
          <p:cNvSpPr/>
          <p:nvPr/>
        </p:nvSpPr>
        <p:spPr>
          <a:xfrm>
            <a:off x="8028384" y="4130923"/>
            <a:ext cx="848580" cy="1313940"/>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a:solidFill>
                <a:prstClr val="black"/>
              </a:solidFill>
            </a:endParaRPr>
          </a:p>
        </p:txBody>
      </p:sp>
    </p:spTree>
    <p:extLst>
      <p:ext uri="{BB962C8B-B14F-4D97-AF65-F5344CB8AC3E}">
        <p14:creationId xmlns:p14="http://schemas.microsoft.com/office/powerpoint/2010/main" val="39970149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DD21C374-CFEE-4E24-A111-EB748C8797F8}"/>
              </a:ext>
            </a:extLst>
          </p:cNvPr>
          <p:cNvPicPr>
            <a:picLocks noChangeAspect="1"/>
          </p:cNvPicPr>
          <p:nvPr/>
        </p:nvPicPr>
        <p:blipFill>
          <a:blip r:embed="rId3"/>
          <a:stretch>
            <a:fillRect/>
          </a:stretch>
        </p:blipFill>
        <p:spPr>
          <a:xfrm>
            <a:off x="161039" y="1889124"/>
            <a:ext cx="5976664" cy="4756182"/>
          </a:xfrm>
          <a:prstGeom prst="rect">
            <a:avLst/>
          </a:prstGeom>
        </p:spPr>
      </p:pic>
      <p:sp>
        <p:nvSpPr>
          <p:cNvPr id="2" name="スライド番号プレースホルダー 1"/>
          <p:cNvSpPr>
            <a:spLocks noGrp="1"/>
          </p:cNvSpPr>
          <p:nvPr>
            <p:ph type="sldNum" sz="quarter" idx="12"/>
          </p:nvPr>
        </p:nvSpPr>
        <p:spPr>
          <a:xfrm>
            <a:off x="6547480" y="6308517"/>
            <a:ext cx="2133600" cy="365125"/>
          </a:xfrm>
        </p:spPr>
        <p:txBody>
          <a:bodyPr/>
          <a:lstStyle/>
          <a:p>
            <a:fld id="{64452A23-BFEA-43FD-98FB-69091C0AE9EE}" type="slidenum">
              <a:rPr lang="ja-JP" altLang="en-US" smtClean="0">
                <a:solidFill>
                  <a:prstClr val="black">
                    <a:tint val="75000"/>
                  </a:prstClr>
                </a:solidFill>
              </a:rPr>
              <a:pPr/>
              <a:t>38</a:t>
            </a:fld>
            <a:endParaRPr lang="ja-JP" altLang="en-US">
              <a:solidFill>
                <a:prstClr val="black">
                  <a:tint val="75000"/>
                </a:prstClr>
              </a:solidFill>
            </a:endParaRPr>
          </a:p>
        </p:txBody>
      </p:sp>
      <p:sp>
        <p:nvSpPr>
          <p:cNvPr id="5" name="フローチャート: 処理 4"/>
          <p:cNvSpPr/>
          <p:nvPr/>
        </p:nvSpPr>
        <p:spPr>
          <a:xfrm>
            <a:off x="683568" y="188640"/>
            <a:ext cx="8065145" cy="1584176"/>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④シート「作物マスタ」を選択する。</a:t>
            </a:r>
            <a:endParaRPr lang="en-US" altLang="ja-JP" dirty="0">
              <a:solidFill>
                <a:schemeClr val="tx1"/>
              </a:solidFill>
              <a:latin typeface="+mn-ea"/>
            </a:endParaRPr>
          </a:p>
          <a:p>
            <a:r>
              <a:rPr lang="ja-JP" altLang="en-US" dirty="0">
                <a:solidFill>
                  <a:schemeClr val="tx1"/>
                </a:solidFill>
                <a:latin typeface="+mn-ea"/>
              </a:rPr>
              <a:t>⑤シート「</a:t>
            </a:r>
            <a:r>
              <a:rPr lang="en-US" altLang="ja-JP" dirty="0">
                <a:solidFill>
                  <a:schemeClr val="tx1"/>
                </a:solidFill>
                <a:latin typeface="+mn-ea"/>
              </a:rPr>
              <a:t>RIYOU_</a:t>
            </a:r>
            <a:r>
              <a:rPr lang="ja-JP" altLang="en-US" dirty="0">
                <a:solidFill>
                  <a:schemeClr val="tx1"/>
                </a:solidFill>
                <a:latin typeface="+mn-ea"/>
              </a:rPr>
              <a:t>農地の利用計画」の「</a:t>
            </a:r>
            <a:r>
              <a:rPr lang="en-US" altLang="ja-JP" dirty="0">
                <a:solidFill>
                  <a:schemeClr val="tx1"/>
                </a:solidFill>
                <a:latin typeface="+mn-ea"/>
              </a:rPr>
              <a:t>C-8</a:t>
            </a:r>
            <a:r>
              <a:rPr lang="ja-JP" altLang="en-US" dirty="0">
                <a:solidFill>
                  <a:schemeClr val="tx1"/>
                </a:solidFill>
                <a:latin typeface="+mn-ea"/>
              </a:rPr>
              <a:t>：作物コード（共通）」に</a:t>
            </a:r>
            <a:r>
              <a:rPr lang="en-US" altLang="ja-JP" dirty="0">
                <a:solidFill>
                  <a:schemeClr val="tx1"/>
                </a:solidFill>
                <a:latin typeface="+mn-ea"/>
              </a:rPr>
              <a:t>C-9</a:t>
            </a:r>
            <a:r>
              <a:rPr lang="ja-JP" altLang="en-US" dirty="0">
                <a:solidFill>
                  <a:schemeClr val="tx1"/>
                </a:solidFill>
                <a:latin typeface="+mn-ea"/>
              </a:rPr>
              <a:t>へ入力した作物名に対応する「作物コード（共通）」を入力する。</a:t>
            </a:r>
            <a:endParaRPr lang="en-US" altLang="ja-JP" dirty="0">
              <a:solidFill>
                <a:schemeClr val="tx1"/>
              </a:solidFill>
              <a:latin typeface="+mn-ea"/>
            </a:endParaRPr>
          </a:p>
          <a:p>
            <a:r>
              <a:rPr lang="ja-JP" altLang="en-US" dirty="0">
                <a:solidFill>
                  <a:schemeClr val="tx1"/>
                </a:solidFill>
                <a:latin typeface="+mn-ea"/>
              </a:rPr>
              <a:t>例：二条大麦→</a:t>
            </a:r>
            <a:r>
              <a:rPr lang="en-US" altLang="ja-JP" dirty="0">
                <a:solidFill>
                  <a:schemeClr val="tx1"/>
                </a:solidFill>
                <a:latin typeface="+mn-ea"/>
              </a:rPr>
              <a:t>104</a:t>
            </a:r>
          </a:p>
          <a:p>
            <a:r>
              <a:rPr lang="ja-JP" altLang="en-US" dirty="0">
                <a:solidFill>
                  <a:schemeClr val="tx1"/>
                </a:solidFill>
                <a:latin typeface="+mn-ea"/>
              </a:rPr>
              <a:t>　　大豆→</a:t>
            </a:r>
            <a:r>
              <a:rPr lang="en-US" altLang="ja-JP" dirty="0">
                <a:solidFill>
                  <a:schemeClr val="tx1"/>
                </a:solidFill>
                <a:latin typeface="+mn-ea"/>
              </a:rPr>
              <a:t>108</a:t>
            </a:r>
          </a:p>
          <a:p>
            <a:endParaRPr lang="en-US" altLang="ja-JP" dirty="0">
              <a:solidFill>
                <a:prstClr val="black"/>
              </a:solidFill>
              <a:latin typeface="+mn-ea"/>
            </a:endParaRPr>
          </a:p>
          <a:p>
            <a:endParaRPr lang="en-US" altLang="ja-JP" dirty="0">
              <a:solidFill>
                <a:schemeClr val="tx1"/>
              </a:solidFill>
              <a:latin typeface="+mn-ea"/>
            </a:endParaRPr>
          </a:p>
        </p:txBody>
      </p:sp>
      <p:sp>
        <p:nvSpPr>
          <p:cNvPr id="20" name="正方形/長方形 19">
            <a:extLst>
              <a:ext uri="{FF2B5EF4-FFF2-40B4-BE49-F238E27FC236}">
                <a16:creationId xmlns:a16="http://schemas.microsoft.com/office/drawing/2014/main" id="{A94B5F51-392B-433D-9A3F-4864B28C6063}"/>
              </a:ext>
            </a:extLst>
          </p:cNvPr>
          <p:cNvSpPr/>
          <p:nvPr/>
        </p:nvSpPr>
        <p:spPr>
          <a:xfrm>
            <a:off x="5399616" y="1898841"/>
            <a:ext cx="756560" cy="452079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a:extLst>
              <a:ext uri="{FF2B5EF4-FFF2-40B4-BE49-F238E27FC236}">
                <a16:creationId xmlns:a16="http://schemas.microsoft.com/office/drawing/2014/main" id="{3329E2D4-CECA-417A-A587-33DEA48C1132}"/>
              </a:ext>
            </a:extLst>
          </p:cNvPr>
          <p:cNvSpPr/>
          <p:nvPr/>
        </p:nvSpPr>
        <p:spPr>
          <a:xfrm>
            <a:off x="1331641" y="6453336"/>
            <a:ext cx="641146"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2" name="図 11">
            <a:extLst>
              <a:ext uri="{FF2B5EF4-FFF2-40B4-BE49-F238E27FC236}">
                <a16:creationId xmlns:a16="http://schemas.microsoft.com/office/drawing/2014/main" id="{1FEF87B9-2785-47BB-BBFE-75AD4E10A51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66843" y="6472181"/>
            <a:ext cx="434373" cy="434373"/>
          </a:xfrm>
          <a:prstGeom prst="rect">
            <a:avLst/>
          </a:prstGeom>
        </p:spPr>
      </p:pic>
      <p:sp>
        <p:nvSpPr>
          <p:cNvPr id="13" name="吹き出し: 円形 12">
            <a:extLst>
              <a:ext uri="{FF2B5EF4-FFF2-40B4-BE49-F238E27FC236}">
                <a16:creationId xmlns:a16="http://schemas.microsoft.com/office/drawing/2014/main" id="{2634F713-8C0D-4665-9739-00D4F5796CA4}"/>
              </a:ext>
            </a:extLst>
          </p:cNvPr>
          <p:cNvSpPr/>
          <p:nvPr/>
        </p:nvSpPr>
        <p:spPr>
          <a:xfrm>
            <a:off x="755576" y="6237312"/>
            <a:ext cx="365125" cy="365125"/>
          </a:xfrm>
          <a:prstGeom prst="wedgeEllipseCallout">
            <a:avLst>
              <a:gd name="adj1" fmla="val 113420"/>
              <a:gd name="adj2" fmla="val 39264"/>
            </a:avLst>
          </a:prstGeom>
          <a:solidFill>
            <a:schemeClr val="bg1"/>
          </a:solidFill>
          <a:ln>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rgbClr val="0033CC"/>
                </a:solidFill>
              </a:rPr>
              <a:t>４</a:t>
            </a:r>
            <a:endParaRPr kumimoji="1" lang="en-US" altLang="ja-JP" dirty="0">
              <a:solidFill>
                <a:srgbClr val="0033CC"/>
              </a:solidFill>
            </a:endParaRPr>
          </a:p>
        </p:txBody>
      </p:sp>
      <p:sp>
        <p:nvSpPr>
          <p:cNvPr id="14" name="吹き出し: 円形 13">
            <a:extLst>
              <a:ext uri="{FF2B5EF4-FFF2-40B4-BE49-F238E27FC236}">
                <a16:creationId xmlns:a16="http://schemas.microsoft.com/office/drawing/2014/main" id="{4A90FC5F-F69E-4513-8EF0-FB0B9010905E}"/>
              </a:ext>
            </a:extLst>
          </p:cNvPr>
          <p:cNvSpPr/>
          <p:nvPr/>
        </p:nvSpPr>
        <p:spPr>
          <a:xfrm>
            <a:off x="6444208" y="2636912"/>
            <a:ext cx="365125" cy="365125"/>
          </a:xfrm>
          <a:prstGeom prst="wedgeEllipseCallout">
            <a:avLst>
              <a:gd name="adj1" fmla="val 85849"/>
              <a:gd name="adj2" fmla="val 64537"/>
            </a:avLst>
          </a:prstGeom>
          <a:solidFill>
            <a:schemeClr val="bg1"/>
          </a:solidFill>
          <a:ln>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rgbClr val="0033CC"/>
                </a:solidFill>
              </a:rPr>
              <a:t>５</a:t>
            </a:r>
            <a:endParaRPr kumimoji="1" lang="en-US" altLang="ja-JP" dirty="0">
              <a:solidFill>
                <a:srgbClr val="0033CC"/>
              </a:solidFill>
            </a:endParaRPr>
          </a:p>
        </p:txBody>
      </p:sp>
      <p:pic>
        <p:nvPicPr>
          <p:cNvPr id="3" name="図 2">
            <a:extLst>
              <a:ext uri="{FF2B5EF4-FFF2-40B4-BE49-F238E27FC236}">
                <a16:creationId xmlns:a16="http://schemas.microsoft.com/office/drawing/2014/main" id="{FDE4A500-610F-48C1-B45A-38F0D8E40794}"/>
              </a:ext>
            </a:extLst>
          </p:cNvPr>
          <p:cNvPicPr>
            <a:picLocks noChangeAspect="1"/>
          </p:cNvPicPr>
          <p:nvPr/>
        </p:nvPicPr>
        <p:blipFill>
          <a:blip r:embed="rId5"/>
          <a:stretch>
            <a:fillRect/>
          </a:stretch>
        </p:blipFill>
        <p:spPr>
          <a:xfrm>
            <a:off x="6588224" y="3140968"/>
            <a:ext cx="1872208" cy="2048416"/>
          </a:xfrm>
          <a:prstGeom prst="rect">
            <a:avLst/>
          </a:prstGeom>
          <a:ln>
            <a:solidFill>
              <a:schemeClr val="tx1"/>
            </a:solidFill>
          </a:ln>
        </p:spPr>
      </p:pic>
      <p:sp>
        <p:nvSpPr>
          <p:cNvPr id="15" name="正方形/長方形 14">
            <a:extLst>
              <a:ext uri="{FF2B5EF4-FFF2-40B4-BE49-F238E27FC236}">
                <a16:creationId xmlns:a16="http://schemas.microsoft.com/office/drawing/2014/main" id="{1C1E1547-13D5-4DC4-A3D0-DCBEF590A4AE}"/>
              </a:ext>
            </a:extLst>
          </p:cNvPr>
          <p:cNvSpPr/>
          <p:nvPr/>
        </p:nvSpPr>
        <p:spPr>
          <a:xfrm>
            <a:off x="6588224" y="3140968"/>
            <a:ext cx="1872208" cy="20162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6212862" y="5192479"/>
            <a:ext cx="3022577" cy="307777"/>
          </a:xfrm>
          <a:prstGeom prst="rect">
            <a:avLst/>
          </a:prstGeom>
          <a:noFill/>
        </p:spPr>
        <p:txBody>
          <a:bodyPr wrap="square" rtlCol="0">
            <a:spAutoFit/>
          </a:bodyPr>
          <a:lstStyle/>
          <a:p>
            <a:r>
              <a:rPr kumimoji="1" lang="ja-JP" altLang="en-US" sz="1400" dirty="0"/>
              <a:t>シート「</a:t>
            </a:r>
            <a:r>
              <a:rPr lang="en-US" altLang="ja-JP" sz="1400" dirty="0">
                <a:latin typeface="+mn-ea"/>
              </a:rPr>
              <a:t>RIYOU_</a:t>
            </a:r>
            <a:r>
              <a:rPr lang="ja-JP" altLang="en-US" sz="1400" dirty="0">
                <a:latin typeface="+mn-ea"/>
              </a:rPr>
              <a:t>農地の利用計画</a:t>
            </a:r>
            <a:r>
              <a:rPr kumimoji="1" lang="ja-JP" altLang="en-US" sz="1400" dirty="0"/>
              <a:t>」</a:t>
            </a:r>
          </a:p>
        </p:txBody>
      </p:sp>
    </p:spTree>
    <p:extLst>
      <p:ext uri="{BB962C8B-B14F-4D97-AF65-F5344CB8AC3E}">
        <p14:creationId xmlns:p14="http://schemas.microsoft.com/office/powerpoint/2010/main" val="7468880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3</a:t>
            </a:fld>
            <a:endParaRPr lang="ja-JP" altLang="en-US" dirty="0">
              <a:solidFill>
                <a:prstClr val="black">
                  <a:tint val="75000"/>
                </a:prstClr>
              </a:solidFill>
            </a:endParaRPr>
          </a:p>
        </p:txBody>
      </p:sp>
      <p:grpSp>
        <p:nvGrpSpPr>
          <p:cNvPr id="3" name="グループ化 2">
            <a:extLst>
              <a:ext uri="{FF2B5EF4-FFF2-40B4-BE49-F238E27FC236}">
                <a16:creationId xmlns:a16="http://schemas.microsoft.com/office/drawing/2014/main" id="{257F4074-4973-4081-8782-075B8092E28E}"/>
              </a:ext>
            </a:extLst>
          </p:cNvPr>
          <p:cNvGrpSpPr/>
          <p:nvPr/>
        </p:nvGrpSpPr>
        <p:grpSpPr>
          <a:xfrm>
            <a:off x="477579" y="188640"/>
            <a:ext cx="8054861" cy="1673269"/>
            <a:chOff x="693603" y="544268"/>
            <a:chExt cx="8054861" cy="1673269"/>
          </a:xfrm>
        </p:grpSpPr>
        <p:sp>
          <p:nvSpPr>
            <p:cNvPr id="10" name="フローチャート: 処理 9"/>
            <p:cNvSpPr/>
            <p:nvPr/>
          </p:nvSpPr>
          <p:spPr>
            <a:xfrm>
              <a:off x="693603" y="544268"/>
              <a:ext cx="8054861" cy="360040"/>
            </a:xfrm>
            <a:prstGeom prst="flowChartProcess">
              <a:avLst/>
            </a:prstGeom>
            <a:solidFill>
              <a:srgbClr val="92D050"/>
            </a:solid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ja-JP" altLang="en-US" dirty="0">
                  <a:solidFill>
                    <a:schemeClr val="tx1"/>
                  </a:solidFill>
                  <a:latin typeface="+mn-ea"/>
                </a:rPr>
                <a:t>（１）申請書入力システムについて</a:t>
              </a:r>
            </a:p>
          </p:txBody>
        </p:sp>
        <p:sp>
          <p:nvSpPr>
            <p:cNvPr id="18" name="フローチャート: 処理 17"/>
            <p:cNvSpPr/>
            <p:nvPr/>
          </p:nvSpPr>
          <p:spPr>
            <a:xfrm>
              <a:off x="693603" y="905112"/>
              <a:ext cx="8054861" cy="1312425"/>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marL="285750" indent="-285750">
                <a:buFont typeface="Wingdings" pitchFamily="2" charset="2"/>
                <a:buChar char="u"/>
              </a:pPr>
              <a:r>
                <a:rPr lang="ja-JP" altLang="en-US" dirty="0">
                  <a:solidFill>
                    <a:schemeClr val="tx1"/>
                  </a:solidFill>
                  <a:latin typeface="+mn-ea"/>
                </a:rPr>
                <a:t>交付申請者の氏名、住所、口座情報などを登録するシステムです。</a:t>
              </a:r>
              <a:endParaRPr lang="en-US" altLang="ja-JP" dirty="0">
                <a:solidFill>
                  <a:schemeClr val="tx1"/>
                </a:solidFill>
                <a:latin typeface="+mn-ea"/>
              </a:endParaRPr>
            </a:p>
            <a:p>
              <a:pPr marL="285750" indent="-285750">
                <a:buFont typeface="Wingdings" pitchFamily="2" charset="2"/>
                <a:buChar char="u"/>
              </a:pPr>
              <a:endParaRPr lang="en-US" altLang="ja-JP" sz="1100" dirty="0">
                <a:solidFill>
                  <a:schemeClr val="tx1"/>
                </a:solidFill>
                <a:latin typeface="+mn-ea"/>
              </a:endParaRPr>
            </a:p>
            <a:p>
              <a:pPr marL="285750" indent="-285750">
                <a:buFont typeface="Wingdings" pitchFamily="2" charset="2"/>
                <a:buChar char="u"/>
              </a:pPr>
              <a:r>
                <a:rPr lang="ja-JP" altLang="en-US" dirty="0">
                  <a:solidFill>
                    <a:schemeClr val="tx1"/>
                  </a:solidFill>
                  <a:latin typeface="+mn-ea"/>
                </a:rPr>
                <a:t>農地、品質区分別生産実績数量情報を登録管理します。</a:t>
              </a:r>
              <a:endParaRPr lang="en-US" altLang="ja-JP" dirty="0">
                <a:solidFill>
                  <a:schemeClr val="tx1"/>
                </a:solidFill>
                <a:latin typeface="+mn-ea"/>
              </a:endParaRPr>
            </a:p>
            <a:p>
              <a:pPr marL="285750" indent="-285750">
                <a:buFont typeface="Wingdings" pitchFamily="2" charset="2"/>
                <a:buChar char="u"/>
              </a:pPr>
              <a:endParaRPr lang="en-US" altLang="ja-JP" sz="1100" dirty="0">
                <a:solidFill>
                  <a:schemeClr val="tx1"/>
                </a:solidFill>
                <a:latin typeface="+mn-ea"/>
              </a:endParaRPr>
            </a:p>
            <a:p>
              <a:pPr marL="285750" indent="-285750">
                <a:buFont typeface="Wingdings" pitchFamily="2" charset="2"/>
                <a:buChar char="u"/>
              </a:pPr>
              <a:r>
                <a:rPr lang="ja-JP" altLang="en-US" dirty="0">
                  <a:solidFill>
                    <a:schemeClr val="tx1"/>
                  </a:solidFill>
                  <a:latin typeface="+mn-ea"/>
                </a:rPr>
                <a:t>畑作物、水田活用交付金に係わる情報を管理します。</a:t>
              </a:r>
              <a:endParaRPr lang="en-US" altLang="ja-JP" dirty="0">
                <a:solidFill>
                  <a:schemeClr val="tx1"/>
                </a:solidFill>
                <a:latin typeface="+mn-ea"/>
              </a:endParaRPr>
            </a:p>
            <a:p>
              <a:pPr marL="285750" indent="-285750">
                <a:buFont typeface="Wingdings" pitchFamily="2" charset="2"/>
                <a:buChar char="u"/>
              </a:pPr>
              <a:endParaRPr lang="ja-JP" altLang="en-US" dirty="0">
                <a:solidFill>
                  <a:schemeClr val="tx1"/>
                </a:solidFill>
                <a:latin typeface="+mn-ea"/>
              </a:endParaRPr>
            </a:p>
            <a:p>
              <a:endParaRPr lang="en-US" altLang="ja-JP" dirty="0">
                <a:solidFill>
                  <a:schemeClr val="tx1"/>
                </a:solidFill>
                <a:latin typeface="+mn-ea"/>
              </a:endParaRPr>
            </a:p>
          </p:txBody>
        </p:sp>
      </p:grpSp>
      <p:pic>
        <p:nvPicPr>
          <p:cNvPr id="4" name="図 3">
            <a:extLst>
              <a:ext uri="{FF2B5EF4-FFF2-40B4-BE49-F238E27FC236}">
                <a16:creationId xmlns:a16="http://schemas.microsoft.com/office/drawing/2014/main" id="{4B23A3A4-7543-4300-9433-3BF9B7531344}"/>
              </a:ext>
            </a:extLst>
          </p:cNvPr>
          <p:cNvPicPr>
            <a:picLocks noChangeAspect="1"/>
          </p:cNvPicPr>
          <p:nvPr/>
        </p:nvPicPr>
        <p:blipFill>
          <a:blip r:embed="rId3"/>
          <a:stretch>
            <a:fillRect/>
          </a:stretch>
        </p:blipFill>
        <p:spPr>
          <a:xfrm>
            <a:off x="3352899" y="2691981"/>
            <a:ext cx="1075085" cy="160955"/>
          </a:xfrm>
          <a:prstGeom prst="rect">
            <a:avLst/>
          </a:prstGeom>
        </p:spPr>
      </p:pic>
      <p:grpSp>
        <p:nvGrpSpPr>
          <p:cNvPr id="7" name="グループ化 6">
            <a:extLst>
              <a:ext uri="{FF2B5EF4-FFF2-40B4-BE49-F238E27FC236}">
                <a16:creationId xmlns:a16="http://schemas.microsoft.com/office/drawing/2014/main" id="{E510A33E-9D2A-5C44-89E2-9078D5B81ADF}"/>
              </a:ext>
            </a:extLst>
          </p:cNvPr>
          <p:cNvGrpSpPr/>
          <p:nvPr/>
        </p:nvGrpSpPr>
        <p:grpSpPr>
          <a:xfrm>
            <a:off x="2248555" y="1950294"/>
            <a:ext cx="4512908" cy="4406056"/>
            <a:chOff x="2248555" y="1950294"/>
            <a:chExt cx="4512908" cy="4406056"/>
          </a:xfrm>
        </p:grpSpPr>
        <p:pic>
          <p:nvPicPr>
            <p:cNvPr id="5" name="図 4">
              <a:extLst>
                <a:ext uri="{FF2B5EF4-FFF2-40B4-BE49-F238E27FC236}">
                  <a16:creationId xmlns:a16="http://schemas.microsoft.com/office/drawing/2014/main" id="{774B0F08-D8DC-EAFC-80E1-544838CE9DE7}"/>
                </a:ext>
              </a:extLst>
            </p:cNvPr>
            <p:cNvPicPr>
              <a:picLocks noChangeAspect="1"/>
            </p:cNvPicPr>
            <p:nvPr/>
          </p:nvPicPr>
          <p:blipFill>
            <a:blip r:embed="rId4"/>
            <a:stretch>
              <a:fillRect/>
            </a:stretch>
          </p:blipFill>
          <p:spPr>
            <a:xfrm>
              <a:off x="2248555" y="1950294"/>
              <a:ext cx="4512908" cy="4406056"/>
            </a:xfrm>
            <a:prstGeom prst="rect">
              <a:avLst/>
            </a:prstGeom>
            <a:ln>
              <a:solidFill>
                <a:schemeClr val="tx1"/>
              </a:solidFill>
            </a:ln>
          </p:spPr>
        </p:pic>
        <p:pic>
          <p:nvPicPr>
            <p:cNvPr id="6" name="図 5">
              <a:extLst>
                <a:ext uri="{FF2B5EF4-FFF2-40B4-BE49-F238E27FC236}">
                  <a16:creationId xmlns:a16="http://schemas.microsoft.com/office/drawing/2014/main" id="{E52A5324-D10D-6135-8E81-F41D204CB397}"/>
                </a:ext>
              </a:extLst>
            </p:cNvPr>
            <p:cNvPicPr>
              <a:picLocks noChangeAspect="1"/>
            </p:cNvPicPr>
            <p:nvPr/>
          </p:nvPicPr>
          <p:blipFill>
            <a:blip r:embed="rId5"/>
            <a:stretch>
              <a:fillRect/>
            </a:stretch>
          </p:blipFill>
          <p:spPr>
            <a:xfrm>
              <a:off x="3317907" y="2691981"/>
              <a:ext cx="1067367" cy="141905"/>
            </a:xfrm>
            <a:prstGeom prst="rect">
              <a:avLst/>
            </a:prstGeom>
          </p:spPr>
        </p:pic>
      </p:grpSp>
    </p:spTree>
    <p:extLst>
      <p:ext uri="{BB962C8B-B14F-4D97-AF65-F5344CB8AC3E}">
        <p14:creationId xmlns:p14="http://schemas.microsoft.com/office/powerpoint/2010/main" val="22899777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id="{98D0611D-7EF8-4DA0-A041-4FA8E40BC468}"/>
              </a:ext>
            </a:extLst>
          </p:cNvPr>
          <p:cNvPicPr>
            <a:picLocks noChangeAspect="1"/>
          </p:cNvPicPr>
          <p:nvPr/>
        </p:nvPicPr>
        <p:blipFill>
          <a:blip r:embed="rId3"/>
          <a:stretch>
            <a:fillRect/>
          </a:stretch>
        </p:blipFill>
        <p:spPr>
          <a:xfrm>
            <a:off x="304800" y="2269579"/>
            <a:ext cx="8553450" cy="3895725"/>
          </a:xfrm>
          <a:prstGeom prst="rect">
            <a:avLst/>
          </a:prstGeom>
          <a:ln>
            <a:solidFill>
              <a:schemeClr val="tx1"/>
            </a:solidFill>
          </a:ln>
        </p:spPr>
      </p:pic>
      <p:sp>
        <p:nvSpPr>
          <p:cNvPr id="2" name="スライド番号プレースホルダー 1"/>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39</a:t>
            </a:fld>
            <a:endParaRPr lang="ja-JP" altLang="en-US">
              <a:solidFill>
                <a:prstClr val="black">
                  <a:tint val="75000"/>
                </a:prstClr>
              </a:solidFill>
            </a:endParaRPr>
          </a:p>
        </p:txBody>
      </p:sp>
      <p:grpSp>
        <p:nvGrpSpPr>
          <p:cNvPr id="3" name="グループ化 2"/>
          <p:cNvGrpSpPr/>
          <p:nvPr/>
        </p:nvGrpSpPr>
        <p:grpSpPr>
          <a:xfrm>
            <a:off x="699225" y="188640"/>
            <a:ext cx="7977231" cy="1368152"/>
            <a:chOff x="395536" y="908720"/>
            <a:chExt cx="7632848" cy="1368152"/>
          </a:xfrm>
        </p:grpSpPr>
        <p:sp>
          <p:nvSpPr>
            <p:cNvPr id="4" name="フローチャート: 処理 3"/>
            <p:cNvSpPr/>
            <p:nvPr/>
          </p:nvSpPr>
          <p:spPr>
            <a:xfrm>
              <a:off x="395536" y="908720"/>
              <a:ext cx="7632848" cy="360040"/>
            </a:xfrm>
            <a:prstGeom prst="flowChartProcess">
              <a:avLst/>
            </a:prstGeom>
            <a:solidFill>
              <a:srgbClr val="92D050"/>
            </a:solid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ja-JP" altLang="en-US" dirty="0">
                  <a:solidFill>
                    <a:schemeClr val="tx1"/>
                  </a:solidFill>
                  <a:latin typeface="+mn-ea"/>
                </a:rPr>
                <a:t>（４）支援ツール：シート「メイン画面」 </a:t>
              </a:r>
            </a:p>
          </p:txBody>
        </p:sp>
        <p:sp>
          <p:nvSpPr>
            <p:cNvPr id="5" name="フローチャート: 処理 4"/>
            <p:cNvSpPr/>
            <p:nvPr/>
          </p:nvSpPr>
          <p:spPr>
            <a:xfrm>
              <a:off x="395536" y="1269563"/>
              <a:ext cx="7632848" cy="1007309"/>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①シート「メイン画面」の「地域協議会名」に地域協議会名を入力できる 。</a:t>
              </a:r>
              <a:endParaRPr lang="en-US" altLang="ja-JP" dirty="0">
                <a:solidFill>
                  <a:schemeClr val="tx1"/>
                </a:solidFill>
                <a:latin typeface="+mn-ea"/>
              </a:endParaRPr>
            </a:p>
            <a:p>
              <a:r>
                <a:rPr lang="ja-JP" altLang="en-US" dirty="0">
                  <a:solidFill>
                    <a:schemeClr val="tx1"/>
                  </a:solidFill>
                  <a:latin typeface="+mn-ea"/>
                </a:rPr>
                <a:t>　ここに入力した内容が、次に出力する</a:t>
              </a:r>
              <a:r>
                <a:rPr lang="en-US" altLang="ja-JP" dirty="0">
                  <a:solidFill>
                    <a:schemeClr val="tx1"/>
                  </a:solidFill>
                  <a:latin typeface="+mn-ea"/>
                </a:rPr>
                <a:t>INPUT</a:t>
              </a:r>
              <a:r>
                <a:rPr lang="ja-JP" altLang="en-US" dirty="0">
                  <a:solidFill>
                    <a:schemeClr val="tx1"/>
                  </a:solidFill>
                  <a:latin typeface="+mn-ea"/>
                </a:rPr>
                <a:t>ファイル（</a:t>
              </a:r>
              <a:r>
                <a:rPr lang="en-US" altLang="ja-JP" dirty="0">
                  <a:solidFill>
                    <a:schemeClr val="tx1"/>
                  </a:solidFill>
                  <a:latin typeface="+mn-ea"/>
                </a:rPr>
                <a:t>CSV</a:t>
              </a:r>
              <a:r>
                <a:rPr lang="ja-JP" altLang="en-US" dirty="0">
                  <a:solidFill>
                    <a:schemeClr val="tx1"/>
                  </a:solidFill>
                  <a:latin typeface="+mn-ea"/>
                </a:rPr>
                <a:t>ファイル）　　</a:t>
              </a:r>
              <a:endParaRPr lang="en-US" altLang="ja-JP" dirty="0">
                <a:solidFill>
                  <a:schemeClr val="tx1"/>
                </a:solidFill>
                <a:latin typeface="+mn-ea"/>
              </a:endParaRPr>
            </a:p>
            <a:p>
              <a:r>
                <a:rPr lang="ja-JP" altLang="en-US" dirty="0">
                  <a:solidFill>
                    <a:schemeClr val="tx1"/>
                  </a:solidFill>
                  <a:latin typeface="+mn-ea"/>
                </a:rPr>
                <a:t>　の名称に表示される。</a:t>
              </a:r>
              <a:endParaRPr lang="en-US" altLang="ja-JP" dirty="0">
                <a:solidFill>
                  <a:schemeClr val="tx1"/>
                </a:solidFill>
                <a:latin typeface="+mn-ea"/>
              </a:endParaRPr>
            </a:p>
            <a:p>
              <a:endParaRPr lang="en-US" altLang="ja-JP" dirty="0">
                <a:solidFill>
                  <a:schemeClr val="tx1"/>
                </a:solidFill>
                <a:latin typeface="+mn-ea"/>
              </a:endParaRPr>
            </a:p>
          </p:txBody>
        </p:sp>
      </p:grpSp>
      <p:sp>
        <p:nvSpPr>
          <p:cNvPr id="8" name="正方形/長方形 7">
            <a:extLst>
              <a:ext uri="{FF2B5EF4-FFF2-40B4-BE49-F238E27FC236}">
                <a16:creationId xmlns:a16="http://schemas.microsoft.com/office/drawing/2014/main" id="{93B63C86-5820-47AA-B4AF-B349199D0DBD}"/>
              </a:ext>
            </a:extLst>
          </p:cNvPr>
          <p:cNvSpPr/>
          <p:nvPr/>
        </p:nvSpPr>
        <p:spPr>
          <a:xfrm>
            <a:off x="899592" y="5877272"/>
            <a:ext cx="864096" cy="288032"/>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a:solidFill>
                <a:prstClr val="black"/>
              </a:solidFill>
            </a:endParaRPr>
          </a:p>
        </p:txBody>
      </p:sp>
      <p:sp>
        <p:nvSpPr>
          <p:cNvPr id="9" name="正方形/長方形 8">
            <a:extLst>
              <a:ext uri="{FF2B5EF4-FFF2-40B4-BE49-F238E27FC236}">
                <a16:creationId xmlns:a16="http://schemas.microsoft.com/office/drawing/2014/main" id="{711B757D-156C-47DB-86D4-B9A32F4833D6}"/>
              </a:ext>
            </a:extLst>
          </p:cNvPr>
          <p:cNvSpPr/>
          <p:nvPr/>
        </p:nvSpPr>
        <p:spPr>
          <a:xfrm>
            <a:off x="6732240" y="2564904"/>
            <a:ext cx="1296144" cy="722784"/>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a:solidFill>
                <a:prstClr val="black"/>
              </a:solidFill>
            </a:endParaRPr>
          </a:p>
        </p:txBody>
      </p:sp>
      <p:sp>
        <p:nvSpPr>
          <p:cNvPr id="7" name="角丸四角形吹き出し 6"/>
          <p:cNvSpPr/>
          <p:nvPr/>
        </p:nvSpPr>
        <p:spPr>
          <a:xfrm>
            <a:off x="4716016" y="3570312"/>
            <a:ext cx="2592288" cy="1008112"/>
          </a:xfrm>
          <a:prstGeom prst="wedgeRoundRectCallout">
            <a:avLst>
              <a:gd name="adj1" fmla="val 34771"/>
              <a:gd name="adj2" fmla="val -105471"/>
              <a:gd name="adj3" fmla="val 16667"/>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ja-JP" altLang="en-US" dirty="0">
                <a:solidFill>
                  <a:prstClr val="black"/>
                </a:solidFill>
                <a:latin typeface="+mn-ea"/>
              </a:rPr>
              <a:t>該当協議会名を入力</a:t>
            </a:r>
          </a:p>
        </p:txBody>
      </p:sp>
      <p:sp>
        <p:nvSpPr>
          <p:cNvPr id="11" name="円形吹き出し 7">
            <a:extLst>
              <a:ext uri="{FF2B5EF4-FFF2-40B4-BE49-F238E27FC236}">
                <a16:creationId xmlns:a16="http://schemas.microsoft.com/office/drawing/2014/main" id="{0001BEBA-774C-429F-B5B3-628FDD22ED9C}"/>
              </a:ext>
            </a:extLst>
          </p:cNvPr>
          <p:cNvSpPr/>
          <p:nvPr/>
        </p:nvSpPr>
        <p:spPr>
          <a:xfrm>
            <a:off x="6355831" y="2086273"/>
            <a:ext cx="376409" cy="334615"/>
          </a:xfrm>
          <a:prstGeom prst="wedgeEllipseCallout">
            <a:avLst>
              <a:gd name="adj1" fmla="val 50794"/>
              <a:gd name="adj2" fmla="val 60088"/>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１</a:t>
            </a:r>
          </a:p>
        </p:txBody>
      </p:sp>
    </p:spTree>
    <p:extLst>
      <p:ext uri="{BB962C8B-B14F-4D97-AF65-F5344CB8AC3E}">
        <p14:creationId xmlns:p14="http://schemas.microsoft.com/office/powerpoint/2010/main" val="167889563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AACD14D3-4E2C-4ACF-807E-302AD405165D}"/>
              </a:ext>
            </a:extLst>
          </p:cNvPr>
          <p:cNvPicPr>
            <a:picLocks noChangeAspect="1"/>
          </p:cNvPicPr>
          <p:nvPr/>
        </p:nvPicPr>
        <p:blipFill>
          <a:blip r:embed="rId3"/>
          <a:stretch>
            <a:fillRect/>
          </a:stretch>
        </p:blipFill>
        <p:spPr>
          <a:xfrm>
            <a:off x="145343" y="2348880"/>
            <a:ext cx="8515350" cy="3876675"/>
          </a:xfrm>
          <a:prstGeom prst="rect">
            <a:avLst/>
          </a:prstGeom>
          <a:ln>
            <a:solidFill>
              <a:schemeClr val="tx1"/>
            </a:solidFill>
          </a:ln>
        </p:spPr>
      </p:pic>
      <p:sp>
        <p:nvSpPr>
          <p:cNvPr id="6" name="L 字 5">
            <a:extLst>
              <a:ext uri="{FF2B5EF4-FFF2-40B4-BE49-F238E27FC236}">
                <a16:creationId xmlns:a16="http://schemas.microsoft.com/office/drawing/2014/main" id="{8504CC12-EDB4-4BF2-8021-30A572576ABE}"/>
              </a:ext>
            </a:extLst>
          </p:cNvPr>
          <p:cNvSpPr/>
          <p:nvPr/>
        </p:nvSpPr>
        <p:spPr>
          <a:xfrm rot="10800000" flipH="1">
            <a:off x="467654" y="4007701"/>
            <a:ext cx="8049128" cy="757144"/>
          </a:xfrm>
          <a:prstGeom prst="corner">
            <a:avLst>
              <a:gd name="adj1" fmla="val 47054"/>
              <a:gd name="adj2" fmla="val 521684"/>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スライド番号プレースホルダー 1"/>
          <p:cNvSpPr>
            <a:spLocks noGrp="1"/>
          </p:cNvSpPr>
          <p:nvPr>
            <p:ph type="sldNum" sz="quarter" idx="12"/>
          </p:nvPr>
        </p:nvSpPr>
        <p:spPr/>
        <p:txBody>
          <a:bodyPr/>
          <a:lstStyle/>
          <a:p>
            <a:fld id="{64452A23-BFEA-43FD-98FB-69091C0AE9EE}" type="slidenum">
              <a:rPr lang="ja-JP" altLang="en-US" smtClean="0"/>
              <a:pPr/>
              <a:t>40</a:t>
            </a:fld>
            <a:endParaRPr lang="ja-JP" altLang="en-US"/>
          </a:p>
        </p:txBody>
      </p:sp>
      <p:sp>
        <p:nvSpPr>
          <p:cNvPr id="5" name="フローチャート: 処理 4"/>
          <p:cNvSpPr/>
          <p:nvPr/>
        </p:nvSpPr>
        <p:spPr>
          <a:xfrm>
            <a:off x="699225" y="549483"/>
            <a:ext cx="7977231" cy="1579753"/>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②</a:t>
            </a:r>
            <a:r>
              <a:rPr lang="en-US" altLang="ja-JP" dirty="0">
                <a:solidFill>
                  <a:schemeClr val="tx1"/>
                </a:solidFill>
                <a:latin typeface="+mn-ea"/>
              </a:rPr>
              <a:t> CSV</a:t>
            </a:r>
            <a:r>
              <a:rPr lang="ja-JP" altLang="en-US" dirty="0">
                <a:solidFill>
                  <a:schemeClr val="tx1"/>
                </a:solidFill>
                <a:latin typeface="+mn-ea"/>
              </a:rPr>
              <a:t>ファイルを出力するフォルダパスを設定する。</a:t>
            </a:r>
            <a:endParaRPr lang="en-US" altLang="ja-JP" dirty="0">
              <a:solidFill>
                <a:schemeClr val="tx1"/>
              </a:solidFill>
              <a:latin typeface="+mn-ea"/>
            </a:endParaRPr>
          </a:p>
          <a:p>
            <a:endParaRPr lang="en-US" altLang="ja-JP" dirty="0">
              <a:solidFill>
                <a:schemeClr val="tx1"/>
              </a:solidFill>
              <a:latin typeface="+mn-ea"/>
            </a:endParaRPr>
          </a:p>
          <a:p>
            <a:endParaRPr lang="en-US" altLang="ja-JP" dirty="0">
              <a:solidFill>
                <a:schemeClr val="tx1"/>
              </a:solidFill>
              <a:latin typeface="+mn-ea"/>
            </a:endParaRPr>
          </a:p>
          <a:p>
            <a:r>
              <a:rPr lang="ja-JP" altLang="en-US" dirty="0">
                <a:solidFill>
                  <a:schemeClr val="tx1"/>
                </a:solidFill>
                <a:latin typeface="+mn-ea"/>
              </a:rPr>
              <a:t>③ＩＮＰＵＴ１、ＩＮＰＵＴ２、ＩＮＰＵＴ４ボタンをクリックし、</a:t>
            </a:r>
            <a:endParaRPr lang="en-US" altLang="ja-JP" dirty="0">
              <a:solidFill>
                <a:schemeClr val="tx1"/>
              </a:solidFill>
              <a:latin typeface="+mn-ea"/>
            </a:endParaRPr>
          </a:p>
          <a:p>
            <a:r>
              <a:rPr lang="ja-JP" altLang="en-US" dirty="0">
                <a:solidFill>
                  <a:schemeClr val="tx1"/>
                </a:solidFill>
                <a:latin typeface="+mn-ea"/>
              </a:rPr>
              <a:t>　</a:t>
            </a:r>
            <a:r>
              <a:rPr lang="en-US" altLang="ja-JP" dirty="0">
                <a:solidFill>
                  <a:schemeClr val="tx1"/>
                </a:solidFill>
                <a:latin typeface="+mn-ea"/>
              </a:rPr>
              <a:t>CSV</a:t>
            </a:r>
            <a:r>
              <a:rPr lang="ja-JP" altLang="en-US" dirty="0">
                <a:solidFill>
                  <a:schemeClr val="tx1"/>
                </a:solidFill>
                <a:latin typeface="+mn-ea"/>
              </a:rPr>
              <a:t>ファイルを出力する。</a:t>
            </a:r>
            <a:endParaRPr lang="en-US" altLang="ja-JP" dirty="0">
              <a:solidFill>
                <a:schemeClr val="tx1"/>
              </a:solidFill>
              <a:latin typeface="+mn-ea"/>
            </a:endParaRPr>
          </a:p>
          <a:p>
            <a:endParaRPr lang="en-US" altLang="ja-JP" dirty="0">
              <a:solidFill>
                <a:schemeClr val="tx1"/>
              </a:solidFill>
              <a:latin typeface="+mn-ea"/>
            </a:endParaRPr>
          </a:p>
        </p:txBody>
      </p:sp>
      <p:pic>
        <p:nvPicPr>
          <p:cNvPr id="12" name="図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30070" y="4007701"/>
            <a:ext cx="770011" cy="770011"/>
          </a:xfrm>
          <a:prstGeom prst="rect">
            <a:avLst/>
          </a:prstGeom>
        </p:spPr>
      </p:pic>
      <p:pic>
        <p:nvPicPr>
          <p:cNvPr id="13" name="図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79740" y="4458104"/>
            <a:ext cx="770011" cy="770011"/>
          </a:xfrm>
          <a:prstGeom prst="rect">
            <a:avLst/>
          </a:prstGeom>
        </p:spPr>
      </p:pic>
      <p:pic>
        <p:nvPicPr>
          <p:cNvPr id="14" name="図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40352" y="3929436"/>
            <a:ext cx="770011" cy="770011"/>
          </a:xfrm>
          <a:prstGeom prst="rect">
            <a:avLst/>
          </a:prstGeom>
        </p:spPr>
      </p:pic>
      <p:sp>
        <p:nvSpPr>
          <p:cNvPr id="15" name="角丸四角形 17">
            <a:extLst>
              <a:ext uri="{FF2B5EF4-FFF2-40B4-BE49-F238E27FC236}">
                <a16:creationId xmlns:a16="http://schemas.microsoft.com/office/drawing/2014/main" id="{879681EC-0520-4589-8385-FDEFE4ED78B5}"/>
              </a:ext>
            </a:extLst>
          </p:cNvPr>
          <p:cNvSpPr/>
          <p:nvPr/>
        </p:nvSpPr>
        <p:spPr>
          <a:xfrm>
            <a:off x="1365702" y="1020129"/>
            <a:ext cx="7151080" cy="284350"/>
          </a:xfrm>
          <a:prstGeom prst="roundRect">
            <a:avLst/>
          </a:prstGeom>
          <a:solidFill>
            <a:schemeClr val="accent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100" dirty="0">
                <a:solidFill>
                  <a:schemeClr val="tx1"/>
                </a:solidFill>
                <a:latin typeface="+mn-ea"/>
              </a:rPr>
              <a:t>D:\</a:t>
            </a:r>
            <a:r>
              <a:rPr lang="ja-JP" altLang="en-US" sz="1100" dirty="0">
                <a:solidFill>
                  <a:schemeClr val="tx1"/>
                </a:solidFill>
                <a:latin typeface="+mn-ea"/>
              </a:rPr>
              <a:t>保護解除フォルダ　</a:t>
            </a:r>
            <a:r>
              <a:rPr lang="en-US" altLang="ja-JP" sz="1100" dirty="0">
                <a:solidFill>
                  <a:schemeClr val="tx1"/>
                </a:solidFill>
                <a:latin typeface="+mn-ea"/>
              </a:rPr>
              <a:t>※</a:t>
            </a:r>
            <a:r>
              <a:rPr lang="ja-JP" altLang="en-US" sz="1100" dirty="0">
                <a:solidFill>
                  <a:schemeClr val="tx1"/>
                </a:solidFill>
                <a:latin typeface="+mn-ea"/>
              </a:rPr>
              <a:t>保護解除フォルダについては</a:t>
            </a:r>
            <a:r>
              <a:rPr lang="en-US" altLang="ja-JP" sz="1100" dirty="0">
                <a:solidFill>
                  <a:schemeClr val="tx1"/>
                </a:solidFill>
                <a:latin typeface="+mn-ea"/>
              </a:rPr>
              <a:t>P.11</a:t>
            </a:r>
            <a:r>
              <a:rPr lang="ja-JP" altLang="en-US" sz="1100" dirty="0">
                <a:solidFill>
                  <a:schemeClr val="tx1"/>
                </a:solidFill>
                <a:latin typeface="+mn-ea"/>
              </a:rPr>
              <a:t>を参照</a:t>
            </a:r>
            <a:endParaRPr lang="ja-JP" altLang="en-US" sz="1100" dirty="0">
              <a:solidFill>
                <a:schemeClr val="tx1"/>
              </a:solidFill>
              <a:latin typeface="+mj-ea"/>
            </a:endParaRPr>
          </a:p>
        </p:txBody>
      </p:sp>
      <p:grpSp>
        <p:nvGrpSpPr>
          <p:cNvPr id="16" name="グループ化 15">
            <a:extLst>
              <a:ext uri="{FF2B5EF4-FFF2-40B4-BE49-F238E27FC236}">
                <a16:creationId xmlns:a16="http://schemas.microsoft.com/office/drawing/2014/main" id="{8606A2F8-A41E-4620-A580-1C2C040E3FA0}"/>
              </a:ext>
            </a:extLst>
          </p:cNvPr>
          <p:cNvGrpSpPr/>
          <p:nvPr/>
        </p:nvGrpSpPr>
        <p:grpSpPr>
          <a:xfrm>
            <a:off x="827584" y="908720"/>
            <a:ext cx="560407" cy="467767"/>
            <a:chOff x="779471" y="1566988"/>
            <a:chExt cx="560407" cy="467767"/>
          </a:xfrm>
        </p:grpSpPr>
        <p:pic>
          <p:nvPicPr>
            <p:cNvPr id="17" name="図 16">
              <a:extLst>
                <a:ext uri="{FF2B5EF4-FFF2-40B4-BE49-F238E27FC236}">
                  <a16:creationId xmlns:a16="http://schemas.microsoft.com/office/drawing/2014/main" id="{8FA0E0C7-20CE-455A-AB0F-C67C95404AE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3859" y="1566988"/>
              <a:ext cx="452232" cy="405861"/>
            </a:xfrm>
            <a:prstGeom prst="rect">
              <a:avLst/>
            </a:prstGeom>
          </p:spPr>
        </p:pic>
        <p:sp>
          <p:nvSpPr>
            <p:cNvPr id="18" name="フローチャート: 処理 17">
              <a:extLst>
                <a:ext uri="{FF2B5EF4-FFF2-40B4-BE49-F238E27FC236}">
                  <a16:creationId xmlns:a16="http://schemas.microsoft.com/office/drawing/2014/main" id="{374321DD-399E-4B6E-AD47-E3BA1A189F9B}"/>
                </a:ext>
              </a:extLst>
            </p:cNvPr>
            <p:cNvSpPr/>
            <p:nvPr/>
          </p:nvSpPr>
          <p:spPr>
            <a:xfrm>
              <a:off x="779471" y="1736967"/>
              <a:ext cx="560407" cy="297788"/>
            </a:xfrm>
            <a:prstGeom prst="flowChartProces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dirty="0">
                  <a:solidFill>
                    <a:schemeClr val="tx1"/>
                  </a:solidFill>
                  <a:latin typeface="+mn-ea"/>
                </a:rPr>
                <a:t>場所</a:t>
              </a:r>
              <a:endParaRPr kumimoji="1" lang="ja-JP" altLang="en-US" sz="2000" dirty="0">
                <a:solidFill>
                  <a:schemeClr val="tx1"/>
                </a:solidFill>
                <a:latin typeface="+mn-ea"/>
              </a:endParaRPr>
            </a:p>
          </p:txBody>
        </p:sp>
      </p:grpSp>
      <p:sp>
        <p:nvSpPr>
          <p:cNvPr id="19" name="正方形/長方形 18">
            <a:extLst>
              <a:ext uri="{FF2B5EF4-FFF2-40B4-BE49-F238E27FC236}">
                <a16:creationId xmlns:a16="http://schemas.microsoft.com/office/drawing/2014/main" id="{1E7FD3AA-576F-4595-8D8A-6CEE0A35D3DE}"/>
              </a:ext>
            </a:extLst>
          </p:cNvPr>
          <p:cNvSpPr/>
          <p:nvPr/>
        </p:nvSpPr>
        <p:spPr>
          <a:xfrm>
            <a:off x="3059832" y="3564433"/>
            <a:ext cx="4752528" cy="351818"/>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a:solidFill>
                <a:prstClr val="black"/>
              </a:solidFill>
            </a:endParaRPr>
          </a:p>
        </p:txBody>
      </p:sp>
      <p:sp>
        <p:nvSpPr>
          <p:cNvPr id="20" name="円形吹き出し 7">
            <a:extLst>
              <a:ext uri="{FF2B5EF4-FFF2-40B4-BE49-F238E27FC236}">
                <a16:creationId xmlns:a16="http://schemas.microsoft.com/office/drawing/2014/main" id="{A97D178B-7620-47AA-8B91-F315B0E739AE}"/>
              </a:ext>
            </a:extLst>
          </p:cNvPr>
          <p:cNvSpPr/>
          <p:nvPr/>
        </p:nvSpPr>
        <p:spPr>
          <a:xfrm>
            <a:off x="2683423" y="3740342"/>
            <a:ext cx="376409" cy="334615"/>
          </a:xfrm>
          <a:prstGeom prst="wedgeEllipseCallout">
            <a:avLst>
              <a:gd name="adj1" fmla="val 46606"/>
              <a:gd name="adj2" fmla="val -48278"/>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２</a:t>
            </a:r>
          </a:p>
        </p:txBody>
      </p:sp>
      <p:sp>
        <p:nvSpPr>
          <p:cNvPr id="22" name="円形吹き出し 7">
            <a:extLst>
              <a:ext uri="{FF2B5EF4-FFF2-40B4-BE49-F238E27FC236}">
                <a16:creationId xmlns:a16="http://schemas.microsoft.com/office/drawing/2014/main" id="{06138825-74BD-48F7-86ED-F37BB5508862}"/>
              </a:ext>
            </a:extLst>
          </p:cNvPr>
          <p:cNvSpPr/>
          <p:nvPr/>
        </p:nvSpPr>
        <p:spPr>
          <a:xfrm>
            <a:off x="91245" y="4210250"/>
            <a:ext cx="376409" cy="334615"/>
          </a:xfrm>
          <a:prstGeom prst="wedgeEllipseCallout">
            <a:avLst>
              <a:gd name="adj1" fmla="val 46606"/>
              <a:gd name="adj2" fmla="val -48278"/>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３</a:t>
            </a:r>
          </a:p>
        </p:txBody>
      </p:sp>
    </p:spTree>
    <p:extLst>
      <p:ext uri="{BB962C8B-B14F-4D97-AF65-F5344CB8AC3E}">
        <p14:creationId xmlns:p14="http://schemas.microsoft.com/office/powerpoint/2010/main" val="163281285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64452A23-BFEA-43FD-98FB-69091C0AE9EE}" type="slidenum">
              <a:rPr lang="ja-JP" altLang="en-US" smtClean="0"/>
              <a:pPr/>
              <a:t>41</a:t>
            </a:fld>
            <a:endParaRPr lang="ja-JP" altLang="en-US"/>
          </a:p>
        </p:txBody>
      </p:sp>
      <p:sp>
        <p:nvSpPr>
          <p:cNvPr id="5" name="フローチャート: 処理 4"/>
          <p:cNvSpPr/>
          <p:nvPr/>
        </p:nvSpPr>
        <p:spPr>
          <a:xfrm>
            <a:off x="699225" y="549483"/>
            <a:ext cx="7977231" cy="2159437"/>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④ ②で指定した保護解除フォルダに出力したファイルがあることを</a:t>
            </a:r>
            <a:endParaRPr lang="en-US" altLang="ja-JP" dirty="0">
              <a:solidFill>
                <a:schemeClr val="tx1"/>
              </a:solidFill>
              <a:latin typeface="+mn-ea"/>
            </a:endParaRPr>
          </a:p>
          <a:p>
            <a:r>
              <a:rPr lang="ja-JP" altLang="en-US" dirty="0">
                <a:solidFill>
                  <a:schemeClr val="tx1"/>
                </a:solidFill>
                <a:latin typeface="+mn-ea"/>
              </a:rPr>
              <a:t>　確認する。</a:t>
            </a:r>
            <a:endParaRPr lang="en-US" altLang="ja-JP" dirty="0">
              <a:solidFill>
                <a:schemeClr val="tx1"/>
              </a:solidFill>
              <a:latin typeface="+mn-ea"/>
            </a:endParaRPr>
          </a:p>
          <a:p>
            <a:endParaRPr lang="en-US" altLang="ja-JP" sz="1600" dirty="0">
              <a:solidFill>
                <a:schemeClr val="tx1"/>
              </a:solidFill>
              <a:latin typeface="+mn-ea"/>
            </a:endParaRPr>
          </a:p>
          <a:p>
            <a:endParaRPr lang="en-US" altLang="ja-JP" sz="1600" dirty="0">
              <a:solidFill>
                <a:schemeClr val="tx1"/>
              </a:solidFill>
              <a:latin typeface="+mn-ea"/>
            </a:endParaRPr>
          </a:p>
          <a:p>
            <a:r>
              <a:rPr lang="ja-JP" altLang="en-US" sz="1600" dirty="0">
                <a:solidFill>
                  <a:schemeClr val="tx1"/>
                </a:solidFill>
                <a:latin typeface="+mn-ea"/>
              </a:rPr>
              <a:t>・</a:t>
            </a:r>
            <a:r>
              <a:rPr lang="en-US" altLang="ja-JP" sz="1600" dirty="0">
                <a:solidFill>
                  <a:schemeClr val="tx1"/>
                </a:solidFill>
                <a:latin typeface="+mn-ea"/>
              </a:rPr>
              <a:t>INPUT_1_</a:t>
            </a:r>
            <a:r>
              <a:rPr lang="ja-JP" altLang="en-US" sz="1600" dirty="0">
                <a:solidFill>
                  <a:schemeClr val="tx1"/>
                </a:solidFill>
                <a:latin typeface="+mn-ea"/>
              </a:rPr>
              <a:t>交付金交付申請書</a:t>
            </a:r>
            <a:r>
              <a:rPr lang="en-US" altLang="ja-JP" sz="1600" dirty="0">
                <a:solidFill>
                  <a:schemeClr val="tx1"/>
                </a:solidFill>
                <a:latin typeface="+mn-ea"/>
              </a:rPr>
              <a:t>_[</a:t>
            </a:r>
            <a:r>
              <a:rPr lang="ja-JP" altLang="en-US" sz="1600" dirty="0">
                <a:solidFill>
                  <a:schemeClr val="tx1"/>
                </a:solidFill>
                <a:latin typeface="+mn-ea"/>
              </a:rPr>
              <a:t>入力した地域協議会名</a:t>
            </a:r>
            <a:r>
              <a:rPr lang="en-US" altLang="ja-JP" sz="1600" dirty="0">
                <a:solidFill>
                  <a:schemeClr val="tx1"/>
                </a:solidFill>
                <a:latin typeface="+mn-ea"/>
              </a:rPr>
              <a:t>]</a:t>
            </a:r>
          </a:p>
          <a:p>
            <a:r>
              <a:rPr lang="ja-JP" altLang="en-US" sz="1600" dirty="0">
                <a:solidFill>
                  <a:schemeClr val="tx1"/>
                </a:solidFill>
                <a:latin typeface="+mn-ea"/>
              </a:rPr>
              <a:t>・</a:t>
            </a:r>
            <a:r>
              <a:rPr lang="en-US" altLang="ja-JP" sz="1600" dirty="0">
                <a:solidFill>
                  <a:srgbClr val="FF0000"/>
                </a:solidFill>
                <a:latin typeface="+mn-ea"/>
              </a:rPr>
              <a:t>INPUT_2-1_</a:t>
            </a:r>
            <a:r>
              <a:rPr lang="ja-JP" altLang="en-US" sz="1600" dirty="0">
                <a:solidFill>
                  <a:srgbClr val="FF0000"/>
                </a:solidFill>
                <a:latin typeface="+mn-ea"/>
              </a:rPr>
              <a:t>営農計画書</a:t>
            </a:r>
            <a:r>
              <a:rPr lang="en-US" altLang="ja-JP" sz="1600" dirty="0">
                <a:solidFill>
                  <a:srgbClr val="FF0000"/>
                </a:solidFill>
                <a:latin typeface="+mn-ea"/>
              </a:rPr>
              <a:t> _[</a:t>
            </a:r>
            <a:r>
              <a:rPr lang="ja-JP" altLang="en-US" sz="1600" dirty="0">
                <a:solidFill>
                  <a:srgbClr val="FF0000"/>
                </a:solidFill>
                <a:latin typeface="+mn-ea"/>
              </a:rPr>
              <a:t>入力した地域協議会名</a:t>
            </a:r>
            <a:r>
              <a:rPr lang="en-US" altLang="ja-JP" sz="1600" dirty="0">
                <a:solidFill>
                  <a:srgbClr val="FF0000"/>
                </a:solidFill>
                <a:latin typeface="+mn-ea"/>
              </a:rPr>
              <a:t>]</a:t>
            </a:r>
          </a:p>
          <a:p>
            <a:r>
              <a:rPr lang="ja-JP" altLang="en-US" sz="1600" dirty="0">
                <a:solidFill>
                  <a:schemeClr val="tx1"/>
                </a:solidFill>
                <a:latin typeface="+mn-ea"/>
              </a:rPr>
              <a:t>・</a:t>
            </a:r>
            <a:r>
              <a:rPr lang="en-US" altLang="ja-JP" sz="1600" dirty="0">
                <a:solidFill>
                  <a:srgbClr val="FF0000"/>
                </a:solidFill>
                <a:latin typeface="+mn-ea"/>
              </a:rPr>
              <a:t>INPUT_2-2_</a:t>
            </a:r>
            <a:r>
              <a:rPr lang="ja-JP" altLang="en-US" sz="1600" dirty="0">
                <a:solidFill>
                  <a:srgbClr val="FF0000"/>
                </a:solidFill>
                <a:latin typeface="+mn-ea"/>
              </a:rPr>
              <a:t>営農計画書</a:t>
            </a:r>
            <a:r>
              <a:rPr lang="en-US" altLang="ja-JP" sz="1600" dirty="0">
                <a:solidFill>
                  <a:srgbClr val="FF0000"/>
                </a:solidFill>
                <a:latin typeface="+mn-ea"/>
              </a:rPr>
              <a:t> _[</a:t>
            </a:r>
            <a:r>
              <a:rPr lang="ja-JP" altLang="en-US" sz="1600" dirty="0">
                <a:solidFill>
                  <a:srgbClr val="FF0000"/>
                </a:solidFill>
                <a:latin typeface="+mn-ea"/>
              </a:rPr>
              <a:t>入力した地域協議会名</a:t>
            </a:r>
            <a:r>
              <a:rPr lang="en-US" altLang="ja-JP" sz="1600" dirty="0">
                <a:solidFill>
                  <a:srgbClr val="FF0000"/>
                </a:solidFill>
                <a:latin typeface="+mn-ea"/>
              </a:rPr>
              <a:t>]</a:t>
            </a:r>
          </a:p>
          <a:p>
            <a:r>
              <a:rPr lang="ja-JP" altLang="en-US" sz="1600" dirty="0">
                <a:solidFill>
                  <a:schemeClr val="tx1"/>
                </a:solidFill>
                <a:latin typeface="+mn-ea"/>
              </a:rPr>
              <a:t>・</a:t>
            </a:r>
            <a:r>
              <a:rPr lang="en-US" altLang="ja-JP" sz="1600" dirty="0">
                <a:solidFill>
                  <a:schemeClr val="tx1"/>
                </a:solidFill>
                <a:latin typeface="+mn-ea"/>
              </a:rPr>
              <a:t>INPUT_4_</a:t>
            </a:r>
            <a:r>
              <a:rPr lang="ja-JP" altLang="en-US" sz="1600" dirty="0">
                <a:solidFill>
                  <a:schemeClr val="tx1"/>
                </a:solidFill>
                <a:latin typeface="+mn-ea"/>
              </a:rPr>
              <a:t>農地の利用状況</a:t>
            </a:r>
            <a:r>
              <a:rPr lang="en-US" altLang="ja-JP" sz="1600" dirty="0">
                <a:solidFill>
                  <a:schemeClr val="tx1"/>
                </a:solidFill>
                <a:latin typeface="+mn-ea"/>
              </a:rPr>
              <a:t>_[</a:t>
            </a:r>
            <a:r>
              <a:rPr lang="ja-JP" altLang="en-US" sz="1600" dirty="0">
                <a:solidFill>
                  <a:schemeClr val="tx1"/>
                </a:solidFill>
                <a:latin typeface="+mn-ea"/>
              </a:rPr>
              <a:t>入力した地域協議会名</a:t>
            </a:r>
            <a:r>
              <a:rPr lang="en-US" altLang="ja-JP" sz="1600" dirty="0">
                <a:solidFill>
                  <a:schemeClr val="tx1"/>
                </a:solidFill>
                <a:latin typeface="+mn-ea"/>
              </a:rPr>
              <a:t>]</a:t>
            </a:r>
          </a:p>
        </p:txBody>
      </p:sp>
      <p:sp>
        <p:nvSpPr>
          <p:cNvPr id="10" name="テキスト ボックス 9"/>
          <p:cNvSpPr txBox="1"/>
          <p:nvPr/>
        </p:nvSpPr>
        <p:spPr>
          <a:xfrm>
            <a:off x="827584" y="3180136"/>
            <a:ext cx="2804692" cy="369332"/>
          </a:xfrm>
          <a:prstGeom prst="rect">
            <a:avLst/>
          </a:prstGeom>
          <a:noFill/>
        </p:spPr>
        <p:txBody>
          <a:bodyPr wrap="square" rtlCol="0">
            <a:spAutoFit/>
          </a:bodyPr>
          <a:lstStyle/>
          <a:p>
            <a:r>
              <a:rPr lang="ja-JP" altLang="en-US" dirty="0">
                <a:solidFill>
                  <a:prstClr val="black"/>
                </a:solidFill>
                <a:latin typeface="+mn-ea"/>
              </a:rPr>
              <a:t>＜③で出力した</a:t>
            </a:r>
            <a:r>
              <a:rPr lang="en-US" altLang="ja-JP" dirty="0">
                <a:solidFill>
                  <a:prstClr val="black"/>
                </a:solidFill>
                <a:latin typeface="+mn-ea"/>
              </a:rPr>
              <a:t>CSV</a:t>
            </a:r>
            <a:r>
              <a:rPr lang="ja-JP" altLang="en-US" dirty="0">
                <a:solidFill>
                  <a:prstClr val="black"/>
                </a:solidFill>
                <a:latin typeface="+mn-ea"/>
              </a:rPr>
              <a:t>＞</a:t>
            </a:r>
          </a:p>
        </p:txBody>
      </p:sp>
      <p:sp>
        <p:nvSpPr>
          <p:cNvPr id="15" name="角丸四角形 17">
            <a:extLst>
              <a:ext uri="{FF2B5EF4-FFF2-40B4-BE49-F238E27FC236}">
                <a16:creationId xmlns:a16="http://schemas.microsoft.com/office/drawing/2014/main" id="{311AFC57-338C-4B58-A3F0-39215359AE68}"/>
              </a:ext>
            </a:extLst>
          </p:cNvPr>
          <p:cNvSpPr/>
          <p:nvPr/>
        </p:nvSpPr>
        <p:spPr>
          <a:xfrm>
            <a:off x="1365702" y="1272442"/>
            <a:ext cx="7151080" cy="284350"/>
          </a:xfrm>
          <a:prstGeom prst="roundRect">
            <a:avLst/>
          </a:prstGeom>
          <a:solidFill>
            <a:schemeClr val="accent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100" dirty="0">
                <a:solidFill>
                  <a:schemeClr val="tx1"/>
                </a:solidFill>
                <a:latin typeface="+mn-ea"/>
              </a:rPr>
              <a:t>D:\</a:t>
            </a:r>
            <a:r>
              <a:rPr lang="ja-JP" altLang="en-US" sz="1100" dirty="0">
                <a:solidFill>
                  <a:schemeClr val="tx1"/>
                </a:solidFill>
                <a:latin typeface="+mn-ea"/>
              </a:rPr>
              <a:t>保護解除フォルダ　</a:t>
            </a:r>
            <a:r>
              <a:rPr lang="en-US" altLang="ja-JP" sz="1100" dirty="0">
                <a:solidFill>
                  <a:schemeClr val="tx1"/>
                </a:solidFill>
                <a:latin typeface="+mn-ea"/>
              </a:rPr>
              <a:t>※</a:t>
            </a:r>
            <a:r>
              <a:rPr lang="ja-JP" altLang="en-US" sz="1100" dirty="0">
                <a:solidFill>
                  <a:schemeClr val="tx1"/>
                </a:solidFill>
                <a:latin typeface="+mn-ea"/>
              </a:rPr>
              <a:t>保護解除フォルダについては</a:t>
            </a:r>
            <a:r>
              <a:rPr lang="en-US" altLang="ja-JP" sz="1100" dirty="0">
                <a:solidFill>
                  <a:schemeClr val="tx1"/>
                </a:solidFill>
                <a:latin typeface="+mn-ea"/>
              </a:rPr>
              <a:t>P.11</a:t>
            </a:r>
            <a:r>
              <a:rPr lang="ja-JP" altLang="en-US" sz="1100" dirty="0">
                <a:solidFill>
                  <a:schemeClr val="tx1"/>
                </a:solidFill>
                <a:latin typeface="+mn-ea"/>
              </a:rPr>
              <a:t>を参照</a:t>
            </a:r>
            <a:endParaRPr lang="ja-JP" altLang="en-US" sz="1100" dirty="0">
              <a:solidFill>
                <a:schemeClr val="tx1"/>
              </a:solidFill>
              <a:latin typeface="+mj-ea"/>
            </a:endParaRPr>
          </a:p>
        </p:txBody>
      </p:sp>
      <p:grpSp>
        <p:nvGrpSpPr>
          <p:cNvPr id="16" name="グループ化 15">
            <a:extLst>
              <a:ext uri="{FF2B5EF4-FFF2-40B4-BE49-F238E27FC236}">
                <a16:creationId xmlns:a16="http://schemas.microsoft.com/office/drawing/2014/main" id="{5346F048-9D85-458C-868F-2827A144EBE3}"/>
              </a:ext>
            </a:extLst>
          </p:cNvPr>
          <p:cNvGrpSpPr/>
          <p:nvPr/>
        </p:nvGrpSpPr>
        <p:grpSpPr>
          <a:xfrm>
            <a:off x="827584" y="1161033"/>
            <a:ext cx="560407" cy="467767"/>
            <a:chOff x="779471" y="1566988"/>
            <a:chExt cx="560407" cy="467767"/>
          </a:xfrm>
        </p:grpSpPr>
        <p:pic>
          <p:nvPicPr>
            <p:cNvPr id="17" name="図 16">
              <a:extLst>
                <a:ext uri="{FF2B5EF4-FFF2-40B4-BE49-F238E27FC236}">
                  <a16:creationId xmlns:a16="http://schemas.microsoft.com/office/drawing/2014/main" id="{B71B7B86-285D-4F60-9016-CA9A3C36DB0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3859" y="1566988"/>
              <a:ext cx="452232" cy="405861"/>
            </a:xfrm>
            <a:prstGeom prst="rect">
              <a:avLst/>
            </a:prstGeom>
          </p:spPr>
        </p:pic>
        <p:sp>
          <p:nvSpPr>
            <p:cNvPr id="18" name="フローチャート: 処理 17">
              <a:extLst>
                <a:ext uri="{FF2B5EF4-FFF2-40B4-BE49-F238E27FC236}">
                  <a16:creationId xmlns:a16="http://schemas.microsoft.com/office/drawing/2014/main" id="{60577CBC-F0C6-483A-BCD6-B667C8BF37C9}"/>
                </a:ext>
              </a:extLst>
            </p:cNvPr>
            <p:cNvSpPr/>
            <p:nvPr/>
          </p:nvSpPr>
          <p:spPr>
            <a:xfrm>
              <a:off x="779471" y="1736967"/>
              <a:ext cx="560407" cy="297788"/>
            </a:xfrm>
            <a:prstGeom prst="flowChartProces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dirty="0">
                  <a:solidFill>
                    <a:schemeClr val="tx1"/>
                  </a:solidFill>
                  <a:latin typeface="+mn-ea"/>
                </a:rPr>
                <a:t>場所</a:t>
              </a:r>
              <a:endParaRPr kumimoji="1" lang="ja-JP" altLang="en-US" sz="2000" dirty="0">
                <a:solidFill>
                  <a:schemeClr val="tx1"/>
                </a:solidFill>
                <a:latin typeface="+mn-ea"/>
              </a:endParaRPr>
            </a:p>
          </p:txBody>
        </p:sp>
      </p:grpSp>
      <p:sp>
        <p:nvSpPr>
          <p:cNvPr id="11" name="円形吹き出し 7">
            <a:extLst>
              <a:ext uri="{FF2B5EF4-FFF2-40B4-BE49-F238E27FC236}">
                <a16:creationId xmlns:a16="http://schemas.microsoft.com/office/drawing/2014/main" id="{0001BEBA-774C-429F-B5B3-628FDD22ED9C}"/>
              </a:ext>
            </a:extLst>
          </p:cNvPr>
          <p:cNvSpPr/>
          <p:nvPr/>
        </p:nvSpPr>
        <p:spPr>
          <a:xfrm>
            <a:off x="699225" y="5517232"/>
            <a:ext cx="376409" cy="334615"/>
          </a:xfrm>
          <a:prstGeom prst="wedgeEllipseCallout">
            <a:avLst>
              <a:gd name="adj1" fmla="val 46606"/>
              <a:gd name="adj2" fmla="val -48278"/>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４</a:t>
            </a:r>
          </a:p>
        </p:txBody>
      </p:sp>
      <p:pic>
        <p:nvPicPr>
          <p:cNvPr id="3" name="図 2">
            <a:extLst>
              <a:ext uri="{FF2B5EF4-FFF2-40B4-BE49-F238E27FC236}">
                <a16:creationId xmlns:a16="http://schemas.microsoft.com/office/drawing/2014/main" id="{08FD4B8C-411A-2918-D261-BD25C242E6BD}"/>
              </a:ext>
            </a:extLst>
          </p:cNvPr>
          <p:cNvPicPr>
            <a:picLocks noChangeAspect="1"/>
          </p:cNvPicPr>
          <p:nvPr/>
        </p:nvPicPr>
        <p:blipFill>
          <a:blip r:embed="rId4"/>
          <a:stretch>
            <a:fillRect/>
          </a:stretch>
        </p:blipFill>
        <p:spPr>
          <a:xfrm>
            <a:off x="1140795" y="3665490"/>
            <a:ext cx="4937410" cy="2571821"/>
          </a:xfrm>
          <a:prstGeom prst="rect">
            <a:avLst/>
          </a:prstGeom>
          <a:ln>
            <a:solidFill>
              <a:schemeClr val="tx1"/>
            </a:solidFill>
          </a:ln>
        </p:spPr>
      </p:pic>
    </p:spTree>
    <p:extLst>
      <p:ext uri="{BB962C8B-B14F-4D97-AF65-F5344CB8AC3E}">
        <p14:creationId xmlns:p14="http://schemas.microsoft.com/office/powerpoint/2010/main" val="63557074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AEF81256-E9E6-4F05-8093-6E3C9DE4EBD5}"/>
              </a:ext>
            </a:extLst>
          </p:cNvPr>
          <p:cNvSpPr>
            <a:spLocks noGrp="1"/>
          </p:cNvSpPr>
          <p:nvPr>
            <p:ph type="sldNum" sz="quarter" idx="12"/>
          </p:nvPr>
        </p:nvSpPr>
        <p:spPr/>
        <p:txBody>
          <a:bodyPr/>
          <a:lstStyle/>
          <a:p>
            <a:fld id="{64452A23-BFEA-43FD-98FB-69091C0AE9EE}" type="slidenum">
              <a:rPr lang="ja-JP" altLang="en-US" sz="1800" smtClean="0">
                <a:solidFill>
                  <a:prstClr val="black">
                    <a:tint val="75000"/>
                  </a:prstClr>
                </a:solidFill>
                <a:latin typeface="+mn-ea"/>
              </a:rPr>
              <a:pPr/>
              <a:t>42</a:t>
            </a:fld>
            <a:endParaRPr lang="ja-JP" altLang="en-US" sz="1800" dirty="0">
              <a:solidFill>
                <a:prstClr val="black">
                  <a:tint val="75000"/>
                </a:prstClr>
              </a:solidFill>
              <a:latin typeface="+mn-ea"/>
            </a:endParaRPr>
          </a:p>
        </p:txBody>
      </p:sp>
      <p:sp>
        <p:nvSpPr>
          <p:cNvPr id="5" name="タイトル 6">
            <a:extLst>
              <a:ext uri="{FF2B5EF4-FFF2-40B4-BE49-F238E27FC236}">
                <a16:creationId xmlns:a16="http://schemas.microsoft.com/office/drawing/2014/main" id="{AE690185-A950-44EC-B432-6C8EC89E87FF}"/>
              </a:ext>
            </a:extLst>
          </p:cNvPr>
          <p:cNvSpPr txBox="1">
            <a:spLocks/>
          </p:cNvSpPr>
          <p:nvPr/>
        </p:nvSpPr>
        <p:spPr>
          <a:xfrm>
            <a:off x="179512" y="2924945"/>
            <a:ext cx="8820472" cy="936103"/>
          </a:xfrm>
          <a:prstGeom prst="rect">
            <a:avLst/>
          </a:prstGeom>
        </p:spPr>
        <p:txBody>
          <a:bodyP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3500" dirty="0">
                <a:solidFill>
                  <a:srgbClr val="3F7819"/>
                </a:solidFill>
                <a:latin typeface="HG丸ｺﾞｼｯｸM-PRO 本文"/>
              </a:rPr>
              <a:t>４</a:t>
            </a:r>
            <a:r>
              <a:rPr lang="en-US" altLang="ja-JP" sz="3500" dirty="0">
                <a:solidFill>
                  <a:srgbClr val="3F7819"/>
                </a:solidFill>
                <a:latin typeface="HG丸ｺﾞｼｯｸM-PRO 本文"/>
              </a:rPr>
              <a:t>.</a:t>
            </a:r>
            <a:r>
              <a:rPr lang="ja-JP" altLang="en-US" sz="3500" dirty="0">
                <a:solidFill>
                  <a:srgbClr val="3F7819"/>
                </a:solidFill>
                <a:latin typeface="HG丸ｺﾞｼｯｸM-PRO 本文"/>
              </a:rPr>
              <a:t>申請書入力システムの操作（初期設定）</a:t>
            </a:r>
          </a:p>
        </p:txBody>
      </p:sp>
      <p:sp>
        <p:nvSpPr>
          <p:cNvPr id="6" name="正方形/長方形 5">
            <a:extLst>
              <a:ext uri="{FF2B5EF4-FFF2-40B4-BE49-F238E27FC236}">
                <a16:creationId xmlns:a16="http://schemas.microsoft.com/office/drawing/2014/main" id="{3E8F8345-1FB1-4B66-BBA9-1CE67002AF8C}"/>
              </a:ext>
            </a:extLst>
          </p:cNvPr>
          <p:cNvSpPr/>
          <p:nvPr/>
        </p:nvSpPr>
        <p:spPr>
          <a:xfrm>
            <a:off x="179512" y="3436310"/>
            <a:ext cx="8856983" cy="64698"/>
          </a:xfrm>
          <a:prstGeom prst="rect">
            <a:avLst/>
          </a:prstGeom>
          <a:solidFill>
            <a:srgbClr val="92D050">
              <a:alpha val="70000"/>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3">
                  <a:lumMod val="40000"/>
                  <a:lumOff val="60000"/>
                </a:schemeClr>
              </a:solidFill>
              <a:latin typeface="HG丸ｺﾞｼｯｸM-PRO"/>
            </a:endParaRPr>
          </a:p>
        </p:txBody>
      </p:sp>
    </p:spTree>
    <p:extLst>
      <p:ext uri="{BB962C8B-B14F-4D97-AF65-F5344CB8AC3E}">
        <p14:creationId xmlns:p14="http://schemas.microsoft.com/office/powerpoint/2010/main" val="137563607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64452A23-BFEA-43FD-98FB-69091C0AE9EE}" type="slidenum">
              <a:rPr kumimoji="1" lang="ja-JP" altLang="en-US" smtClean="0"/>
              <a:pPr/>
              <a:t>43</a:t>
            </a:fld>
            <a:endParaRPr kumimoji="1" lang="ja-JP" altLang="en-US" dirty="0"/>
          </a:p>
        </p:txBody>
      </p:sp>
      <p:grpSp>
        <p:nvGrpSpPr>
          <p:cNvPr id="3" name="グループ化 2"/>
          <p:cNvGrpSpPr/>
          <p:nvPr/>
        </p:nvGrpSpPr>
        <p:grpSpPr>
          <a:xfrm>
            <a:off x="679444" y="188640"/>
            <a:ext cx="7997012" cy="1440160"/>
            <a:chOff x="395536" y="908720"/>
            <a:chExt cx="7632848" cy="1440160"/>
          </a:xfrm>
        </p:grpSpPr>
        <p:sp>
          <p:nvSpPr>
            <p:cNvPr id="4" name="フローチャート: 処理 3"/>
            <p:cNvSpPr/>
            <p:nvPr/>
          </p:nvSpPr>
          <p:spPr>
            <a:xfrm>
              <a:off x="395536" y="908720"/>
              <a:ext cx="7632848" cy="355628"/>
            </a:xfrm>
            <a:prstGeom prst="flowChartProcess">
              <a:avLst/>
            </a:prstGeom>
            <a:solidFill>
              <a:srgbClr val="92D050"/>
            </a:solid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kumimoji="1" lang="ja-JP" altLang="en-US" dirty="0">
                  <a:solidFill>
                    <a:schemeClr val="tx1"/>
                  </a:solidFill>
                  <a:latin typeface="+mn-ea"/>
                </a:rPr>
                <a:t>初期設定の操作概要</a:t>
              </a:r>
            </a:p>
          </p:txBody>
        </p:sp>
        <p:sp>
          <p:nvSpPr>
            <p:cNvPr id="5" name="フローチャート: 処理 4"/>
            <p:cNvSpPr/>
            <p:nvPr/>
          </p:nvSpPr>
          <p:spPr>
            <a:xfrm>
              <a:off x="395536" y="1273172"/>
              <a:ext cx="7632848" cy="1075708"/>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marL="285750" indent="-285750">
                <a:buFont typeface="Wingdings" panose="05000000000000000000" pitchFamily="2" charset="2"/>
                <a:buChar char="u"/>
              </a:pPr>
              <a:r>
                <a:rPr lang="ja-JP" altLang="en-US" dirty="0">
                  <a:solidFill>
                    <a:schemeClr val="tx1"/>
                  </a:solidFill>
                  <a:latin typeface="+mn-ea"/>
                </a:rPr>
                <a:t>申請書入力システムを使用するための、申請年度や地域協議会等の設定。</a:t>
              </a:r>
              <a:endParaRPr lang="en-US" altLang="ja-JP" dirty="0">
                <a:solidFill>
                  <a:schemeClr val="tx1"/>
                </a:solidFill>
                <a:latin typeface="+mn-ea"/>
              </a:endParaRPr>
            </a:p>
            <a:p>
              <a:pPr marL="285750" indent="-285750">
                <a:buFont typeface="Wingdings" panose="05000000000000000000" pitchFamily="2" charset="2"/>
                <a:buChar char="u"/>
              </a:pPr>
              <a:r>
                <a:rPr lang="ja-JP" altLang="en-US" dirty="0">
                  <a:solidFill>
                    <a:schemeClr val="tx1"/>
                  </a:solidFill>
                  <a:latin typeface="+mn-ea"/>
                </a:rPr>
                <a:t>初期設定を行わないと申請入力システムを利用することができないため、新規で使用する前には必ず初期設定を行う。</a:t>
              </a:r>
              <a:endParaRPr lang="en-US" altLang="ja-JP" dirty="0">
                <a:solidFill>
                  <a:schemeClr val="tx1"/>
                </a:solidFill>
                <a:latin typeface="+mn-ea"/>
              </a:endParaRPr>
            </a:p>
          </p:txBody>
        </p:sp>
      </p:grpSp>
      <p:sp>
        <p:nvSpPr>
          <p:cNvPr id="8" name="テキスト ボックス 7">
            <a:extLst>
              <a:ext uri="{FF2B5EF4-FFF2-40B4-BE49-F238E27FC236}">
                <a16:creationId xmlns:a16="http://schemas.microsoft.com/office/drawing/2014/main" id="{E3D49F93-ADFC-4528-B15F-539B41C96106}"/>
              </a:ext>
            </a:extLst>
          </p:cNvPr>
          <p:cNvSpPr txBox="1"/>
          <p:nvPr/>
        </p:nvSpPr>
        <p:spPr>
          <a:xfrm>
            <a:off x="4427984" y="2924944"/>
            <a:ext cx="3671428" cy="861774"/>
          </a:xfrm>
          <a:prstGeom prst="rect">
            <a:avLst/>
          </a:prstGeom>
          <a:noFill/>
        </p:spPr>
        <p:txBody>
          <a:bodyPr wrap="square" rtlCol="0">
            <a:spAutoFit/>
          </a:bodyPr>
          <a:lstStyle/>
          <a:p>
            <a:r>
              <a:rPr lang="ja-JP" altLang="en-US" sz="1600" dirty="0">
                <a:latin typeface="HG丸ｺﾞｼｯｸM-PRO" pitchFamily="50" charset="-128"/>
                <a:ea typeface="HG丸ｺﾞｼｯｸM-PRO" pitchFamily="50" charset="-128"/>
              </a:rPr>
              <a:t>作物マスタ、地域協議会マスタ、使途設定マスタ、申請年度、</a:t>
            </a:r>
            <a:endParaRPr lang="en-US" altLang="ja-JP" sz="1600" dirty="0">
              <a:latin typeface="HG丸ｺﾞｼｯｸM-PRO" pitchFamily="50" charset="-128"/>
              <a:ea typeface="HG丸ｺﾞｼｯｸM-PRO" pitchFamily="50" charset="-128"/>
            </a:endParaRPr>
          </a:p>
          <a:p>
            <a:r>
              <a:rPr lang="ja-JP" altLang="en-US" sz="1600" dirty="0">
                <a:latin typeface="HG丸ｺﾞｼｯｸM-PRO" pitchFamily="50" charset="-128"/>
                <a:ea typeface="HG丸ｺﾞｼｯｸM-PRO" pitchFamily="50" charset="-128"/>
              </a:rPr>
              <a:t>地域協議会の設定を行う。</a:t>
            </a:r>
            <a:endParaRPr kumimoji="1" lang="ja-JP" altLang="en-US" sz="1600" dirty="0">
              <a:latin typeface="HG丸ｺﾞｼｯｸM-PRO" pitchFamily="50" charset="-128"/>
              <a:ea typeface="HG丸ｺﾞｼｯｸM-PRO" pitchFamily="50" charset="-128"/>
            </a:endParaRPr>
          </a:p>
        </p:txBody>
      </p:sp>
      <p:sp>
        <p:nvSpPr>
          <p:cNvPr id="9" name="テキスト ボックス 8">
            <a:extLst>
              <a:ext uri="{FF2B5EF4-FFF2-40B4-BE49-F238E27FC236}">
                <a16:creationId xmlns:a16="http://schemas.microsoft.com/office/drawing/2014/main" id="{319FBEE0-2ADC-42E3-BC94-90845E763C76}"/>
              </a:ext>
            </a:extLst>
          </p:cNvPr>
          <p:cNvSpPr txBox="1"/>
          <p:nvPr/>
        </p:nvSpPr>
        <p:spPr>
          <a:xfrm>
            <a:off x="4427984" y="4149080"/>
            <a:ext cx="3743436" cy="830997"/>
          </a:xfrm>
          <a:prstGeom prst="rect">
            <a:avLst/>
          </a:prstGeom>
          <a:noFill/>
        </p:spPr>
        <p:txBody>
          <a:bodyPr wrap="square" rtlCol="0">
            <a:spAutoFit/>
          </a:bodyPr>
          <a:lstStyle/>
          <a:p>
            <a:r>
              <a:rPr lang="ja-JP" altLang="en-US" sz="1600" dirty="0">
                <a:latin typeface="+mn-ea"/>
                <a:ea typeface="+mn-ea"/>
              </a:rPr>
              <a:t>交付申請書、営農計画書、交付</a:t>
            </a:r>
            <a:endParaRPr lang="en-US" altLang="ja-JP" sz="1600" dirty="0">
              <a:latin typeface="+mn-ea"/>
              <a:ea typeface="+mn-ea"/>
            </a:endParaRPr>
          </a:p>
          <a:p>
            <a:r>
              <a:rPr lang="ja-JP" altLang="en-US" sz="1600" dirty="0">
                <a:latin typeface="+mn-ea"/>
                <a:ea typeface="+mn-ea"/>
              </a:rPr>
              <a:t>申請書（数量払）、産地交付金</a:t>
            </a:r>
            <a:r>
              <a:rPr kumimoji="1" lang="ja-JP" altLang="en-US" sz="1600" dirty="0">
                <a:latin typeface="+mn-ea"/>
                <a:ea typeface="+mn-ea"/>
              </a:rPr>
              <a:t>のデータをシステムに入力する。</a:t>
            </a:r>
            <a:endParaRPr kumimoji="1" lang="en-US" altLang="ja-JP" sz="1600" dirty="0">
              <a:latin typeface="+mn-ea"/>
              <a:ea typeface="+mn-ea"/>
            </a:endParaRPr>
          </a:p>
        </p:txBody>
      </p:sp>
      <p:sp>
        <p:nvSpPr>
          <p:cNvPr id="10" name="テキスト ボックス 9">
            <a:extLst>
              <a:ext uri="{FF2B5EF4-FFF2-40B4-BE49-F238E27FC236}">
                <a16:creationId xmlns:a16="http://schemas.microsoft.com/office/drawing/2014/main" id="{A96C9756-B1FB-4E81-99C8-700AA7F9EF07}"/>
              </a:ext>
            </a:extLst>
          </p:cNvPr>
          <p:cNvSpPr txBox="1"/>
          <p:nvPr/>
        </p:nvSpPr>
        <p:spPr>
          <a:xfrm>
            <a:off x="4499992" y="5517232"/>
            <a:ext cx="3743436" cy="584775"/>
          </a:xfrm>
          <a:prstGeom prst="rect">
            <a:avLst/>
          </a:prstGeom>
          <a:noFill/>
        </p:spPr>
        <p:txBody>
          <a:bodyPr wrap="square" rtlCol="0">
            <a:spAutoFit/>
          </a:bodyPr>
          <a:lstStyle/>
          <a:p>
            <a:r>
              <a:rPr lang="ja-JP" altLang="en-US" sz="1600" dirty="0">
                <a:latin typeface="+mj-ea"/>
                <a:ea typeface="+mj-ea"/>
              </a:rPr>
              <a:t>農政局等</a:t>
            </a:r>
            <a:r>
              <a:rPr kumimoji="1" lang="ja-JP" altLang="en-US" sz="1600" dirty="0">
                <a:latin typeface="+mj-ea"/>
                <a:ea typeface="+mj-ea"/>
              </a:rPr>
              <a:t>に提出する</a:t>
            </a:r>
            <a:endParaRPr kumimoji="1" lang="en-US" altLang="ja-JP" sz="1600" dirty="0">
              <a:latin typeface="+mj-ea"/>
              <a:ea typeface="+mj-ea"/>
            </a:endParaRPr>
          </a:p>
          <a:p>
            <a:r>
              <a:rPr lang="ja-JP" altLang="en-US" sz="1600" dirty="0">
                <a:latin typeface="+mj-ea"/>
                <a:ea typeface="+mj-ea"/>
              </a:rPr>
              <a:t>帳票及びデータの出力を行う。</a:t>
            </a:r>
            <a:endParaRPr kumimoji="1" lang="ja-JP" altLang="en-US" sz="1600" dirty="0">
              <a:latin typeface="+mj-ea"/>
              <a:ea typeface="+mj-ea"/>
            </a:endParaRPr>
          </a:p>
        </p:txBody>
      </p:sp>
      <p:sp>
        <p:nvSpPr>
          <p:cNvPr id="11" name="角丸四角形 18">
            <a:extLst>
              <a:ext uri="{FF2B5EF4-FFF2-40B4-BE49-F238E27FC236}">
                <a16:creationId xmlns:a16="http://schemas.microsoft.com/office/drawing/2014/main" id="{FCF5DF3F-EFF3-4B5A-81B8-6F214D9AB87E}"/>
              </a:ext>
            </a:extLst>
          </p:cNvPr>
          <p:cNvSpPr/>
          <p:nvPr/>
        </p:nvSpPr>
        <p:spPr>
          <a:xfrm>
            <a:off x="1331640" y="1916832"/>
            <a:ext cx="2988440" cy="597688"/>
          </a:xfrm>
          <a:prstGeom prst="roundRect">
            <a:avLst>
              <a:gd name="adj" fmla="val 28575"/>
            </a:avLst>
          </a:prstGeom>
          <a:solidFill>
            <a:srgbClr val="FFE5E5"/>
          </a:solidFill>
          <a:ln w="38100">
            <a:solidFill>
              <a:srgbClr val="993366"/>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r>
              <a:rPr lang="ja-JP" altLang="en-US" dirty="0">
                <a:solidFill>
                  <a:schemeClr val="tx1"/>
                </a:solidFill>
                <a:latin typeface="+mn-ea"/>
              </a:rPr>
              <a:t>申請書入力システムの</a:t>
            </a:r>
            <a:endParaRPr lang="en-US" altLang="ja-JP" dirty="0">
              <a:solidFill>
                <a:schemeClr val="tx1"/>
              </a:solidFill>
              <a:latin typeface="+mn-ea"/>
            </a:endParaRPr>
          </a:p>
          <a:p>
            <a:pPr algn="ctr"/>
            <a:r>
              <a:rPr lang="ja-JP" altLang="en-US" dirty="0">
                <a:solidFill>
                  <a:schemeClr val="tx1"/>
                </a:solidFill>
                <a:latin typeface="+mn-ea"/>
              </a:rPr>
              <a:t>セットアップ</a:t>
            </a:r>
            <a:endParaRPr kumimoji="1" lang="ja-JP" altLang="en-US" dirty="0">
              <a:solidFill>
                <a:schemeClr val="tx1"/>
              </a:solidFill>
              <a:latin typeface="+mn-ea"/>
            </a:endParaRPr>
          </a:p>
        </p:txBody>
      </p:sp>
      <p:sp>
        <p:nvSpPr>
          <p:cNvPr id="12" name="角丸四角形 19">
            <a:extLst>
              <a:ext uri="{FF2B5EF4-FFF2-40B4-BE49-F238E27FC236}">
                <a16:creationId xmlns:a16="http://schemas.microsoft.com/office/drawing/2014/main" id="{09815453-F9C5-4DC4-B88F-26E2D2CA5C86}"/>
              </a:ext>
            </a:extLst>
          </p:cNvPr>
          <p:cNvSpPr/>
          <p:nvPr/>
        </p:nvSpPr>
        <p:spPr>
          <a:xfrm>
            <a:off x="1331913" y="4271472"/>
            <a:ext cx="2988440" cy="597688"/>
          </a:xfrm>
          <a:prstGeom prst="roundRect">
            <a:avLst>
              <a:gd name="adj" fmla="val 27444"/>
            </a:avLst>
          </a:prstGeom>
          <a:solidFill>
            <a:srgbClr val="E6FEF8"/>
          </a:solidFill>
          <a:ln w="38100">
            <a:solidFill>
              <a:srgbClr val="339933"/>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r>
              <a:rPr lang="ja-JP" altLang="en-US" dirty="0">
                <a:solidFill>
                  <a:schemeClr val="tx1"/>
                </a:solidFill>
                <a:latin typeface="+mn-ea"/>
              </a:rPr>
              <a:t>交付申請書等の入力</a:t>
            </a:r>
            <a:endParaRPr kumimoji="1" lang="ja-JP" altLang="en-US" dirty="0">
              <a:solidFill>
                <a:schemeClr val="tx1"/>
              </a:solidFill>
              <a:latin typeface="+mn-ea"/>
            </a:endParaRPr>
          </a:p>
        </p:txBody>
      </p:sp>
      <p:sp>
        <p:nvSpPr>
          <p:cNvPr id="13" name="角丸四角形 20">
            <a:extLst>
              <a:ext uri="{FF2B5EF4-FFF2-40B4-BE49-F238E27FC236}">
                <a16:creationId xmlns:a16="http://schemas.microsoft.com/office/drawing/2014/main" id="{1097F100-1359-4C16-8379-C7A8754450B9}"/>
              </a:ext>
            </a:extLst>
          </p:cNvPr>
          <p:cNvSpPr/>
          <p:nvPr/>
        </p:nvSpPr>
        <p:spPr>
          <a:xfrm>
            <a:off x="1331913" y="3068960"/>
            <a:ext cx="2988440" cy="597688"/>
          </a:xfrm>
          <a:prstGeom prst="roundRect">
            <a:avLst>
              <a:gd name="adj" fmla="val 28575"/>
            </a:avLst>
          </a:prstGeom>
          <a:solidFill>
            <a:srgbClr val="FFE5E5"/>
          </a:solidFill>
          <a:ln w="38100">
            <a:solidFill>
              <a:srgbClr val="993366"/>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r>
              <a:rPr lang="ja-JP" altLang="en-US" dirty="0">
                <a:solidFill>
                  <a:schemeClr val="tx1"/>
                </a:solidFill>
                <a:latin typeface="+mn-ea"/>
              </a:rPr>
              <a:t>初期設定</a:t>
            </a:r>
            <a:endParaRPr kumimoji="1" lang="ja-JP" altLang="en-US" dirty="0">
              <a:solidFill>
                <a:schemeClr val="tx1"/>
              </a:solidFill>
              <a:latin typeface="+mn-ea"/>
            </a:endParaRPr>
          </a:p>
        </p:txBody>
      </p:sp>
      <p:sp>
        <p:nvSpPr>
          <p:cNvPr id="14" name="角丸四角形 21">
            <a:extLst>
              <a:ext uri="{FF2B5EF4-FFF2-40B4-BE49-F238E27FC236}">
                <a16:creationId xmlns:a16="http://schemas.microsoft.com/office/drawing/2014/main" id="{F84C3AA6-7DEB-4616-9AB1-C8F9800A38BF}"/>
              </a:ext>
            </a:extLst>
          </p:cNvPr>
          <p:cNvSpPr/>
          <p:nvPr/>
        </p:nvSpPr>
        <p:spPr>
          <a:xfrm>
            <a:off x="1355611" y="5495608"/>
            <a:ext cx="2988440" cy="597688"/>
          </a:xfrm>
          <a:prstGeom prst="roundRect">
            <a:avLst>
              <a:gd name="adj" fmla="val 27444"/>
            </a:avLst>
          </a:prstGeom>
          <a:solidFill>
            <a:srgbClr val="E6FEF8"/>
          </a:solidFill>
          <a:ln w="38100">
            <a:solidFill>
              <a:srgbClr val="339933"/>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r>
              <a:rPr lang="ja-JP" altLang="en-US" dirty="0">
                <a:solidFill>
                  <a:schemeClr val="tx1"/>
                </a:solidFill>
                <a:latin typeface="+mn-ea"/>
              </a:rPr>
              <a:t>帳票・提出用データの出力</a:t>
            </a:r>
            <a:endParaRPr kumimoji="1" lang="ja-JP" altLang="en-US" dirty="0">
              <a:solidFill>
                <a:schemeClr val="tx1"/>
              </a:solidFill>
              <a:latin typeface="+mn-ea"/>
            </a:endParaRPr>
          </a:p>
        </p:txBody>
      </p:sp>
      <p:sp>
        <p:nvSpPr>
          <p:cNvPr id="17" name="下矢印 22">
            <a:extLst>
              <a:ext uri="{FF2B5EF4-FFF2-40B4-BE49-F238E27FC236}">
                <a16:creationId xmlns:a16="http://schemas.microsoft.com/office/drawing/2014/main" id="{5FB7BF0B-2F2B-4DDB-BB10-4A41ADB8BE7A}"/>
              </a:ext>
            </a:extLst>
          </p:cNvPr>
          <p:cNvSpPr/>
          <p:nvPr/>
        </p:nvSpPr>
        <p:spPr>
          <a:xfrm>
            <a:off x="2555776" y="2564904"/>
            <a:ext cx="522683" cy="47198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solidFill>
                <a:schemeClr val="tx1"/>
              </a:solidFill>
              <a:latin typeface="+mn-ea"/>
            </a:endParaRPr>
          </a:p>
        </p:txBody>
      </p:sp>
      <p:sp>
        <p:nvSpPr>
          <p:cNvPr id="18" name="下矢印 23">
            <a:extLst>
              <a:ext uri="{FF2B5EF4-FFF2-40B4-BE49-F238E27FC236}">
                <a16:creationId xmlns:a16="http://schemas.microsoft.com/office/drawing/2014/main" id="{DBBCE303-C542-404A-9243-00269689FDC8}"/>
              </a:ext>
            </a:extLst>
          </p:cNvPr>
          <p:cNvSpPr/>
          <p:nvPr/>
        </p:nvSpPr>
        <p:spPr>
          <a:xfrm>
            <a:off x="2537149" y="3717032"/>
            <a:ext cx="522683" cy="47198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solidFill>
                <a:schemeClr val="tx1"/>
              </a:solidFill>
              <a:latin typeface="+mn-ea"/>
            </a:endParaRPr>
          </a:p>
        </p:txBody>
      </p:sp>
      <p:sp>
        <p:nvSpPr>
          <p:cNvPr id="19" name="下矢印 24">
            <a:extLst>
              <a:ext uri="{FF2B5EF4-FFF2-40B4-BE49-F238E27FC236}">
                <a16:creationId xmlns:a16="http://schemas.microsoft.com/office/drawing/2014/main" id="{EA28528B-2E57-4622-B221-E6FC3CD5E015}"/>
              </a:ext>
            </a:extLst>
          </p:cNvPr>
          <p:cNvSpPr/>
          <p:nvPr/>
        </p:nvSpPr>
        <p:spPr>
          <a:xfrm>
            <a:off x="2563936" y="4941168"/>
            <a:ext cx="522683" cy="47198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solidFill>
                <a:schemeClr val="tx1"/>
              </a:solidFill>
              <a:latin typeface="+mn-ea"/>
            </a:endParaRPr>
          </a:p>
        </p:txBody>
      </p:sp>
      <p:sp>
        <p:nvSpPr>
          <p:cNvPr id="20" name="環状矢印 50">
            <a:extLst>
              <a:ext uri="{FF2B5EF4-FFF2-40B4-BE49-F238E27FC236}">
                <a16:creationId xmlns:a16="http://schemas.microsoft.com/office/drawing/2014/main" id="{DEC78443-7F3E-4E5F-A1B6-A502E26897D2}"/>
              </a:ext>
            </a:extLst>
          </p:cNvPr>
          <p:cNvSpPr/>
          <p:nvPr/>
        </p:nvSpPr>
        <p:spPr>
          <a:xfrm rot="16200000">
            <a:off x="785923" y="4108900"/>
            <a:ext cx="736243" cy="935706"/>
          </a:xfrm>
          <a:prstGeom prst="circularArrow">
            <a:avLst>
              <a:gd name="adj1" fmla="val 12500"/>
              <a:gd name="adj2" fmla="val 996684"/>
              <a:gd name="adj3" fmla="val 20457681"/>
              <a:gd name="adj4" fmla="val 10800000"/>
              <a:gd name="adj5" fmla="val 14303"/>
            </a:avLst>
          </a:prstGeom>
          <a:solidFill>
            <a:srgbClr val="92D050"/>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dirty="0">
              <a:solidFill>
                <a:schemeClr val="tx1"/>
              </a:solidFill>
            </a:endParaRPr>
          </a:p>
        </p:txBody>
      </p:sp>
      <p:sp>
        <p:nvSpPr>
          <p:cNvPr id="21" name="環状矢印 52">
            <a:extLst>
              <a:ext uri="{FF2B5EF4-FFF2-40B4-BE49-F238E27FC236}">
                <a16:creationId xmlns:a16="http://schemas.microsoft.com/office/drawing/2014/main" id="{B36027FC-0B7F-423A-A7D0-69E53A275783}"/>
              </a:ext>
            </a:extLst>
          </p:cNvPr>
          <p:cNvSpPr/>
          <p:nvPr/>
        </p:nvSpPr>
        <p:spPr>
          <a:xfrm rot="5400000">
            <a:off x="783298" y="4121358"/>
            <a:ext cx="736244" cy="935704"/>
          </a:xfrm>
          <a:prstGeom prst="circularArrow">
            <a:avLst>
              <a:gd name="adj1" fmla="val 12500"/>
              <a:gd name="adj2" fmla="val 996684"/>
              <a:gd name="adj3" fmla="val 20457681"/>
              <a:gd name="adj4" fmla="val 10800000"/>
              <a:gd name="adj5" fmla="val 14303"/>
            </a:avLst>
          </a:prstGeom>
          <a:solidFill>
            <a:srgbClr val="92D050"/>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dirty="0">
              <a:solidFill>
                <a:schemeClr val="tx1"/>
              </a:solidFill>
            </a:endParaRPr>
          </a:p>
        </p:txBody>
      </p:sp>
      <p:sp>
        <p:nvSpPr>
          <p:cNvPr id="22" name="テキスト ボックス 21">
            <a:extLst>
              <a:ext uri="{FF2B5EF4-FFF2-40B4-BE49-F238E27FC236}">
                <a16:creationId xmlns:a16="http://schemas.microsoft.com/office/drawing/2014/main" id="{A1D22F3E-1A3A-4977-9560-FEDFCCDA704A}"/>
              </a:ext>
            </a:extLst>
          </p:cNvPr>
          <p:cNvSpPr txBox="1"/>
          <p:nvPr/>
        </p:nvSpPr>
        <p:spPr>
          <a:xfrm>
            <a:off x="539552" y="3933056"/>
            <a:ext cx="1785918" cy="338554"/>
          </a:xfrm>
          <a:prstGeom prst="rect">
            <a:avLst/>
          </a:prstGeom>
          <a:noFill/>
        </p:spPr>
        <p:txBody>
          <a:bodyPr wrap="square" rtlCol="0">
            <a:spAutoFit/>
          </a:bodyPr>
          <a:lstStyle/>
          <a:p>
            <a:r>
              <a:rPr kumimoji="1" lang="ja-JP" altLang="en-US" sz="1600" b="1" dirty="0">
                <a:latin typeface="HG丸ｺﾞｼｯｸM-PRO" pitchFamily="50" charset="-128"/>
                <a:ea typeface="HG丸ｺﾞｼｯｸM-PRO" pitchFamily="50" charset="-128"/>
              </a:rPr>
              <a:t>繰り返し操作</a:t>
            </a:r>
          </a:p>
        </p:txBody>
      </p:sp>
      <p:sp>
        <p:nvSpPr>
          <p:cNvPr id="23" name="テキスト ボックス 22">
            <a:extLst>
              <a:ext uri="{FF2B5EF4-FFF2-40B4-BE49-F238E27FC236}">
                <a16:creationId xmlns:a16="http://schemas.microsoft.com/office/drawing/2014/main" id="{EA8DFAA8-1F3B-426A-8CFD-D073DC5C36C7}"/>
              </a:ext>
            </a:extLst>
          </p:cNvPr>
          <p:cNvSpPr txBox="1"/>
          <p:nvPr/>
        </p:nvSpPr>
        <p:spPr>
          <a:xfrm>
            <a:off x="4427984" y="1916832"/>
            <a:ext cx="4069686" cy="584775"/>
          </a:xfrm>
          <a:prstGeom prst="rect">
            <a:avLst/>
          </a:prstGeom>
          <a:noFill/>
        </p:spPr>
        <p:txBody>
          <a:bodyPr wrap="square" rtlCol="0">
            <a:spAutoFit/>
          </a:bodyPr>
          <a:lstStyle/>
          <a:p>
            <a:r>
              <a:rPr lang="ja-JP" altLang="en-US" sz="1600" dirty="0">
                <a:latin typeface="+mn-ea"/>
                <a:ea typeface="+mn-ea"/>
              </a:rPr>
              <a:t>配布される媒体からシステムの</a:t>
            </a:r>
            <a:endParaRPr lang="en-US" altLang="ja-JP" sz="1600" dirty="0">
              <a:latin typeface="+mn-ea"/>
              <a:ea typeface="+mn-ea"/>
            </a:endParaRPr>
          </a:p>
          <a:p>
            <a:r>
              <a:rPr lang="ja-JP" altLang="en-US" sz="1600" dirty="0">
                <a:latin typeface="+mn-ea"/>
                <a:ea typeface="+mn-ea"/>
              </a:rPr>
              <a:t>インストールを行う。</a:t>
            </a:r>
            <a:endParaRPr lang="en-US" altLang="ja-JP" sz="1600" dirty="0">
              <a:latin typeface="+mn-ea"/>
              <a:ea typeface="+mn-ea"/>
            </a:endParaRPr>
          </a:p>
        </p:txBody>
      </p:sp>
      <p:sp>
        <p:nvSpPr>
          <p:cNvPr id="6" name="正方形/長方形 5">
            <a:extLst>
              <a:ext uri="{FF2B5EF4-FFF2-40B4-BE49-F238E27FC236}">
                <a16:creationId xmlns:a16="http://schemas.microsoft.com/office/drawing/2014/main" id="{151D9F39-4361-4E81-B766-C13ADF66D72D}"/>
              </a:ext>
            </a:extLst>
          </p:cNvPr>
          <p:cNvSpPr/>
          <p:nvPr/>
        </p:nvSpPr>
        <p:spPr>
          <a:xfrm>
            <a:off x="251520" y="1772816"/>
            <a:ext cx="8640960" cy="4536504"/>
          </a:xfrm>
          <a:prstGeom prst="rect">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a:p>
        </p:txBody>
      </p:sp>
      <p:sp>
        <p:nvSpPr>
          <p:cNvPr id="26" name="矢印: 左 25">
            <a:extLst>
              <a:ext uri="{FF2B5EF4-FFF2-40B4-BE49-F238E27FC236}">
                <a16:creationId xmlns:a16="http://schemas.microsoft.com/office/drawing/2014/main" id="{DEDB169D-A069-4C06-B904-799601F91ABD}"/>
              </a:ext>
            </a:extLst>
          </p:cNvPr>
          <p:cNvSpPr/>
          <p:nvPr/>
        </p:nvSpPr>
        <p:spPr>
          <a:xfrm>
            <a:off x="8172400" y="2960502"/>
            <a:ext cx="792088" cy="648072"/>
          </a:xfrm>
          <a:prstGeom prst="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四角形: 角を丸くする 26">
            <a:extLst>
              <a:ext uri="{FF2B5EF4-FFF2-40B4-BE49-F238E27FC236}">
                <a16:creationId xmlns:a16="http://schemas.microsoft.com/office/drawing/2014/main" id="{C67D8BBD-BBC3-4354-A963-C2909CEA3608}"/>
              </a:ext>
            </a:extLst>
          </p:cNvPr>
          <p:cNvSpPr/>
          <p:nvPr/>
        </p:nvSpPr>
        <p:spPr>
          <a:xfrm>
            <a:off x="827584" y="1844824"/>
            <a:ext cx="7344816" cy="1944216"/>
          </a:xfrm>
          <a:prstGeom prst="roundRect">
            <a:avLst/>
          </a:prstGeom>
          <a:no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85523299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B6B9C141-90F0-2FD6-E5DE-849BF3AB1D66}"/>
              </a:ext>
            </a:extLst>
          </p:cNvPr>
          <p:cNvPicPr>
            <a:picLocks noChangeAspect="1"/>
          </p:cNvPicPr>
          <p:nvPr/>
        </p:nvPicPr>
        <p:blipFill>
          <a:blip r:embed="rId3"/>
          <a:stretch>
            <a:fillRect/>
          </a:stretch>
        </p:blipFill>
        <p:spPr>
          <a:xfrm>
            <a:off x="4258982" y="2930029"/>
            <a:ext cx="3553378" cy="3523307"/>
          </a:xfrm>
          <a:prstGeom prst="rect">
            <a:avLst/>
          </a:prstGeom>
          <a:ln>
            <a:solidFill>
              <a:schemeClr val="tx1"/>
            </a:solidFill>
          </a:ln>
        </p:spPr>
      </p:pic>
      <p:pic>
        <p:nvPicPr>
          <p:cNvPr id="14" name="図 13">
            <a:extLst>
              <a:ext uri="{FF2B5EF4-FFF2-40B4-BE49-F238E27FC236}">
                <a16:creationId xmlns:a16="http://schemas.microsoft.com/office/drawing/2014/main" id="{FDC5E702-1908-4046-B352-1E04C49BF0CB}"/>
              </a:ext>
            </a:extLst>
          </p:cNvPr>
          <p:cNvPicPr>
            <a:picLocks noChangeAspect="1"/>
          </p:cNvPicPr>
          <p:nvPr/>
        </p:nvPicPr>
        <p:blipFill>
          <a:blip r:embed="rId4"/>
          <a:stretch>
            <a:fillRect/>
          </a:stretch>
        </p:blipFill>
        <p:spPr>
          <a:xfrm>
            <a:off x="1043608" y="1772816"/>
            <a:ext cx="3790950" cy="2305050"/>
          </a:xfrm>
          <a:prstGeom prst="rect">
            <a:avLst/>
          </a:prstGeom>
        </p:spPr>
      </p:pic>
      <p:sp>
        <p:nvSpPr>
          <p:cNvPr id="2" name="スライド番号プレースホルダー 1"/>
          <p:cNvSpPr>
            <a:spLocks noGrp="1"/>
          </p:cNvSpPr>
          <p:nvPr>
            <p:ph type="sldNum" sz="quarter" idx="12"/>
          </p:nvPr>
        </p:nvSpPr>
        <p:spPr/>
        <p:txBody>
          <a:bodyPr/>
          <a:lstStyle/>
          <a:p>
            <a:fld id="{64452A23-BFEA-43FD-98FB-69091C0AE9EE}" type="slidenum">
              <a:rPr kumimoji="1" lang="ja-JP" altLang="en-US" smtClean="0"/>
              <a:pPr/>
              <a:t>44</a:t>
            </a:fld>
            <a:endParaRPr kumimoji="1" lang="ja-JP" altLang="en-US" dirty="0"/>
          </a:p>
        </p:txBody>
      </p:sp>
      <p:grpSp>
        <p:nvGrpSpPr>
          <p:cNvPr id="3" name="グループ化 2"/>
          <p:cNvGrpSpPr/>
          <p:nvPr/>
        </p:nvGrpSpPr>
        <p:grpSpPr>
          <a:xfrm>
            <a:off x="679444" y="188640"/>
            <a:ext cx="7997012" cy="1063856"/>
            <a:chOff x="395536" y="908720"/>
            <a:chExt cx="7632848" cy="1063856"/>
          </a:xfrm>
        </p:grpSpPr>
        <p:sp>
          <p:nvSpPr>
            <p:cNvPr id="4" name="フローチャート: 処理 3"/>
            <p:cNvSpPr/>
            <p:nvPr/>
          </p:nvSpPr>
          <p:spPr>
            <a:xfrm>
              <a:off x="395536" y="908720"/>
              <a:ext cx="7632848" cy="355628"/>
            </a:xfrm>
            <a:prstGeom prst="flowChartProcess">
              <a:avLst/>
            </a:prstGeom>
            <a:solidFill>
              <a:srgbClr val="92D050"/>
            </a:solid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ja-JP" altLang="en-US" dirty="0">
                  <a:solidFill>
                    <a:schemeClr val="tx1"/>
                  </a:solidFill>
                  <a:latin typeface="+mn-ea"/>
                </a:rPr>
                <a:t>（１）</a:t>
              </a:r>
              <a:r>
                <a:rPr lang="en-US" altLang="ja-JP" dirty="0">
                  <a:solidFill>
                    <a:schemeClr val="tx1"/>
                  </a:solidFill>
                  <a:latin typeface="+mn-ea"/>
                </a:rPr>
                <a:t>Access</a:t>
              </a:r>
              <a:r>
                <a:rPr lang="ja-JP" altLang="en-US" dirty="0">
                  <a:solidFill>
                    <a:schemeClr val="tx1"/>
                  </a:solidFill>
                  <a:latin typeface="+mn-ea"/>
                </a:rPr>
                <a:t>本体：申請書入力システムを起動する </a:t>
              </a:r>
              <a:endParaRPr kumimoji="1" lang="ja-JP" altLang="en-US" dirty="0">
                <a:solidFill>
                  <a:schemeClr val="tx1"/>
                </a:solidFill>
                <a:latin typeface="+mn-ea"/>
              </a:endParaRPr>
            </a:p>
          </p:txBody>
        </p:sp>
        <p:sp>
          <p:nvSpPr>
            <p:cNvPr id="5" name="フローチャート: 処理 4"/>
            <p:cNvSpPr/>
            <p:nvPr/>
          </p:nvSpPr>
          <p:spPr>
            <a:xfrm>
              <a:off x="395536" y="1273172"/>
              <a:ext cx="7632848" cy="699404"/>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①</a:t>
              </a:r>
              <a:r>
                <a:rPr lang="ja-JP" altLang="en-US" dirty="0">
                  <a:solidFill>
                    <a:prstClr val="black"/>
                  </a:solidFill>
                  <a:latin typeface="+mn-ea"/>
                </a:rPr>
                <a:t>デスクトップの「</a:t>
              </a:r>
              <a:r>
                <a:rPr lang="en-US" altLang="ja-JP" dirty="0">
                  <a:solidFill>
                    <a:schemeClr val="tx1"/>
                  </a:solidFill>
                  <a:latin typeface="+mn-ea"/>
                </a:rPr>
                <a:t> kobetu_hosyoAP.ACCDB </a:t>
              </a:r>
              <a:r>
                <a:rPr lang="ja-JP" altLang="en-US" dirty="0">
                  <a:solidFill>
                    <a:prstClr val="black"/>
                  </a:solidFill>
                  <a:latin typeface="+mn-ea"/>
                </a:rPr>
                <a:t>」ショートカットを</a:t>
              </a:r>
              <a:endParaRPr lang="en-US" altLang="ja-JP" dirty="0">
                <a:solidFill>
                  <a:prstClr val="black"/>
                </a:solidFill>
                <a:latin typeface="+mn-ea"/>
              </a:endParaRPr>
            </a:p>
            <a:p>
              <a:r>
                <a:rPr lang="ja-JP" altLang="en-US" dirty="0">
                  <a:solidFill>
                    <a:prstClr val="black"/>
                  </a:solidFill>
                  <a:latin typeface="+mn-ea"/>
                </a:rPr>
                <a:t>　ダブルクリックする 。</a:t>
              </a:r>
              <a:endParaRPr lang="en-US" altLang="ja-JP" dirty="0">
                <a:solidFill>
                  <a:prstClr val="black"/>
                </a:solidFill>
                <a:latin typeface="+mn-ea"/>
              </a:endParaRPr>
            </a:p>
            <a:p>
              <a:endParaRPr lang="en-US" altLang="ja-JP" dirty="0">
                <a:solidFill>
                  <a:schemeClr val="tx1"/>
                </a:solidFill>
                <a:latin typeface="+mn-ea"/>
              </a:endParaRPr>
            </a:p>
          </p:txBody>
        </p:sp>
      </p:grpSp>
      <p:sp>
        <p:nvSpPr>
          <p:cNvPr id="12" name="正方形/長方形 11"/>
          <p:cNvSpPr/>
          <p:nvPr/>
        </p:nvSpPr>
        <p:spPr>
          <a:xfrm>
            <a:off x="2243776" y="1781884"/>
            <a:ext cx="967091" cy="925063"/>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latin typeface="+mn-ea"/>
            </a:endParaRPr>
          </a:p>
        </p:txBody>
      </p:sp>
      <p:pic>
        <p:nvPicPr>
          <p:cNvPr id="20" name="図 1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35163" y="2503852"/>
            <a:ext cx="578389" cy="578389"/>
          </a:xfrm>
          <a:prstGeom prst="rect">
            <a:avLst/>
          </a:prstGeom>
        </p:spPr>
      </p:pic>
      <p:sp>
        <p:nvSpPr>
          <p:cNvPr id="15" name="円形吹き出し 7">
            <a:extLst>
              <a:ext uri="{FF2B5EF4-FFF2-40B4-BE49-F238E27FC236}">
                <a16:creationId xmlns:a16="http://schemas.microsoft.com/office/drawing/2014/main" id="{0001BEBA-774C-429F-B5B3-628FDD22ED9C}"/>
              </a:ext>
            </a:extLst>
          </p:cNvPr>
          <p:cNvSpPr/>
          <p:nvPr/>
        </p:nvSpPr>
        <p:spPr>
          <a:xfrm>
            <a:off x="2195736" y="1484784"/>
            <a:ext cx="376409" cy="334615"/>
          </a:xfrm>
          <a:prstGeom prst="wedgeEllipseCallout">
            <a:avLst>
              <a:gd name="adj1" fmla="val 80113"/>
              <a:gd name="adj2" fmla="val 97780"/>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１</a:t>
            </a:r>
          </a:p>
        </p:txBody>
      </p:sp>
      <p:sp>
        <p:nvSpPr>
          <p:cNvPr id="13" name="屈折矢印 8">
            <a:extLst>
              <a:ext uri="{FF2B5EF4-FFF2-40B4-BE49-F238E27FC236}">
                <a16:creationId xmlns:a16="http://schemas.microsoft.com/office/drawing/2014/main" id="{B666D172-3CF3-4DF4-9CFC-3E7E31384E10}"/>
              </a:ext>
            </a:extLst>
          </p:cNvPr>
          <p:cNvSpPr/>
          <p:nvPr/>
        </p:nvSpPr>
        <p:spPr>
          <a:xfrm flipV="1">
            <a:off x="4594204" y="2483956"/>
            <a:ext cx="1640462" cy="787658"/>
          </a:xfrm>
          <a:prstGeom prst="bentUpArrow">
            <a:avLst>
              <a:gd name="adj1" fmla="val 14331"/>
              <a:gd name="adj2" fmla="val 25000"/>
              <a:gd name="adj3" fmla="val 326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latin typeface="+mn-ea"/>
            </a:endParaRPr>
          </a:p>
        </p:txBody>
      </p:sp>
      <p:pic>
        <p:nvPicPr>
          <p:cNvPr id="7" name="図 6">
            <a:extLst>
              <a:ext uri="{FF2B5EF4-FFF2-40B4-BE49-F238E27FC236}">
                <a16:creationId xmlns:a16="http://schemas.microsoft.com/office/drawing/2014/main" id="{F33C03E8-90B2-4988-6B6F-4BB2C994516B}"/>
              </a:ext>
            </a:extLst>
          </p:cNvPr>
          <p:cNvPicPr>
            <a:picLocks noChangeAspect="1"/>
          </p:cNvPicPr>
          <p:nvPr/>
        </p:nvPicPr>
        <p:blipFill>
          <a:blip r:embed="rId6"/>
          <a:stretch>
            <a:fillRect/>
          </a:stretch>
        </p:blipFill>
        <p:spPr>
          <a:xfrm>
            <a:off x="5104500" y="3503191"/>
            <a:ext cx="860224" cy="114366"/>
          </a:xfrm>
          <a:prstGeom prst="rect">
            <a:avLst/>
          </a:prstGeom>
        </p:spPr>
      </p:pic>
    </p:spTree>
    <p:extLst>
      <p:ext uri="{BB962C8B-B14F-4D97-AF65-F5344CB8AC3E}">
        <p14:creationId xmlns:p14="http://schemas.microsoft.com/office/powerpoint/2010/main" val="275991449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A6AB6125-9489-F9C6-AD70-B227ED9F0001}"/>
              </a:ext>
            </a:extLst>
          </p:cNvPr>
          <p:cNvPicPr>
            <a:picLocks noChangeAspect="1"/>
          </p:cNvPicPr>
          <p:nvPr/>
        </p:nvPicPr>
        <p:blipFill>
          <a:blip r:embed="rId3"/>
          <a:stretch>
            <a:fillRect/>
          </a:stretch>
        </p:blipFill>
        <p:spPr>
          <a:xfrm>
            <a:off x="4310920" y="2092693"/>
            <a:ext cx="3870449" cy="3837695"/>
          </a:xfrm>
          <a:prstGeom prst="rect">
            <a:avLst/>
          </a:prstGeom>
          <a:ln>
            <a:solidFill>
              <a:schemeClr val="tx1"/>
            </a:solidFill>
          </a:ln>
        </p:spPr>
      </p:pic>
      <p:sp>
        <p:nvSpPr>
          <p:cNvPr id="2" name="スライド番号プレースホルダー 1"/>
          <p:cNvSpPr>
            <a:spLocks noGrp="1"/>
          </p:cNvSpPr>
          <p:nvPr>
            <p:ph type="sldNum" sz="quarter" idx="12"/>
          </p:nvPr>
        </p:nvSpPr>
        <p:spPr>
          <a:xfrm>
            <a:off x="6553200" y="6376243"/>
            <a:ext cx="2133600" cy="365125"/>
          </a:xfrm>
        </p:spPr>
        <p:txBody>
          <a:bodyPr/>
          <a:lstStyle/>
          <a:p>
            <a:fld id="{64452A23-BFEA-43FD-98FB-69091C0AE9EE}" type="slidenum">
              <a:rPr kumimoji="1" lang="ja-JP" altLang="en-US" smtClean="0"/>
              <a:pPr/>
              <a:t>45</a:t>
            </a:fld>
            <a:endParaRPr kumimoji="1" lang="ja-JP" altLang="en-US"/>
          </a:p>
        </p:txBody>
      </p:sp>
      <p:sp>
        <p:nvSpPr>
          <p:cNvPr id="5" name="フローチャート: 処理 4"/>
          <p:cNvSpPr/>
          <p:nvPr/>
        </p:nvSpPr>
        <p:spPr>
          <a:xfrm>
            <a:off x="699225" y="549483"/>
            <a:ext cx="7977231" cy="431245"/>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②セキュリティの警告　→　このコンテンツを有効にする。</a:t>
            </a:r>
            <a:endParaRPr lang="en-US" altLang="ja-JP" dirty="0">
              <a:solidFill>
                <a:schemeClr val="tx1"/>
              </a:solidFill>
              <a:latin typeface="+mn-ea"/>
            </a:endParaRPr>
          </a:p>
        </p:txBody>
      </p:sp>
      <p:sp>
        <p:nvSpPr>
          <p:cNvPr id="11" name="テキスト ボックス 10"/>
          <p:cNvSpPr txBox="1"/>
          <p:nvPr/>
        </p:nvSpPr>
        <p:spPr>
          <a:xfrm>
            <a:off x="611560" y="1052736"/>
            <a:ext cx="3672408" cy="369332"/>
          </a:xfrm>
          <a:prstGeom prst="rect">
            <a:avLst/>
          </a:prstGeom>
          <a:noFill/>
        </p:spPr>
        <p:txBody>
          <a:bodyPr wrap="square" rtlCol="0">
            <a:spAutoFit/>
          </a:bodyPr>
          <a:lstStyle/>
          <a:p>
            <a:r>
              <a:rPr lang="en-US" altLang="ja-JP" dirty="0">
                <a:latin typeface="+mn-ea"/>
              </a:rPr>
              <a:t>Access for Microsoft 365</a:t>
            </a:r>
            <a:endParaRPr kumimoji="1" lang="en-US" altLang="ja-JP" dirty="0">
              <a:latin typeface="+mn-ea"/>
            </a:endParaRPr>
          </a:p>
        </p:txBody>
      </p:sp>
      <p:sp>
        <p:nvSpPr>
          <p:cNvPr id="19" name="正方形/長方形 18"/>
          <p:cNvSpPr/>
          <p:nvPr/>
        </p:nvSpPr>
        <p:spPr>
          <a:xfrm>
            <a:off x="467544" y="6093296"/>
            <a:ext cx="585033" cy="407070"/>
          </a:xfrm>
          <a:prstGeom prst="rect">
            <a:avLst/>
          </a:prstGeom>
          <a:gradFill flip="none" rotWithShape="1">
            <a:gsLst>
              <a:gs pos="0">
                <a:schemeClr val="accent1">
                  <a:tint val="66000"/>
                  <a:satMod val="160000"/>
                </a:schemeClr>
              </a:gs>
              <a:gs pos="14000">
                <a:schemeClr val="accent1">
                  <a:tint val="44500"/>
                  <a:satMod val="160000"/>
                </a:schemeClr>
              </a:gs>
              <a:gs pos="100000">
                <a:schemeClr val="accent1">
                  <a:tint val="23500"/>
                  <a:satMod val="160000"/>
                </a:schemeClr>
              </a:gs>
            </a:gsLst>
            <a:lin ang="5400000" scaled="1"/>
            <a:tileRect/>
          </a:gradFill>
          <a:ln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sz="1100" dirty="0">
              <a:solidFill>
                <a:schemeClr val="tx1"/>
              </a:solidFill>
              <a:latin typeface="+mn-ea"/>
            </a:endParaRPr>
          </a:p>
        </p:txBody>
      </p:sp>
      <p:sp>
        <p:nvSpPr>
          <p:cNvPr id="20" name="正方形/長方形 19"/>
          <p:cNvSpPr/>
          <p:nvPr/>
        </p:nvSpPr>
        <p:spPr>
          <a:xfrm>
            <a:off x="1052577" y="6093296"/>
            <a:ext cx="7128792" cy="407070"/>
          </a:xfrm>
          <a:prstGeom prst="rect">
            <a:avLst/>
          </a:prstGeom>
          <a:gradFill flip="none" rotWithShape="1">
            <a:gsLst>
              <a:gs pos="0">
                <a:schemeClr val="accent1">
                  <a:tint val="66000"/>
                  <a:satMod val="160000"/>
                </a:schemeClr>
              </a:gs>
              <a:gs pos="14000">
                <a:schemeClr val="accent1">
                  <a:tint val="44500"/>
                  <a:satMod val="160000"/>
                </a:schemeClr>
              </a:gs>
              <a:gs pos="100000">
                <a:schemeClr val="accent1">
                  <a:tint val="23500"/>
                  <a:satMod val="160000"/>
                </a:schemeClr>
              </a:gs>
            </a:gsLst>
            <a:lin ang="5400000" scaled="1"/>
            <a:tileRect/>
          </a:gradFill>
          <a:ln cmpd="db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100" dirty="0">
                <a:solidFill>
                  <a:schemeClr val="tx1"/>
                </a:solidFill>
                <a:latin typeface="+mn-ea"/>
              </a:rPr>
              <a:t>操作マニュアル「申請書入力システム操作マニュアル</a:t>
            </a:r>
            <a:r>
              <a:rPr lang="en-US" altLang="ja-JP" sz="1100" dirty="0">
                <a:solidFill>
                  <a:schemeClr val="tx1"/>
                </a:solidFill>
                <a:latin typeface="+mn-ea"/>
              </a:rPr>
              <a:t>.</a:t>
            </a:r>
            <a:r>
              <a:rPr lang="en-US" altLang="ja-JP" sz="1100" dirty="0" err="1">
                <a:solidFill>
                  <a:schemeClr val="tx1"/>
                </a:solidFill>
                <a:latin typeface="+mn-ea"/>
              </a:rPr>
              <a:t>docx</a:t>
            </a:r>
            <a:r>
              <a:rPr lang="ja-JP" altLang="en-US" sz="1100" dirty="0">
                <a:solidFill>
                  <a:schemeClr val="tx1"/>
                </a:solidFill>
                <a:latin typeface="+mn-ea"/>
              </a:rPr>
              <a:t>」</a:t>
            </a:r>
            <a:endParaRPr lang="en-US" altLang="ja-JP" sz="1100" dirty="0">
              <a:solidFill>
                <a:schemeClr val="tx1"/>
              </a:solidFill>
              <a:latin typeface="+mn-ea"/>
            </a:endParaRPr>
          </a:p>
          <a:p>
            <a:r>
              <a:rPr lang="ja-JP" altLang="en-US" sz="1100" dirty="0">
                <a:solidFill>
                  <a:schemeClr val="tx1"/>
                </a:solidFill>
                <a:latin typeface="+mn-ea"/>
              </a:rPr>
              <a:t>　　　　　　　</a:t>
            </a:r>
            <a:r>
              <a:rPr lang="en-US" altLang="ja-JP" sz="1100" dirty="0">
                <a:solidFill>
                  <a:schemeClr val="tx1"/>
                </a:solidFill>
                <a:latin typeface="+mn-ea"/>
              </a:rPr>
              <a:t>1.2</a:t>
            </a:r>
            <a:r>
              <a:rPr lang="ja-JP" altLang="en-US" sz="1100" dirty="0">
                <a:solidFill>
                  <a:schemeClr val="tx1"/>
                </a:solidFill>
                <a:latin typeface="+mn-ea"/>
              </a:rPr>
              <a:t> 申請書入力システムのコンピュータへのセットアップ　参照</a:t>
            </a:r>
          </a:p>
        </p:txBody>
      </p:sp>
      <p:sp>
        <p:nvSpPr>
          <p:cNvPr id="22" name="円/楕円 21"/>
          <p:cNvSpPr/>
          <p:nvPr/>
        </p:nvSpPr>
        <p:spPr>
          <a:xfrm>
            <a:off x="542414" y="6117988"/>
            <a:ext cx="360040" cy="360040"/>
          </a:xfrm>
          <a:prstGeom prst="ellipse">
            <a:avLst/>
          </a:prstGeom>
          <a:solidFill>
            <a:srgbClr val="333399"/>
          </a:solidFill>
          <a:ln w="6350">
            <a:solidFill>
              <a:schemeClr val="tx1"/>
            </a:solidFill>
          </a:ln>
          <a:effectLst>
            <a:outerShdw blurRad="76200" dir="18900000" sy="23000" kx="-1200000" algn="bl"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a:latin typeface="Wide Latin" panose="020A0A07050505020404" pitchFamily="18" charset="0"/>
              </a:rPr>
              <a:t>i</a:t>
            </a:r>
            <a:endParaRPr kumimoji="1" lang="ja-JP" altLang="en-US" dirty="0">
              <a:latin typeface="Wide Latin" panose="020A0A07050505020404" pitchFamily="18" charset="0"/>
            </a:endParaRPr>
          </a:p>
        </p:txBody>
      </p:sp>
      <p:pic>
        <p:nvPicPr>
          <p:cNvPr id="12" name="図 11"/>
          <p:cNvPicPr>
            <a:picLocks noChangeAspect="1"/>
          </p:cNvPicPr>
          <p:nvPr/>
        </p:nvPicPr>
        <p:blipFill>
          <a:blip r:embed="rId4"/>
          <a:stretch>
            <a:fillRect/>
          </a:stretch>
        </p:blipFill>
        <p:spPr>
          <a:xfrm>
            <a:off x="648640" y="1491369"/>
            <a:ext cx="5441635" cy="550642"/>
          </a:xfrm>
          <a:prstGeom prst="rect">
            <a:avLst/>
          </a:prstGeom>
          <a:ln>
            <a:solidFill>
              <a:schemeClr val="tx1"/>
            </a:solidFill>
          </a:ln>
        </p:spPr>
      </p:pic>
      <p:sp>
        <p:nvSpPr>
          <p:cNvPr id="9" name="正方形/長方形 8"/>
          <p:cNvSpPr/>
          <p:nvPr/>
        </p:nvSpPr>
        <p:spPr>
          <a:xfrm>
            <a:off x="5010156" y="1472039"/>
            <a:ext cx="1080120" cy="238427"/>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latin typeface="+mn-ea"/>
            </a:endParaRPr>
          </a:p>
        </p:txBody>
      </p:sp>
      <p:pic>
        <p:nvPicPr>
          <p:cNvPr id="26" name="図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46259" y="1586513"/>
            <a:ext cx="578389" cy="578389"/>
          </a:xfrm>
          <a:prstGeom prst="rect">
            <a:avLst/>
          </a:prstGeom>
        </p:spPr>
      </p:pic>
      <p:sp>
        <p:nvSpPr>
          <p:cNvPr id="13" name="円形吹き出し 7">
            <a:extLst>
              <a:ext uri="{FF2B5EF4-FFF2-40B4-BE49-F238E27FC236}">
                <a16:creationId xmlns:a16="http://schemas.microsoft.com/office/drawing/2014/main" id="{0001BEBA-774C-429F-B5B3-628FDD22ED9C}"/>
              </a:ext>
            </a:extLst>
          </p:cNvPr>
          <p:cNvSpPr/>
          <p:nvPr/>
        </p:nvSpPr>
        <p:spPr>
          <a:xfrm>
            <a:off x="4499635" y="1027329"/>
            <a:ext cx="376409" cy="334615"/>
          </a:xfrm>
          <a:prstGeom prst="wedgeEllipseCallout">
            <a:avLst>
              <a:gd name="adj1" fmla="val 80113"/>
              <a:gd name="adj2" fmla="val 97780"/>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２</a:t>
            </a:r>
          </a:p>
        </p:txBody>
      </p:sp>
      <p:sp>
        <p:nvSpPr>
          <p:cNvPr id="15" name="屈折矢印 8">
            <a:extLst>
              <a:ext uri="{FF2B5EF4-FFF2-40B4-BE49-F238E27FC236}">
                <a16:creationId xmlns:a16="http://schemas.microsoft.com/office/drawing/2014/main" id="{2F6B2CE1-0EF8-4F74-AF29-E44CB15B3087}"/>
              </a:ext>
            </a:extLst>
          </p:cNvPr>
          <p:cNvSpPr/>
          <p:nvPr/>
        </p:nvSpPr>
        <p:spPr>
          <a:xfrm rot="5400000">
            <a:off x="2566977" y="2044033"/>
            <a:ext cx="1981609" cy="2016224"/>
          </a:xfrm>
          <a:prstGeom prst="bentUpArrow">
            <a:avLst>
              <a:gd name="adj1" fmla="val 14331"/>
              <a:gd name="adj2" fmla="val 25000"/>
              <a:gd name="adj3" fmla="val 326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latin typeface="+mn-ea"/>
            </a:endParaRPr>
          </a:p>
        </p:txBody>
      </p:sp>
      <p:pic>
        <p:nvPicPr>
          <p:cNvPr id="4" name="図 3">
            <a:extLst>
              <a:ext uri="{FF2B5EF4-FFF2-40B4-BE49-F238E27FC236}">
                <a16:creationId xmlns:a16="http://schemas.microsoft.com/office/drawing/2014/main" id="{36AC4E00-705D-C43D-1EED-08BA9EB87F95}"/>
              </a:ext>
            </a:extLst>
          </p:cNvPr>
          <p:cNvPicPr>
            <a:picLocks noChangeAspect="1"/>
          </p:cNvPicPr>
          <p:nvPr/>
        </p:nvPicPr>
        <p:blipFill>
          <a:blip r:embed="rId6"/>
          <a:stretch>
            <a:fillRect/>
          </a:stretch>
        </p:blipFill>
        <p:spPr>
          <a:xfrm>
            <a:off x="5220072" y="2739531"/>
            <a:ext cx="932232" cy="123939"/>
          </a:xfrm>
          <a:prstGeom prst="rect">
            <a:avLst/>
          </a:prstGeom>
        </p:spPr>
      </p:pic>
    </p:spTree>
    <p:extLst>
      <p:ext uri="{BB962C8B-B14F-4D97-AF65-F5344CB8AC3E}">
        <p14:creationId xmlns:p14="http://schemas.microsoft.com/office/powerpoint/2010/main" val="278608717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552AE966-EEFD-440F-A7BE-06107962C97C}"/>
              </a:ext>
            </a:extLst>
          </p:cNvPr>
          <p:cNvPicPr>
            <a:picLocks noChangeAspect="1"/>
          </p:cNvPicPr>
          <p:nvPr/>
        </p:nvPicPr>
        <p:blipFill>
          <a:blip r:embed="rId3"/>
          <a:stretch>
            <a:fillRect/>
          </a:stretch>
        </p:blipFill>
        <p:spPr>
          <a:xfrm>
            <a:off x="698698" y="2481508"/>
            <a:ext cx="7905750" cy="2247900"/>
          </a:xfrm>
          <a:prstGeom prst="rect">
            <a:avLst/>
          </a:prstGeom>
          <a:ln>
            <a:solidFill>
              <a:schemeClr val="tx1"/>
            </a:solidFill>
          </a:ln>
        </p:spPr>
      </p:pic>
      <p:sp>
        <p:nvSpPr>
          <p:cNvPr id="2" name="スライド番号プレースホルダー 1"/>
          <p:cNvSpPr>
            <a:spLocks noGrp="1"/>
          </p:cNvSpPr>
          <p:nvPr>
            <p:ph type="sldNum" sz="quarter" idx="12"/>
          </p:nvPr>
        </p:nvSpPr>
        <p:spPr/>
        <p:txBody>
          <a:bodyPr/>
          <a:lstStyle/>
          <a:p>
            <a:fld id="{64452A23-BFEA-43FD-98FB-69091C0AE9EE}" type="slidenum">
              <a:rPr kumimoji="1" lang="ja-JP" altLang="en-US" smtClean="0"/>
              <a:pPr/>
              <a:t>46</a:t>
            </a:fld>
            <a:endParaRPr kumimoji="1" lang="ja-JP" altLang="en-US"/>
          </a:p>
        </p:txBody>
      </p:sp>
      <p:grpSp>
        <p:nvGrpSpPr>
          <p:cNvPr id="3" name="グループ化 2"/>
          <p:cNvGrpSpPr/>
          <p:nvPr/>
        </p:nvGrpSpPr>
        <p:grpSpPr>
          <a:xfrm>
            <a:off x="699225" y="188640"/>
            <a:ext cx="7977231" cy="1723928"/>
            <a:chOff x="395536" y="908720"/>
            <a:chExt cx="7632848" cy="1723928"/>
          </a:xfrm>
        </p:grpSpPr>
        <p:sp>
          <p:nvSpPr>
            <p:cNvPr id="4" name="フローチャート: 処理 3"/>
            <p:cNvSpPr/>
            <p:nvPr/>
          </p:nvSpPr>
          <p:spPr>
            <a:xfrm>
              <a:off x="395536" y="908720"/>
              <a:ext cx="7632848" cy="360040"/>
            </a:xfrm>
            <a:prstGeom prst="flowChartProcess">
              <a:avLst/>
            </a:prstGeom>
            <a:solidFill>
              <a:srgbClr val="92D050"/>
            </a:solid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ja-JP" altLang="en-US" dirty="0">
                  <a:solidFill>
                    <a:schemeClr val="tx1"/>
                  </a:solidFill>
                  <a:latin typeface="+mn-ea"/>
                </a:rPr>
                <a:t>（２）マスタの準備（システム利用前の事前準備） </a:t>
              </a:r>
            </a:p>
          </p:txBody>
        </p:sp>
        <p:sp>
          <p:nvSpPr>
            <p:cNvPr id="5" name="フローチャート: 処理 4"/>
            <p:cNvSpPr/>
            <p:nvPr/>
          </p:nvSpPr>
          <p:spPr>
            <a:xfrm>
              <a:off x="395536" y="1269563"/>
              <a:ext cx="7632848" cy="1363085"/>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①「</a:t>
              </a:r>
              <a:r>
                <a:rPr lang="en-US" altLang="ja-JP" dirty="0">
                  <a:solidFill>
                    <a:schemeClr val="tx1"/>
                  </a:solidFill>
                  <a:latin typeface="+mn-ea"/>
                </a:rPr>
                <a:t>Kyogikai.xlsx</a:t>
              </a:r>
              <a:r>
                <a:rPr lang="ja-JP" altLang="en-US" dirty="0">
                  <a:solidFill>
                    <a:schemeClr val="tx1"/>
                  </a:solidFill>
                  <a:latin typeface="+mn-ea"/>
                </a:rPr>
                <a:t>」を開く。</a:t>
              </a:r>
              <a:endParaRPr lang="en-US" altLang="ja-JP" dirty="0">
                <a:solidFill>
                  <a:schemeClr val="tx1"/>
                </a:solidFill>
                <a:latin typeface="+mn-ea"/>
              </a:endParaRPr>
            </a:p>
            <a:p>
              <a:endParaRPr lang="en-US" altLang="ja-JP" dirty="0">
                <a:solidFill>
                  <a:schemeClr val="tx1"/>
                </a:solidFill>
                <a:latin typeface="+mn-ea"/>
              </a:endParaRPr>
            </a:p>
            <a:p>
              <a:endParaRPr lang="en-US" altLang="ja-JP" dirty="0">
                <a:solidFill>
                  <a:schemeClr val="tx1"/>
                </a:solidFill>
                <a:latin typeface="+mn-ea"/>
              </a:endParaRPr>
            </a:p>
            <a:p>
              <a:r>
                <a:rPr lang="ja-JP" altLang="en-US" sz="1400" dirty="0">
                  <a:solidFill>
                    <a:schemeClr val="tx1"/>
                  </a:solidFill>
                  <a:latin typeface="+mn-ea"/>
                </a:rPr>
                <a:t>・地域協議会の追加、名称変更があった場合は農政局等又は県域拠点等がそれぞれ地域協議会を変更する。</a:t>
              </a:r>
              <a:br>
                <a:rPr lang="ja-JP" altLang="en-US" sz="1400" dirty="0">
                  <a:solidFill>
                    <a:schemeClr val="tx1"/>
                  </a:solidFill>
                  <a:latin typeface="+mn-ea"/>
                </a:rPr>
              </a:br>
              <a:br>
                <a:rPr lang="ja-JP" altLang="en-US" sz="1400" dirty="0">
                  <a:solidFill>
                    <a:schemeClr val="tx1"/>
                  </a:solidFill>
                  <a:latin typeface="+mn-ea"/>
                </a:rPr>
              </a:br>
              <a:r>
                <a:rPr lang="ja-JP" altLang="en-US" dirty="0">
                  <a:solidFill>
                    <a:schemeClr val="tx1"/>
                  </a:solidFill>
                  <a:latin typeface="+mn-ea"/>
                </a:rPr>
                <a:t> </a:t>
              </a:r>
              <a:endParaRPr lang="en-US" altLang="ja-JP" dirty="0">
                <a:solidFill>
                  <a:schemeClr val="tx1"/>
                </a:solidFill>
                <a:latin typeface="+mn-ea"/>
              </a:endParaRPr>
            </a:p>
          </p:txBody>
        </p:sp>
      </p:grpSp>
      <p:sp>
        <p:nvSpPr>
          <p:cNvPr id="14" name="正方形/長方形 13"/>
          <p:cNvSpPr/>
          <p:nvPr/>
        </p:nvSpPr>
        <p:spPr>
          <a:xfrm>
            <a:off x="467544" y="6093296"/>
            <a:ext cx="585033" cy="407070"/>
          </a:xfrm>
          <a:prstGeom prst="rect">
            <a:avLst/>
          </a:prstGeom>
          <a:gradFill flip="none" rotWithShape="1">
            <a:gsLst>
              <a:gs pos="0">
                <a:schemeClr val="accent1">
                  <a:tint val="66000"/>
                  <a:satMod val="160000"/>
                </a:schemeClr>
              </a:gs>
              <a:gs pos="14000">
                <a:schemeClr val="accent1">
                  <a:tint val="44500"/>
                  <a:satMod val="160000"/>
                </a:schemeClr>
              </a:gs>
              <a:gs pos="100000">
                <a:schemeClr val="accent1">
                  <a:tint val="23500"/>
                  <a:satMod val="160000"/>
                </a:schemeClr>
              </a:gs>
            </a:gsLst>
            <a:lin ang="5400000" scaled="1"/>
            <a:tileRect/>
          </a:gradFill>
          <a:ln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sz="1100" dirty="0">
              <a:solidFill>
                <a:schemeClr val="tx1"/>
              </a:solidFill>
              <a:latin typeface="+mn-ea"/>
            </a:endParaRPr>
          </a:p>
        </p:txBody>
      </p:sp>
      <p:sp>
        <p:nvSpPr>
          <p:cNvPr id="15" name="正方形/長方形 14"/>
          <p:cNvSpPr/>
          <p:nvPr/>
        </p:nvSpPr>
        <p:spPr>
          <a:xfrm>
            <a:off x="1052577" y="6093296"/>
            <a:ext cx="7128792" cy="407070"/>
          </a:xfrm>
          <a:prstGeom prst="rect">
            <a:avLst/>
          </a:prstGeom>
          <a:gradFill flip="none" rotWithShape="1">
            <a:gsLst>
              <a:gs pos="0">
                <a:schemeClr val="accent1">
                  <a:tint val="66000"/>
                  <a:satMod val="160000"/>
                </a:schemeClr>
              </a:gs>
              <a:gs pos="14000">
                <a:schemeClr val="accent1">
                  <a:tint val="44500"/>
                  <a:satMod val="160000"/>
                </a:schemeClr>
              </a:gs>
              <a:gs pos="100000">
                <a:schemeClr val="accent1">
                  <a:tint val="23500"/>
                  <a:satMod val="160000"/>
                </a:schemeClr>
              </a:gs>
            </a:gsLst>
            <a:lin ang="5400000" scaled="1"/>
            <a:tileRect/>
          </a:gradFill>
          <a:ln cmpd="db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100" dirty="0">
                <a:solidFill>
                  <a:schemeClr val="tx1"/>
                </a:solidFill>
                <a:latin typeface="+mn-ea"/>
              </a:rPr>
              <a:t>操作マニュアル「作物マスタおよび協議会マスタの作成方法</a:t>
            </a:r>
            <a:r>
              <a:rPr lang="en-US" altLang="ja-JP" sz="1100" dirty="0">
                <a:solidFill>
                  <a:schemeClr val="tx1"/>
                </a:solidFill>
                <a:latin typeface="+mn-ea"/>
              </a:rPr>
              <a:t>.</a:t>
            </a:r>
            <a:r>
              <a:rPr lang="en-US" altLang="ja-JP" sz="1100" dirty="0" err="1">
                <a:solidFill>
                  <a:schemeClr val="tx1"/>
                </a:solidFill>
                <a:latin typeface="+mn-ea"/>
              </a:rPr>
              <a:t>docx</a:t>
            </a:r>
            <a:r>
              <a:rPr lang="en-US" altLang="ja-JP" sz="1100" dirty="0">
                <a:solidFill>
                  <a:schemeClr val="tx1"/>
                </a:solidFill>
                <a:latin typeface="+mn-ea"/>
              </a:rPr>
              <a:t> </a:t>
            </a:r>
            <a:r>
              <a:rPr lang="ja-JP" altLang="en-US" sz="1100" dirty="0">
                <a:solidFill>
                  <a:schemeClr val="tx1"/>
                </a:solidFill>
                <a:latin typeface="+mn-ea"/>
              </a:rPr>
              <a:t>」参照</a:t>
            </a:r>
          </a:p>
        </p:txBody>
      </p:sp>
      <p:sp>
        <p:nvSpPr>
          <p:cNvPr id="16" name="円/楕円 15"/>
          <p:cNvSpPr/>
          <p:nvPr/>
        </p:nvSpPr>
        <p:spPr>
          <a:xfrm>
            <a:off x="542414" y="6117988"/>
            <a:ext cx="360040" cy="360040"/>
          </a:xfrm>
          <a:prstGeom prst="ellipse">
            <a:avLst/>
          </a:prstGeom>
          <a:solidFill>
            <a:srgbClr val="333399"/>
          </a:solidFill>
          <a:ln w="6350">
            <a:solidFill>
              <a:schemeClr val="tx1"/>
            </a:solidFill>
          </a:ln>
          <a:effectLst>
            <a:outerShdw blurRad="76200" dir="18900000" sy="23000" kx="-1200000" algn="bl"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a:latin typeface="Wide Latin" panose="020A0A07050505020404" pitchFamily="18" charset="0"/>
              </a:rPr>
              <a:t>i</a:t>
            </a:r>
            <a:endParaRPr kumimoji="1" lang="ja-JP" altLang="en-US" dirty="0">
              <a:latin typeface="Wide Latin" panose="020A0A07050505020404" pitchFamily="18" charset="0"/>
            </a:endParaRPr>
          </a:p>
        </p:txBody>
      </p:sp>
      <p:sp>
        <p:nvSpPr>
          <p:cNvPr id="18" name="角丸四角形 17"/>
          <p:cNvSpPr/>
          <p:nvPr/>
        </p:nvSpPr>
        <p:spPr>
          <a:xfrm>
            <a:off x="1381360" y="984410"/>
            <a:ext cx="7151080" cy="284350"/>
          </a:xfrm>
          <a:prstGeom prst="roundRect">
            <a:avLst/>
          </a:prstGeom>
          <a:solidFill>
            <a:schemeClr val="accent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100" dirty="0">
                <a:solidFill>
                  <a:schemeClr val="tx1"/>
                </a:solidFill>
                <a:latin typeface="+mn-ea"/>
              </a:rPr>
              <a:t>D:\</a:t>
            </a:r>
            <a:r>
              <a:rPr lang="ja-JP" altLang="en-US" sz="1100" dirty="0">
                <a:solidFill>
                  <a:schemeClr val="tx1"/>
                </a:solidFill>
                <a:latin typeface="+mn-ea"/>
              </a:rPr>
              <a:t>保護解除フォルダ</a:t>
            </a:r>
            <a:r>
              <a:rPr lang="en-US" altLang="ja-JP" sz="1100" dirty="0">
                <a:solidFill>
                  <a:schemeClr val="tx1"/>
                </a:solidFill>
                <a:latin typeface="+mn-ea"/>
              </a:rPr>
              <a:t>\</a:t>
            </a:r>
            <a:r>
              <a:rPr lang="ja-JP" altLang="en-US" sz="1100" dirty="0">
                <a:solidFill>
                  <a:schemeClr val="tx1"/>
                </a:solidFill>
                <a:latin typeface="+mn-ea"/>
              </a:rPr>
              <a:t>申請書入力システム</a:t>
            </a:r>
            <a:r>
              <a:rPr lang="en-US" altLang="ja-JP" sz="1100" dirty="0">
                <a:solidFill>
                  <a:schemeClr val="tx1"/>
                </a:solidFill>
                <a:latin typeface="+mn-ea"/>
              </a:rPr>
              <a:t>\</a:t>
            </a:r>
            <a:r>
              <a:rPr lang="ja-JP" altLang="en-US" sz="1100" dirty="0">
                <a:solidFill>
                  <a:schemeClr val="tx1"/>
                </a:solidFill>
                <a:latin typeface="+mn-ea"/>
              </a:rPr>
              <a:t>マスタ</a:t>
            </a:r>
            <a:r>
              <a:rPr lang="en-US" altLang="ja-JP" sz="1100" dirty="0">
                <a:solidFill>
                  <a:schemeClr val="tx1"/>
                </a:solidFill>
                <a:latin typeface="+mn-ea"/>
              </a:rPr>
              <a:t>\</a:t>
            </a:r>
            <a:r>
              <a:rPr lang="ja-JP" altLang="en-US" sz="1100" dirty="0">
                <a:solidFill>
                  <a:schemeClr val="tx1"/>
                </a:solidFill>
                <a:latin typeface="+mn-ea"/>
              </a:rPr>
              <a:t>記入用</a:t>
            </a:r>
            <a:r>
              <a:rPr lang="en-US" altLang="ja-JP" sz="1100" dirty="0">
                <a:solidFill>
                  <a:schemeClr val="tx1"/>
                </a:solidFill>
                <a:latin typeface="+mn-ea"/>
              </a:rPr>
              <a:t>Excel </a:t>
            </a:r>
            <a:r>
              <a:rPr lang="ja-JP" altLang="en-US" sz="1100" dirty="0">
                <a:solidFill>
                  <a:schemeClr val="tx1"/>
                </a:solidFill>
                <a:latin typeface="+mn-ea"/>
              </a:rPr>
              <a:t>　</a:t>
            </a:r>
            <a:r>
              <a:rPr lang="en-US" altLang="ja-JP" sz="1100" dirty="0">
                <a:solidFill>
                  <a:schemeClr val="tx1"/>
                </a:solidFill>
                <a:latin typeface="+mn-ea"/>
              </a:rPr>
              <a:t>※</a:t>
            </a:r>
            <a:r>
              <a:rPr lang="ja-JP" altLang="en-US" sz="1100" dirty="0">
                <a:solidFill>
                  <a:schemeClr val="tx1"/>
                </a:solidFill>
                <a:latin typeface="+mn-ea"/>
              </a:rPr>
              <a:t>保護解除フォルダについては</a:t>
            </a:r>
            <a:r>
              <a:rPr lang="en-US" altLang="ja-JP" sz="1100" dirty="0">
                <a:solidFill>
                  <a:schemeClr val="tx1"/>
                </a:solidFill>
                <a:latin typeface="+mn-ea"/>
              </a:rPr>
              <a:t>P.11</a:t>
            </a:r>
            <a:r>
              <a:rPr lang="ja-JP" altLang="en-US" sz="1100" dirty="0">
                <a:solidFill>
                  <a:schemeClr val="tx1"/>
                </a:solidFill>
                <a:latin typeface="+mn-ea"/>
              </a:rPr>
              <a:t>を参照</a:t>
            </a:r>
            <a:r>
              <a:rPr lang="ja-JP" altLang="en-US" sz="1100" dirty="0">
                <a:solidFill>
                  <a:schemeClr val="tx1"/>
                </a:solidFill>
                <a:latin typeface="+mj-ea"/>
              </a:rPr>
              <a:t>。</a:t>
            </a:r>
          </a:p>
        </p:txBody>
      </p:sp>
      <p:grpSp>
        <p:nvGrpSpPr>
          <p:cNvPr id="20" name="グループ化 19"/>
          <p:cNvGrpSpPr/>
          <p:nvPr/>
        </p:nvGrpSpPr>
        <p:grpSpPr>
          <a:xfrm>
            <a:off x="843242" y="873001"/>
            <a:ext cx="560407" cy="467767"/>
            <a:chOff x="779471" y="1566988"/>
            <a:chExt cx="560407" cy="467767"/>
          </a:xfrm>
        </p:grpSpPr>
        <p:pic>
          <p:nvPicPr>
            <p:cNvPr id="21" name="図 2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3859" y="1566988"/>
              <a:ext cx="452232" cy="405861"/>
            </a:xfrm>
            <a:prstGeom prst="rect">
              <a:avLst/>
            </a:prstGeom>
          </p:spPr>
        </p:pic>
        <p:sp>
          <p:nvSpPr>
            <p:cNvPr id="22" name="フローチャート: 処理 21"/>
            <p:cNvSpPr/>
            <p:nvPr/>
          </p:nvSpPr>
          <p:spPr>
            <a:xfrm>
              <a:off x="779471" y="1736967"/>
              <a:ext cx="560407" cy="297788"/>
            </a:xfrm>
            <a:prstGeom prst="flowChartProces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dirty="0">
                  <a:solidFill>
                    <a:schemeClr val="tx1"/>
                  </a:solidFill>
                  <a:latin typeface="+mn-ea"/>
                </a:rPr>
                <a:t>場所</a:t>
              </a:r>
              <a:endParaRPr kumimoji="1" lang="ja-JP" altLang="en-US" sz="2000" dirty="0">
                <a:solidFill>
                  <a:schemeClr val="tx1"/>
                </a:solidFill>
                <a:latin typeface="+mn-ea"/>
              </a:endParaRPr>
            </a:p>
          </p:txBody>
        </p:sp>
      </p:grpSp>
      <p:pic>
        <p:nvPicPr>
          <p:cNvPr id="7" name="図 6">
            <a:extLst>
              <a:ext uri="{FF2B5EF4-FFF2-40B4-BE49-F238E27FC236}">
                <a16:creationId xmlns:a16="http://schemas.microsoft.com/office/drawing/2014/main" id="{9CD86399-C9D6-4F4A-B8E2-BA1D4DAB820B}"/>
              </a:ext>
            </a:extLst>
          </p:cNvPr>
          <p:cNvPicPr>
            <a:picLocks noChangeAspect="1"/>
          </p:cNvPicPr>
          <p:nvPr/>
        </p:nvPicPr>
        <p:blipFill>
          <a:blip r:embed="rId5"/>
          <a:stretch>
            <a:fillRect/>
          </a:stretch>
        </p:blipFill>
        <p:spPr>
          <a:xfrm>
            <a:off x="3075756" y="3861048"/>
            <a:ext cx="5600700" cy="1533525"/>
          </a:xfrm>
          <a:prstGeom prst="rect">
            <a:avLst/>
          </a:prstGeom>
          <a:ln>
            <a:solidFill>
              <a:schemeClr val="tx1"/>
            </a:solidFill>
          </a:ln>
        </p:spPr>
      </p:pic>
      <p:pic>
        <p:nvPicPr>
          <p:cNvPr id="17" name="図 1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90540" y="3414924"/>
            <a:ext cx="770011" cy="770011"/>
          </a:xfrm>
          <a:prstGeom prst="rect">
            <a:avLst/>
          </a:prstGeom>
        </p:spPr>
      </p:pic>
      <p:sp>
        <p:nvSpPr>
          <p:cNvPr id="19" name="屈折矢印 8">
            <a:extLst>
              <a:ext uri="{FF2B5EF4-FFF2-40B4-BE49-F238E27FC236}">
                <a16:creationId xmlns:a16="http://schemas.microsoft.com/office/drawing/2014/main" id="{3F0892C0-E497-4437-882B-ECFBEDACC3A9}"/>
              </a:ext>
            </a:extLst>
          </p:cNvPr>
          <p:cNvSpPr/>
          <p:nvPr/>
        </p:nvSpPr>
        <p:spPr>
          <a:xfrm rot="5400000">
            <a:off x="2280637" y="3818736"/>
            <a:ext cx="1439948" cy="1080121"/>
          </a:xfrm>
          <a:prstGeom prst="bentUpArrow">
            <a:avLst>
              <a:gd name="adj1" fmla="val 24593"/>
              <a:gd name="adj2" fmla="val 25000"/>
              <a:gd name="adj3" fmla="val 326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n-ea"/>
            </a:endParaRPr>
          </a:p>
        </p:txBody>
      </p:sp>
      <p:sp>
        <p:nvSpPr>
          <p:cNvPr id="23" name="円形吹き出し 7">
            <a:extLst>
              <a:ext uri="{FF2B5EF4-FFF2-40B4-BE49-F238E27FC236}">
                <a16:creationId xmlns:a16="http://schemas.microsoft.com/office/drawing/2014/main" id="{0001BEBA-774C-429F-B5B3-628FDD22ED9C}"/>
              </a:ext>
            </a:extLst>
          </p:cNvPr>
          <p:cNvSpPr/>
          <p:nvPr/>
        </p:nvSpPr>
        <p:spPr>
          <a:xfrm>
            <a:off x="438485" y="3077119"/>
            <a:ext cx="376409" cy="334615"/>
          </a:xfrm>
          <a:prstGeom prst="wedgeEllipseCallout">
            <a:avLst>
              <a:gd name="adj1" fmla="val 50794"/>
              <a:gd name="adj2" fmla="val 60088"/>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１</a:t>
            </a:r>
          </a:p>
        </p:txBody>
      </p:sp>
    </p:spTree>
    <p:extLst>
      <p:ext uri="{BB962C8B-B14F-4D97-AF65-F5344CB8AC3E}">
        <p14:creationId xmlns:p14="http://schemas.microsoft.com/office/powerpoint/2010/main" val="371969676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7ECB3B22-D23E-4E0E-8A90-DD791F810746}"/>
              </a:ext>
            </a:extLst>
          </p:cNvPr>
          <p:cNvPicPr>
            <a:picLocks noChangeAspect="1"/>
          </p:cNvPicPr>
          <p:nvPr/>
        </p:nvPicPr>
        <p:blipFill>
          <a:blip r:embed="rId3"/>
          <a:stretch>
            <a:fillRect/>
          </a:stretch>
        </p:blipFill>
        <p:spPr>
          <a:xfrm>
            <a:off x="482674" y="2847910"/>
            <a:ext cx="7905750" cy="2247900"/>
          </a:xfrm>
          <a:prstGeom prst="rect">
            <a:avLst/>
          </a:prstGeom>
          <a:ln>
            <a:solidFill>
              <a:schemeClr val="tx1"/>
            </a:solidFill>
          </a:ln>
        </p:spPr>
      </p:pic>
      <p:sp>
        <p:nvSpPr>
          <p:cNvPr id="2" name="スライド番号プレースホルダー 1"/>
          <p:cNvSpPr>
            <a:spLocks noGrp="1"/>
          </p:cNvSpPr>
          <p:nvPr>
            <p:ph type="sldNum" sz="quarter" idx="12"/>
          </p:nvPr>
        </p:nvSpPr>
        <p:spPr/>
        <p:txBody>
          <a:bodyPr/>
          <a:lstStyle/>
          <a:p>
            <a:fld id="{64452A23-BFEA-43FD-98FB-69091C0AE9EE}" type="slidenum">
              <a:rPr kumimoji="1" lang="ja-JP" altLang="en-US" smtClean="0"/>
              <a:pPr/>
              <a:t>47</a:t>
            </a:fld>
            <a:endParaRPr kumimoji="1" lang="ja-JP" altLang="en-US"/>
          </a:p>
        </p:txBody>
      </p:sp>
      <p:sp>
        <p:nvSpPr>
          <p:cNvPr id="5" name="フローチャート: 処理 4"/>
          <p:cNvSpPr/>
          <p:nvPr/>
        </p:nvSpPr>
        <p:spPr>
          <a:xfrm>
            <a:off x="699225" y="549483"/>
            <a:ext cx="7977231" cy="1920883"/>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②「</a:t>
            </a:r>
            <a:r>
              <a:rPr lang="en-US" altLang="ja-JP" dirty="0">
                <a:solidFill>
                  <a:schemeClr val="tx1"/>
                </a:solidFill>
                <a:latin typeface="+mn-ea"/>
              </a:rPr>
              <a:t>sakumotsu.xlsx</a:t>
            </a:r>
            <a:r>
              <a:rPr lang="ja-JP" altLang="en-US" dirty="0">
                <a:solidFill>
                  <a:schemeClr val="tx1"/>
                </a:solidFill>
                <a:latin typeface="+mn-ea"/>
              </a:rPr>
              <a:t>」を開く。</a:t>
            </a:r>
            <a:endParaRPr lang="en-US" altLang="ja-JP" dirty="0">
              <a:solidFill>
                <a:schemeClr val="tx1"/>
              </a:solidFill>
              <a:latin typeface="+mn-ea"/>
            </a:endParaRPr>
          </a:p>
          <a:p>
            <a:endParaRPr lang="en-US" altLang="ja-JP" dirty="0">
              <a:solidFill>
                <a:schemeClr val="tx1"/>
              </a:solidFill>
              <a:latin typeface="+mn-ea"/>
            </a:endParaRPr>
          </a:p>
          <a:p>
            <a:endParaRPr lang="en-US" altLang="ja-JP" dirty="0">
              <a:solidFill>
                <a:schemeClr val="tx1"/>
              </a:solidFill>
              <a:latin typeface="+mn-ea"/>
            </a:endParaRPr>
          </a:p>
          <a:p>
            <a:r>
              <a:rPr lang="ja-JP" altLang="en-US" sz="1400" dirty="0">
                <a:solidFill>
                  <a:schemeClr val="tx1"/>
                </a:solidFill>
                <a:latin typeface="+mn-ea"/>
              </a:rPr>
              <a:t>・「１」を入れると該当項目に集計されるようになる。</a:t>
            </a:r>
          </a:p>
          <a:p>
            <a:r>
              <a:rPr lang="ja-JP" altLang="en-US" sz="1400" dirty="0">
                <a:solidFill>
                  <a:schemeClr val="tx1"/>
                </a:solidFill>
                <a:latin typeface="+mn-ea"/>
              </a:rPr>
              <a:t>・地域協議会ごとに作物の追加は可能</a:t>
            </a:r>
            <a:endParaRPr lang="en-US" altLang="ja-JP" sz="1400" dirty="0">
              <a:solidFill>
                <a:schemeClr val="tx1"/>
              </a:solidFill>
              <a:latin typeface="+mn-ea"/>
            </a:endParaRPr>
          </a:p>
          <a:p>
            <a:r>
              <a:rPr lang="ja-JP" altLang="en-US" sz="1400" dirty="0">
                <a:solidFill>
                  <a:schemeClr val="tx1"/>
                </a:solidFill>
                <a:latin typeface="+mn-ea"/>
              </a:rPr>
              <a:t>　</a:t>
            </a:r>
            <a:r>
              <a:rPr lang="en-US" altLang="ja-JP" sz="1400" dirty="0">
                <a:solidFill>
                  <a:schemeClr val="tx1"/>
                </a:solidFill>
                <a:latin typeface="+mn-ea"/>
              </a:rPr>
              <a:t>※</a:t>
            </a:r>
            <a:r>
              <a:rPr lang="ja-JP" altLang="en-US" sz="1400" dirty="0">
                <a:solidFill>
                  <a:schemeClr val="tx1"/>
                </a:solidFill>
                <a:latin typeface="+mn-ea"/>
              </a:rPr>
              <a:t>ただし条件があるのでマニュアル参照。例：野菜は２００～３９９</a:t>
            </a:r>
          </a:p>
          <a:p>
            <a:r>
              <a:rPr lang="ja-JP" altLang="en-US" sz="1400" dirty="0">
                <a:solidFill>
                  <a:schemeClr val="tx1"/>
                </a:solidFill>
                <a:latin typeface="+mn-ea"/>
              </a:rPr>
              <a:t>・使途整理番号１～３０は、使途マスタ（</a:t>
            </a:r>
            <a:r>
              <a:rPr lang="en-US" altLang="ja-JP" sz="1400" dirty="0">
                <a:solidFill>
                  <a:schemeClr val="tx1"/>
                </a:solidFill>
                <a:latin typeface="+mn-ea"/>
              </a:rPr>
              <a:t>shito.xlsx</a:t>
            </a:r>
            <a:r>
              <a:rPr lang="ja-JP" altLang="en-US" sz="1400" dirty="0">
                <a:solidFill>
                  <a:schemeClr val="tx1"/>
                </a:solidFill>
                <a:latin typeface="+mn-ea"/>
              </a:rPr>
              <a:t>）の使途整理番号に対応。 </a:t>
            </a:r>
          </a:p>
          <a:p>
            <a:br>
              <a:rPr lang="ja-JP" altLang="en-US" dirty="0">
                <a:solidFill>
                  <a:schemeClr val="tx1"/>
                </a:solidFill>
                <a:latin typeface="+mn-ea"/>
              </a:rPr>
            </a:br>
            <a:r>
              <a:rPr lang="ja-JP" altLang="en-US" dirty="0">
                <a:solidFill>
                  <a:schemeClr val="tx1"/>
                </a:solidFill>
                <a:latin typeface="+mn-ea"/>
              </a:rPr>
              <a:t> </a:t>
            </a:r>
            <a:endParaRPr lang="en-US" altLang="ja-JP" dirty="0">
              <a:solidFill>
                <a:schemeClr val="tx1"/>
              </a:solidFill>
              <a:latin typeface="+mn-ea"/>
            </a:endParaRPr>
          </a:p>
        </p:txBody>
      </p:sp>
      <p:sp>
        <p:nvSpPr>
          <p:cNvPr id="14" name="正方形/長方形 13"/>
          <p:cNvSpPr/>
          <p:nvPr/>
        </p:nvSpPr>
        <p:spPr>
          <a:xfrm>
            <a:off x="1052577" y="6096893"/>
            <a:ext cx="7128792" cy="407070"/>
          </a:xfrm>
          <a:prstGeom prst="rect">
            <a:avLst/>
          </a:prstGeom>
          <a:gradFill flip="none" rotWithShape="1">
            <a:gsLst>
              <a:gs pos="0">
                <a:schemeClr val="accent1">
                  <a:tint val="66000"/>
                  <a:satMod val="160000"/>
                </a:schemeClr>
              </a:gs>
              <a:gs pos="14000">
                <a:schemeClr val="accent1">
                  <a:tint val="44500"/>
                  <a:satMod val="160000"/>
                </a:schemeClr>
              </a:gs>
              <a:gs pos="100000">
                <a:schemeClr val="accent1">
                  <a:tint val="23500"/>
                  <a:satMod val="160000"/>
                </a:schemeClr>
              </a:gs>
            </a:gsLst>
            <a:lin ang="5400000" scaled="1"/>
            <a:tileRect/>
          </a:gradFill>
          <a:ln cmpd="db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100" dirty="0">
                <a:solidFill>
                  <a:schemeClr val="tx1"/>
                </a:solidFill>
                <a:latin typeface="+mn-ea"/>
              </a:rPr>
              <a:t>操作マニュアル「作物マスタおよび協議会マスタの作成方法</a:t>
            </a:r>
            <a:r>
              <a:rPr lang="en-US" altLang="ja-JP" sz="1100" dirty="0">
                <a:solidFill>
                  <a:schemeClr val="tx1"/>
                </a:solidFill>
                <a:latin typeface="+mn-ea"/>
              </a:rPr>
              <a:t>.</a:t>
            </a:r>
            <a:r>
              <a:rPr lang="en-US" altLang="ja-JP" sz="1100" dirty="0" err="1">
                <a:solidFill>
                  <a:schemeClr val="tx1"/>
                </a:solidFill>
                <a:latin typeface="+mn-ea"/>
              </a:rPr>
              <a:t>docx</a:t>
            </a:r>
            <a:r>
              <a:rPr lang="en-US" altLang="ja-JP" sz="1100" dirty="0">
                <a:solidFill>
                  <a:schemeClr val="tx1"/>
                </a:solidFill>
                <a:latin typeface="+mn-ea"/>
              </a:rPr>
              <a:t> </a:t>
            </a:r>
            <a:r>
              <a:rPr lang="ja-JP" altLang="en-US" sz="1100" dirty="0">
                <a:solidFill>
                  <a:schemeClr val="tx1"/>
                </a:solidFill>
                <a:latin typeface="+mn-ea"/>
              </a:rPr>
              <a:t>」参照</a:t>
            </a:r>
          </a:p>
        </p:txBody>
      </p:sp>
      <p:sp>
        <p:nvSpPr>
          <p:cNvPr id="15" name="正方形/長方形 14"/>
          <p:cNvSpPr/>
          <p:nvPr/>
        </p:nvSpPr>
        <p:spPr>
          <a:xfrm>
            <a:off x="467544" y="6093296"/>
            <a:ext cx="585033" cy="407070"/>
          </a:xfrm>
          <a:prstGeom prst="rect">
            <a:avLst/>
          </a:prstGeom>
          <a:gradFill flip="none" rotWithShape="1">
            <a:gsLst>
              <a:gs pos="0">
                <a:schemeClr val="accent1">
                  <a:tint val="66000"/>
                  <a:satMod val="160000"/>
                </a:schemeClr>
              </a:gs>
              <a:gs pos="14000">
                <a:schemeClr val="accent1">
                  <a:tint val="44500"/>
                  <a:satMod val="160000"/>
                </a:schemeClr>
              </a:gs>
              <a:gs pos="100000">
                <a:schemeClr val="accent1">
                  <a:tint val="23500"/>
                  <a:satMod val="160000"/>
                </a:schemeClr>
              </a:gs>
            </a:gsLst>
            <a:lin ang="5400000" scaled="1"/>
            <a:tileRect/>
          </a:gradFill>
          <a:ln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sz="1100" dirty="0">
              <a:solidFill>
                <a:schemeClr val="tx1"/>
              </a:solidFill>
              <a:latin typeface="+mn-ea"/>
            </a:endParaRPr>
          </a:p>
        </p:txBody>
      </p:sp>
      <p:sp>
        <p:nvSpPr>
          <p:cNvPr id="16" name="円/楕円 15"/>
          <p:cNvSpPr/>
          <p:nvPr/>
        </p:nvSpPr>
        <p:spPr>
          <a:xfrm>
            <a:off x="542414" y="6117988"/>
            <a:ext cx="360040" cy="360040"/>
          </a:xfrm>
          <a:prstGeom prst="ellipse">
            <a:avLst/>
          </a:prstGeom>
          <a:solidFill>
            <a:srgbClr val="333399"/>
          </a:solidFill>
          <a:ln w="6350">
            <a:solidFill>
              <a:schemeClr val="tx1"/>
            </a:solidFill>
          </a:ln>
          <a:effectLst>
            <a:outerShdw blurRad="76200" dir="18900000" sy="23000" kx="-1200000" algn="bl"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a:latin typeface="Wide Latin" panose="020A0A07050505020404" pitchFamily="18" charset="0"/>
              </a:rPr>
              <a:t>i</a:t>
            </a:r>
            <a:endParaRPr kumimoji="1" lang="ja-JP" altLang="en-US" dirty="0">
              <a:latin typeface="Wide Latin" panose="020A0A07050505020404" pitchFamily="18" charset="0"/>
            </a:endParaRPr>
          </a:p>
        </p:txBody>
      </p:sp>
      <p:pic>
        <p:nvPicPr>
          <p:cNvPr id="17" name="図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71416" y="3948784"/>
            <a:ext cx="770011" cy="770011"/>
          </a:xfrm>
          <a:prstGeom prst="rect">
            <a:avLst/>
          </a:prstGeom>
        </p:spPr>
      </p:pic>
      <p:sp>
        <p:nvSpPr>
          <p:cNvPr id="13" name="角丸四角形 12"/>
          <p:cNvSpPr/>
          <p:nvPr/>
        </p:nvSpPr>
        <p:spPr>
          <a:xfrm>
            <a:off x="1381360" y="984410"/>
            <a:ext cx="7151080" cy="284350"/>
          </a:xfrm>
          <a:prstGeom prst="roundRect">
            <a:avLst/>
          </a:prstGeom>
          <a:solidFill>
            <a:schemeClr val="accent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100" dirty="0">
                <a:solidFill>
                  <a:schemeClr val="tx1"/>
                </a:solidFill>
                <a:latin typeface="+mn-ea"/>
              </a:rPr>
              <a:t>D:\</a:t>
            </a:r>
            <a:r>
              <a:rPr lang="ja-JP" altLang="en-US" sz="1100" dirty="0">
                <a:solidFill>
                  <a:schemeClr val="tx1"/>
                </a:solidFill>
                <a:latin typeface="+mn-ea"/>
              </a:rPr>
              <a:t>保護解除フォルダ</a:t>
            </a:r>
            <a:r>
              <a:rPr lang="en-US" altLang="ja-JP" sz="1100" dirty="0">
                <a:solidFill>
                  <a:schemeClr val="tx1"/>
                </a:solidFill>
                <a:latin typeface="+mn-ea"/>
              </a:rPr>
              <a:t>\</a:t>
            </a:r>
            <a:r>
              <a:rPr lang="ja-JP" altLang="en-US" sz="1100" dirty="0">
                <a:solidFill>
                  <a:schemeClr val="tx1"/>
                </a:solidFill>
                <a:latin typeface="+mn-ea"/>
              </a:rPr>
              <a:t>申請書入力システム</a:t>
            </a:r>
            <a:r>
              <a:rPr lang="en-US" altLang="ja-JP" sz="1100" dirty="0">
                <a:solidFill>
                  <a:schemeClr val="tx1"/>
                </a:solidFill>
                <a:latin typeface="+mn-ea"/>
              </a:rPr>
              <a:t>\</a:t>
            </a:r>
            <a:r>
              <a:rPr lang="ja-JP" altLang="en-US" sz="1100" dirty="0">
                <a:solidFill>
                  <a:schemeClr val="tx1"/>
                </a:solidFill>
                <a:latin typeface="+mn-ea"/>
              </a:rPr>
              <a:t>マスタ</a:t>
            </a:r>
            <a:r>
              <a:rPr lang="en-US" altLang="ja-JP" sz="1100" dirty="0">
                <a:solidFill>
                  <a:schemeClr val="tx1"/>
                </a:solidFill>
                <a:latin typeface="+mn-ea"/>
              </a:rPr>
              <a:t>\</a:t>
            </a:r>
            <a:r>
              <a:rPr lang="ja-JP" altLang="en-US" sz="1100" dirty="0">
                <a:solidFill>
                  <a:schemeClr val="tx1"/>
                </a:solidFill>
                <a:latin typeface="+mn-ea"/>
              </a:rPr>
              <a:t>記入用</a:t>
            </a:r>
            <a:r>
              <a:rPr lang="en-US" altLang="ja-JP" sz="1100" dirty="0">
                <a:solidFill>
                  <a:schemeClr val="tx1"/>
                </a:solidFill>
                <a:latin typeface="+mn-ea"/>
              </a:rPr>
              <a:t>Excel </a:t>
            </a:r>
            <a:r>
              <a:rPr lang="ja-JP" altLang="en-US" sz="1100" dirty="0">
                <a:solidFill>
                  <a:schemeClr val="tx1"/>
                </a:solidFill>
                <a:latin typeface="+mn-ea"/>
              </a:rPr>
              <a:t>　</a:t>
            </a:r>
            <a:r>
              <a:rPr lang="en-US" altLang="ja-JP" sz="1100" dirty="0">
                <a:solidFill>
                  <a:schemeClr val="tx1"/>
                </a:solidFill>
                <a:latin typeface="+mn-ea"/>
              </a:rPr>
              <a:t>※</a:t>
            </a:r>
            <a:r>
              <a:rPr lang="ja-JP" altLang="en-US" sz="1100" dirty="0">
                <a:solidFill>
                  <a:schemeClr val="tx1"/>
                </a:solidFill>
                <a:latin typeface="+mn-ea"/>
              </a:rPr>
              <a:t>保護解除フォルダについては</a:t>
            </a:r>
            <a:r>
              <a:rPr lang="en-US" altLang="ja-JP" sz="1100" dirty="0">
                <a:solidFill>
                  <a:schemeClr val="tx1"/>
                </a:solidFill>
                <a:latin typeface="+mn-ea"/>
              </a:rPr>
              <a:t>P.11</a:t>
            </a:r>
            <a:r>
              <a:rPr lang="ja-JP" altLang="en-US" sz="1100" dirty="0">
                <a:solidFill>
                  <a:schemeClr val="tx1"/>
                </a:solidFill>
                <a:latin typeface="+mn-ea"/>
              </a:rPr>
              <a:t>を参照</a:t>
            </a:r>
            <a:r>
              <a:rPr lang="ja-JP" altLang="en-US" sz="1100" dirty="0">
                <a:solidFill>
                  <a:schemeClr val="tx1"/>
                </a:solidFill>
                <a:latin typeface="+mj-ea"/>
              </a:rPr>
              <a:t>。</a:t>
            </a:r>
          </a:p>
        </p:txBody>
      </p:sp>
      <p:grpSp>
        <p:nvGrpSpPr>
          <p:cNvPr id="18" name="グループ化 17"/>
          <p:cNvGrpSpPr/>
          <p:nvPr/>
        </p:nvGrpSpPr>
        <p:grpSpPr>
          <a:xfrm>
            <a:off x="843241" y="873001"/>
            <a:ext cx="560407" cy="467767"/>
            <a:chOff x="779471" y="1566988"/>
            <a:chExt cx="560407" cy="467767"/>
          </a:xfrm>
        </p:grpSpPr>
        <p:pic>
          <p:nvPicPr>
            <p:cNvPr id="20" name="図 1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3859" y="1566988"/>
              <a:ext cx="452232" cy="405861"/>
            </a:xfrm>
            <a:prstGeom prst="rect">
              <a:avLst/>
            </a:prstGeom>
          </p:spPr>
        </p:pic>
        <p:sp>
          <p:nvSpPr>
            <p:cNvPr id="21" name="フローチャート: 処理 20"/>
            <p:cNvSpPr/>
            <p:nvPr/>
          </p:nvSpPr>
          <p:spPr>
            <a:xfrm>
              <a:off x="779471" y="1736967"/>
              <a:ext cx="560407" cy="297788"/>
            </a:xfrm>
            <a:prstGeom prst="flowChartProces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dirty="0">
                  <a:solidFill>
                    <a:schemeClr val="tx1"/>
                  </a:solidFill>
                  <a:latin typeface="+mn-ea"/>
                </a:rPr>
                <a:t>場所</a:t>
              </a:r>
              <a:endParaRPr kumimoji="1" lang="ja-JP" altLang="en-US" sz="2000" dirty="0">
                <a:solidFill>
                  <a:schemeClr val="tx1"/>
                </a:solidFill>
                <a:latin typeface="+mn-ea"/>
              </a:endParaRPr>
            </a:p>
          </p:txBody>
        </p:sp>
      </p:grpSp>
      <p:sp>
        <p:nvSpPr>
          <p:cNvPr id="19" name="屈折矢印 8">
            <a:extLst>
              <a:ext uri="{FF2B5EF4-FFF2-40B4-BE49-F238E27FC236}">
                <a16:creationId xmlns:a16="http://schemas.microsoft.com/office/drawing/2014/main" id="{1EBF7DE2-FB0B-4B93-B8DC-4E578884B9FB}"/>
              </a:ext>
            </a:extLst>
          </p:cNvPr>
          <p:cNvSpPr/>
          <p:nvPr/>
        </p:nvSpPr>
        <p:spPr>
          <a:xfrm rot="5400000">
            <a:off x="2160541" y="4668340"/>
            <a:ext cx="1439948" cy="1080121"/>
          </a:xfrm>
          <a:prstGeom prst="bentUpArrow">
            <a:avLst>
              <a:gd name="adj1" fmla="val 24593"/>
              <a:gd name="adj2" fmla="val 25000"/>
              <a:gd name="adj3" fmla="val 326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n-ea"/>
            </a:endParaRPr>
          </a:p>
        </p:txBody>
      </p:sp>
      <p:sp>
        <p:nvSpPr>
          <p:cNvPr id="22" name="円形吹き出し 7">
            <a:extLst>
              <a:ext uri="{FF2B5EF4-FFF2-40B4-BE49-F238E27FC236}">
                <a16:creationId xmlns:a16="http://schemas.microsoft.com/office/drawing/2014/main" id="{0001BEBA-774C-429F-B5B3-628FDD22ED9C}"/>
              </a:ext>
            </a:extLst>
          </p:cNvPr>
          <p:cNvSpPr/>
          <p:nvPr/>
        </p:nvSpPr>
        <p:spPr>
          <a:xfrm>
            <a:off x="212869" y="3666209"/>
            <a:ext cx="376409" cy="334615"/>
          </a:xfrm>
          <a:prstGeom prst="wedgeEllipseCallout">
            <a:avLst>
              <a:gd name="adj1" fmla="val 50794"/>
              <a:gd name="adj2" fmla="val 60088"/>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２</a:t>
            </a:r>
          </a:p>
        </p:txBody>
      </p:sp>
      <p:pic>
        <p:nvPicPr>
          <p:cNvPr id="3" name="図 2">
            <a:extLst>
              <a:ext uri="{FF2B5EF4-FFF2-40B4-BE49-F238E27FC236}">
                <a16:creationId xmlns:a16="http://schemas.microsoft.com/office/drawing/2014/main" id="{21EACD0F-8D1B-4265-9E71-E4C88A5C83FB}"/>
              </a:ext>
            </a:extLst>
          </p:cNvPr>
          <p:cNvPicPr>
            <a:picLocks noChangeAspect="1"/>
          </p:cNvPicPr>
          <p:nvPr/>
        </p:nvPicPr>
        <p:blipFill>
          <a:blip r:embed="rId6"/>
          <a:stretch>
            <a:fillRect/>
          </a:stretch>
        </p:blipFill>
        <p:spPr>
          <a:xfrm>
            <a:off x="3419872" y="3429000"/>
            <a:ext cx="5184576" cy="2669197"/>
          </a:xfrm>
          <a:prstGeom prst="rect">
            <a:avLst/>
          </a:prstGeom>
          <a:ln>
            <a:solidFill>
              <a:schemeClr val="tx1"/>
            </a:solidFill>
          </a:ln>
        </p:spPr>
      </p:pic>
    </p:spTree>
    <p:extLst>
      <p:ext uri="{BB962C8B-B14F-4D97-AF65-F5344CB8AC3E}">
        <p14:creationId xmlns:p14="http://schemas.microsoft.com/office/powerpoint/2010/main" val="214871881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2C7D3F73-330A-46D8-B044-6F51BAE89B38}"/>
              </a:ext>
            </a:extLst>
          </p:cNvPr>
          <p:cNvPicPr>
            <a:picLocks noChangeAspect="1"/>
          </p:cNvPicPr>
          <p:nvPr/>
        </p:nvPicPr>
        <p:blipFill>
          <a:blip r:embed="rId3"/>
          <a:stretch>
            <a:fillRect/>
          </a:stretch>
        </p:blipFill>
        <p:spPr>
          <a:xfrm>
            <a:off x="467544" y="2348331"/>
            <a:ext cx="7905750" cy="2247900"/>
          </a:xfrm>
          <a:prstGeom prst="rect">
            <a:avLst/>
          </a:prstGeom>
          <a:ln>
            <a:solidFill>
              <a:schemeClr val="tx1"/>
            </a:solidFill>
          </a:ln>
        </p:spPr>
      </p:pic>
      <p:sp>
        <p:nvSpPr>
          <p:cNvPr id="2" name="スライド番号プレースホルダー 1"/>
          <p:cNvSpPr>
            <a:spLocks noGrp="1"/>
          </p:cNvSpPr>
          <p:nvPr>
            <p:ph type="sldNum" sz="quarter" idx="12"/>
          </p:nvPr>
        </p:nvSpPr>
        <p:spPr/>
        <p:txBody>
          <a:bodyPr/>
          <a:lstStyle/>
          <a:p>
            <a:fld id="{64452A23-BFEA-43FD-98FB-69091C0AE9EE}" type="slidenum">
              <a:rPr kumimoji="1" lang="ja-JP" altLang="en-US" smtClean="0"/>
              <a:pPr/>
              <a:t>48</a:t>
            </a:fld>
            <a:endParaRPr kumimoji="1" lang="ja-JP" altLang="en-US"/>
          </a:p>
        </p:txBody>
      </p:sp>
      <p:sp>
        <p:nvSpPr>
          <p:cNvPr id="5" name="フローチャート: 処理 4"/>
          <p:cNvSpPr/>
          <p:nvPr/>
        </p:nvSpPr>
        <p:spPr>
          <a:xfrm>
            <a:off x="699225" y="549484"/>
            <a:ext cx="7977231" cy="1557845"/>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③「</a:t>
            </a:r>
            <a:r>
              <a:rPr lang="en-US" altLang="ja-JP" dirty="0">
                <a:solidFill>
                  <a:schemeClr val="tx1"/>
                </a:solidFill>
                <a:latin typeface="+mn-ea"/>
              </a:rPr>
              <a:t>shito.xlsx</a:t>
            </a:r>
            <a:r>
              <a:rPr lang="ja-JP" altLang="en-US" dirty="0">
                <a:solidFill>
                  <a:schemeClr val="tx1"/>
                </a:solidFill>
                <a:latin typeface="+mn-ea"/>
              </a:rPr>
              <a:t>」を開く。</a:t>
            </a:r>
            <a:endParaRPr lang="en-US" altLang="ja-JP" dirty="0">
              <a:solidFill>
                <a:schemeClr val="tx1"/>
              </a:solidFill>
              <a:latin typeface="+mn-ea"/>
            </a:endParaRPr>
          </a:p>
          <a:p>
            <a:endParaRPr lang="en-US" altLang="ja-JP" dirty="0">
              <a:solidFill>
                <a:schemeClr val="tx1"/>
              </a:solidFill>
              <a:latin typeface="+mn-ea"/>
            </a:endParaRPr>
          </a:p>
          <a:p>
            <a:endParaRPr lang="en-US" altLang="ja-JP" dirty="0">
              <a:solidFill>
                <a:schemeClr val="tx1"/>
              </a:solidFill>
              <a:latin typeface="+mn-ea"/>
            </a:endParaRPr>
          </a:p>
          <a:p>
            <a:r>
              <a:rPr lang="ja-JP" altLang="en-US" sz="1400" dirty="0">
                <a:solidFill>
                  <a:schemeClr val="tx1"/>
                </a:solidFill>
                <a:latin typeface="+mn-ea"/>
              </a:rPr>
              <a:t>・使途マスタは、産地交付金の交付額報告書、活用実績の明細の作成に利用。</a:t>
            </a:r>
          </a:p>
          <a:p>
            <a:r>
              <a:rPr lang="ja-JP" altLang="en-US" sz="1400" dirty="0">
                <a:solidFill>
                  <a:schemeClr val="tx1"/>
                </a:solidFill>
                <a:latin typeface="+mn-ea"/>
              </a:rPr>
              <a:t>・地域協議会ごとに使途が異なるので、使途マスタも地域協議会ごとに修正する。</a:t>
            </a:r>
          </a:p>
          <a:p>
            <a:br>
              <a:rPr lang="ja-JP" altLang="en-US" dirty="0">
                <a:solidFill>
                  <a:schemeClr val="tx1"/>
                </a:solidFill>
                <a:latin typeface="+mn-ea"/>
              </a:rPr>
            </a:br>
            <a:r>
              <a:rPr lang="ja-JP" altLang="en-US" dirty="0">
                <a:solidFill>
                  <a:schemeClr val="tx1"/>
                </a:solidFill>
                <a:latin typeface="+mn-ea"/>
              </a:rPr>
              <a:t> </a:t>
            </a:r>
            <a:endParaRPr lang="en-US" altLang="ja-JP" dirty="0">
              <a:solidFill>
                <a:schemeClr val="tx1"/>
              </a:solidFill>
              <a:latin typeface="+mn-ea"/>
            </a:endParaRPr>
          </a:p>
        </p:txBody>
      </p:sp>
      <p:sp>
        <p:nvSpPr>
          <p:cNvPr id="14" name="正方形/長方形 13"/>
          <p:cNvSpPr/>
          <p:nvPr/>
        </p:nvSpPr>
        <p:spPr>
          <a:xfrm>
            <a:off x="467544" y="6093296"/>
            <a:ext cx="585033" cy="407070"/>
          </a:xfrm>
          <a:prstGeom prst="rect">
            <a:avLst/>
          </a:prstGeom>
          <a:gradFill flip="none" rotWithShape="1">
            <a:gsLst>
              <a:gs pos="0">
                <a:schemeClr val="accent1">
                  <a:tint val="66000"/>
                  <a:satMod val="160000"/>
                </a:schemeClr>
              </a:gs>
              <a:gs pos="14000">
                <a:schemeClr val="accent1">
                  <a:tint val="44500"/>
                  <a:satMod val="160000"/>
                </a:schemeClr>
              </a:gs>
              <a:gs pos="100000">
                <a:schemeClr val="accent1">
                  <a:tint val="23500"/>
                  <a:satMod val="160000"/>
                </a:schemeClr>
              </a:gs>
            </a:gsLst>
            <a:lin ang="5400000" scaled="1"/>
            <a:tileRect/>
          </a:gradFill>
          <a:ln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sz="1100" dirty="0">
              <a:solidFill>
                <a:schemeClr val="tx1"/>
              </a:solidFill>
              <a:latin typeface="+mn-ea"/>
            </a:endParaRPr>
          </a:p>
        </p:txBody>
      </p:sp>
      <p:sp>
        <p:nvSpPr>
          <p:cNvPr id="15" name="正方形/長方形 14"/>
          <p:cNvSpPr/>
          <p:nvPr/>
        </p:nvSpPr>
        <p:spPr>
          <a:xfrm>
            <a:off x="1052577" y="6093296"/>
            <a:ext cx="7128792" cy="407070"/>
          </a:xfrm>
          <a:prstGeom prst="rect">
            <a:avLst/>
          </a:prstGeom>
          <a:gradFill flip="none" rotWithShape="1">
            <a:gsLst>
              <a:gs pos="0">
                <a:schemeClr val="accent1">
                  <a:tint val="66000"/>
                  <a:satMod val="160000"/>
                </a:schemeClr>
              </a:gs>
              <a:gs pos="14000">
                <a:schemeClr val="accent1">
                  <a:tint val="44500"/>
                  <a:satMod val="160000"/>
                </a:schemeClr>
              </a:gs>
              <a:gs pos="100000">
                <a:schemeClr val="accent1">
                  <a:tint val="23500"/>
                  <a:satMod val="160000"/>
                </a:schemeClr>
              </a:gs>
            </a:gsLst>
            <a:lin ang="5400000" scaled="1"/>
            <a:tileRect/>
          </a:gradFill>
          <a:ln cmpd="db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100" dirty="0">
                <a:solidFill>
                  <a:schemeClr val="tx1"/>
                </a:solidFill>
                <a:latin typeface="+mn-ea"/>
              </a:rPr>
              <a:t>操作マニュアル「使途設定マスタの作成方法</a:t>
            </a:r>
            <a:r>
              <a:rPr lang="en-US" altLang="ja-JP" sz="1100" dirty="0">
                <a:solidFill>
                  <a:schemeClr val="tx1"/>
                </a:solidFill>
                <a:latin typeface="+mn-ea"/>
              </a:rPr>
              <a:t>.</a:t>
            </a:r>
            <a:r>
              <a:rPr lang="en-US" altLang="ja-JP" sz="1100" dirty="0" err="1">
                <a:solidFill>
                  <a:schemeClr val="tx1"/>
                </a:solidFill>
                <a:latin typeface="+mn-ea"/>
              </a:rPr>
              <a:t>docx</a:t>
            </a:r>
            <a:r>
              <a:rPr lang="en-US" altLang="ja-JP" sz="1100" dirty="0">
                <a:solidFill>
                  <a:schemeClr val="tx1"/>
                </a:solidFill>
                <a:latin typeface="+mn-ea"/>
              </a:rPr>
              <a:t> </a:t>
            </a:r>
            <a:r>
              <a:rPr lang="ja-JP" altLang="en-US" sz="1100" dirty="0">
                <a:solidFill>
                  <a:schemeClr val="tx1"/>
                </a:solidFill>
                <a:latin typeface="+mn-ea"/>
              </a:rPr>
              <a:t>」参照</a:t>
            </a:r>
          </a:p>
        </p:txBody>
      </p:sp>
      <p:sp>
        <p:nvSpPr>
          <p:cNvPr id="16" name="円/楕円 15"/>
          <p:cNvSpPr/>
          <p:nvPr/>
        </p:nvSpPr>
        <p:spPr>
          <a:xfrm>
            <a:off x="542414" y="6126226"/>
            <a:ext cx="360040" cy="360040"/>
          </a:xfrm>
          <a:prstGeom prst="ellipse">
            <a:avLst/>
          </a:prstGeom>
          <a:solidFill>
            <a:srgbClr val="333399"/>
          </a:solidFill>
          <a:ln w="6350">
            <a:solidFill>
              <a:schemeClr val="tx1"/>
            </a:solidFill>
          </a:ln>
          <a:effectLst>
            <a:outerShdw blurRad="76200" dir="18900000" sy="23000" kx="-1200000" algn="bl"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a:latin typeface="Wide Latin" panose="020A0A07050505020404" pitchFamily="18" charset="0"/>
              </a:rPr>
              <a:t>i</a:t>
            </a:r>
            <a:endParaRPr kumimoji="1" lang="ja-JP" altLang="en-US" dirty="0">
              <a:latin typeface="Wide Latin" panose="020A0A07050505020404" pitchFamily="18" charset="0"/>
            </a:endParaRPr>
          </a:p>
        </p:txBody>
      </p:sp>
      <p:pic>
        <p:nvPicPr>
          <p:cNvPr id="17" name="図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03649" y="3656579"/>
            <a:ext cx="770011" cy="770011"/>
          </a:xfrm>
          <a:prstGeom prst="rect">
            <a:avLst/>
          </a:prstGeom>
        </p:spPr>
      </p:pic>
      <p:sp>
        <p:nvSpPr>
          <p:cNvPr id="18" name="角丸四角形 17"/>
          <p:cNvSpPr/>
          <p:nvPr/>
        </p:nvSpPr>
        <p:spPr>
          <a:xfrm>
            <a:off x="1381360" y="984410"/>
            <a:ext cx="7151080" cy="284350"/>
          </a:xfrm>
          <a:prstGeom prst="roundRect">
            <a:avLst/>
          </a:prstGeom>
          <a:solidFill>
            <a:schemeClr val="accent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100" dirty="0">
                <a:solidFill>
                  <a:schemeClr val="tx1"/>
                </a:solidFill>
                <a:latin typeface="+mn-ea"/>
              </a:rPr>
              <a:t>D:\</a:t>
            </a:r>
            <a:r>
              <a:rPr lang="ja-JP" altLang="en-US" sz="1100" dirty="0">
                <a:solidFill>
                  <a:schemeClr val="tx1"/>
                </a:solidFill>
                <a:latin typeface="+mn-ea"/>
              </a:rPr>
              <a:t>保護解除フォルダ</a:t>
            </a:r>
            <a:r>
              <a:rPr lang="en-US" altLang="ja-JP" sz="1100" dirty="0">
                <a:solidFill>
                  <a:schemeClr val="tx1"/>
                </a:solidFill>
                <a:latin typeface="+mn-ea"/>
              </a:rPr>
              <a:t>\</a:t>
            </a:r>
            <a:r>
              <a:rPr lang="ja-JP" altLang="en-US" sz="1100" dirty="0">
                <a:solidFill>
                  <a:schemeClr val="tx1"/>
                </a:solidFill>
                <a:latin typeface="+mn-ea"/>
              </a:rPr>
              <a:t>申請書入力システム</a:t>
            </a:r>
            <a:r>
              <a:rPr lang="en-US" altLang="ja-JP" sz="1100" dirty="0">
                <a:solidFill>
                  <a:schemeClr val="tx1"/>
                </a:solidFill>
                <a:latin typeface="+mn-ea"/>
              </a:rPr>
              <a:t>\</a:t>
            </a:r>
            <a:r>
              <a:rPr lang="ja-JP" altLang="en-US" sz="1100" dirty="0">
                <a:solidFill>
                  <a:schemeClr val="tx1"/>
                </a:solidFill>
                <a:latin typeface="+mn-ea"/>
              </a:rPr>
              <a:t>マスタ</a:t>
            </a:r>
            <a:r>
              <a:rPr lang="en-US" altLang="ja-JP" sz="1100" dirty="0">
                <a:solidFill>
                  <a:schemeClr val="tx1"/>
                </a:solidFill>
                <a:latin typeface="+mn-ea"/>
              </a:rPr>
              <a:t>\</a:t>
            </a:r>
            <a:r>
              <a:rPr lang="ja-JP" altLang="en-US" sz="1100" dirty="0">
                <a:solidFill>
                  <a:schemeClr val="tx1"/>
                </a:solidFill>
                <a:latin typeface="+mn-ea"/>
              </a:rPr>
              <a:t>記入用</a:t>
            </a:r>
            <a:r>
              <a:rPr lang="en-US" altLang="ja-JP" sz="1100" dirty="0">
                <a:solidFill>
                  <a:schemeClr val="tx1"/>
                </a:solidFill>
                <a:latin typeface="+mn-ea"/>
              </a:rPr>
              <a:t>Excel </a:t>
            </a:r>
            <a:r>
              <a:rPr lang="ja-JP" altLang="en-US" sz="1100" dirty="0">
                <a:solidFill>
                  <a:schemeClr val="tx1"/>
                </a:solidFill>
                <a:latin typeface="+mn-ea"/>
              </a:rPr>
              <a:t>　</a:t>
            </a:r>
            <a:r>
              <a:rPr lang="en-US" altLang="ja-JP" sz="1100" dirty="0">
                <a:solidFill>
                  <a:schemeClr val="tx1"/>
                </a:solidFill>
                <a:latin typeface="+mn-ea"/>
              </a:rPr>
              <a:t>※</a:t>
            </a:r>
            <a:r>
              <a:rPr lang="ja-JP" altLang="en-US" sz="1100" dirty="0">
                <a:solidFill>
                  <a:schemeClr val="tx1"/>
                </a:solidFill>
                <a:latin typeface="+mn-ea"/>
              </a:rPr>
              <a:t>保護解除フォルダについては</a:t>
            </a:r>
            <a:r>
              <a:rPr lang="en-US" altLang="ja-JP" sz="1100" dirty="0">
                <a:solidFill>
                  <a:schemeClr val="tx1"/>
                </a:solidFill>
                <a:latin typeface="+mn-ea"/>
              </a:rPr>
              <a:t>P.11</a:t>
            </a:r>
            <a:r>
              <a:rPr lang="ja-JP" altLang="en-US" sz="1100" dirty="0">
                <a:solidFill>
                  <a:schemeClr val="tx1"/>
                </a:solidFill>
                <a:latin typeface="+mn-ea"/>
              </a:rPr>
              <a:t>を参照</a:t>
            </a:r>
            <a:r>
              <a:rPr lang="ja-JP" altLang="en-US" sz="1100" dirty="0">
                <a:solidFill>
                  <a:schemeClr val="tx1"/>
                </a:solidFill>
                <a:latin typeface="+mj-ea"/>
              </a:rPr>
              <a:t>。</a:t>
            </a:r>
          </a:p>
        </p:txBody>
      </p:sp>
      <p:grpSp>
        <p:nvGrpSpPr>
          <p:cNvPr id="20" name="グループ化 19"/>
          <p:cNvGrpSpPr/>
          <p:nvPr/>
        </p:nvGrpSpPr>
        <p:grpSpPr>
          <a:xfrm>
            <a:off x="843242" y="873001"/>
            <a:ext cx="560407" cy="467767"/>
            <a:chOff x="779471" y="1566988"/>
            <a:chExt cx="560407" cy="467767"/>
          </a:xfrm>
        </p:grpSpPr>
        <p:pic>
          <p:nvPicPr>
            <p:cNvPr id="22" name="図 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3859" y="1566988"/>
              <a:ext cx="452232" cy="405861"/>
            </a:xfrm>
            <a:prstGeom prst="rect">
              <a:avLst/>
            </a:prstGeom>
          </p:spPr>
        </p:pic>
        <p:sp>
          <p:nvSpPr>
            <p:cNvPr id="23" name="フローチャート: 処理 22"/>
            <p:cNvSpPr/>
            <p:nvPr/>
          </p:nvSpPr>
          <p:spPr>
            <a:xfrm>
              <a:off x="779471" y="1736967"/>
              <a:ext cx="560407" cy="297788"/>
            </a:xfrm>
            <a:prstGeom prst="flowChartProces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dirty="0">
                  <a:solidFill>
                    <a:schemeClr val="tx1"/>
                  </a:solidFill>
                  <a:latin typeface="+mn-ea"/>
                </a:rPr>
                <a:t>場所</a:t>
              </a:r>
              <a:endParaRPr kumimoji="1" lang="ja-JP" altLang="en-US" sz="2000" dirty="0">
                <a:solidFill>
                  <a:schemeClr val="tx1"/>
                </a:solidFill>
                <a:latin typeface="+mn-ea"/>
              </a:endParaRPr>
            </a:p>
          </p:txBody>
        </p:sp>
      </p:grpSp>
      <p:pic>
        <p:nvPicPr>
          <p:cNvPr id="7" name="図 6">
            <a:extLst>
              <a:ext uri="{FF2B5EF4-FFF2-40B4-BE49-F238E27FC236}">
                <a16:creationId xmlns:a16="http://schemas.microsoft.com/office/drawing/2014/main" id="{8C1EE75F-22A3-4B05-B521-26BF48616C38}"/>
              </a:ext>
            </a:extLst>
          </p:cNvPr>
          <p:cNvPicPr>
            <a:picLocks noChangeAspect="1"/>
          </p:cNvPicPr>
          <p:nvPr/>
        </p:nvPicPr>
        <p:blipFill>
          <a:blip r:embed="rId6"/>
          <a:stretch>
            <a:fillRect/>
          </a:stretch>
        </p:blipFill>
        <p:spPr>
          <a:xfrm>
            <a:off x="2902930" y="3922822"/>
            <a:ext cx="4482000" cy="1798697"/>
          </a:xfrm>
          <a:prstGeom prst="rect">
            <a:avLst/>
          </a:prstGeom>
          <a:ln>
            <a:solidFill>
              <a:schemeClr val="tx1"/>
            </a:solidFill>
          </a:ln>
        </p:spPr>
      </p:pic>
      <p:sp>
        <p:nvSpPr>
          <p:cNvPr id="19" name="屈折矢印 8">
            <a:extLst>
              <a:ext uri="{FF2B5EF4-FFF2-40B4-BE49-F238E27FC236}">
                <a16:creationId xmlns:a16="http://schemas.microsoft.com/office/drawing/2014/main" id="{47BCD10C-FA60-4735-B729-D7F97944BAC7}"/>
              </a:ext>
            </a:extLst>
          </p:cNvPr>
          <p:cNvSpPr/>
          <p:nvPr/>
        </p:nvSpPr>
        <p:spPr>
          <a:xfrm rot="5400000">
            <a:off x="1673885" y="4551598"/>
            <a:ext cx="1269000" cy="1070845"/>
          </a:xfrm>
          <a:prstGeom prst="bentUpArrow">
            <a:avLst>
              <a:gd name="adj1" fmla="val 24593"/>
              <a:gd name="adj2" fmla="val 25000"/>
              <a:gd name="adj3" fmla="val 326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n-ea"/>
            </a:endParaRPr>
          </a:p>
        </p:txBody>
      </p:sp>
      <p:sp>
        <p:nvSpPr>
          <p:cNvPr id="21" name="円形吹き出し 7">
            <a:extLst>
              <a:ext uri="{FF2B5EF4-FFF2-40B4-BE49-F238E27FC236}">
                <a16:creationId xmlns:a16="http://schemas.microsoft.com/office/drawing/2014/main" id="{0001BEBA-774C-429F-B5B3-628FDD22ED9C}"/>
              </a:ext>
            </a:extLst>
          </p:cNvPr>
          <p:cNvSpPr/>
          <p:nvPr/>
        </p:nvSpPr>
        <p:spPr>
          <a:xfrm>
            <a:off x="166005" y="3439729"/>
            <a:ext cx="376409" cy="334615"/>
          </a:xfrm>
          <a:prstGeom prst="wedgeEllipseCallout">
            <a:avLst>
              <a:gd name="adj1" fmla="val 50794"/>
              <a:gd name="adj2" fmla="val 60088"/>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３</a:t>
            </a:r>
          </a:p>
        </p:txBody>
      </p:sp>
    </p:spTree>
    <p:extLst>
      <p:ext uri="{BB962C8B-B14F-4D97-AF65-F5344CB8AC3E}">
        <p14:creationId xmlns:p14="http://schemas.microsoft.com/office/powerpoint/2010/main" val="9483157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7CCBB9EB-3D09-4AC0-B738-26515570D3D8}"/>
              </a:ext>
            </a:extLst>
          </p:cNvPr>
          <p:cNvPicPr>
            <a:picLocks noChangeAspect="1"/>
          </p:cNvPicPr>
          <p:nvPr/>
        </p:nvPicPr>
        <p:blipFill>
          <a:blip r:embed="rId3"/>
          <a:stretch>
            <a:fillRect/>
          </a:stretch>
        </p:blipFill>
        <p:spPr>
          <a:xfrm>
            <a:off x="2548107" y="2435297"/>
            <a:ext cx="3891299" cy="4343400"/>
          </a:xfrm>
          <a:prstGeom prst="rect">
            <a:avLst/>
          </a:prstGeom>
        </p:spPr>
      </p:pic>
      <p:sp>
        <p:nvSpPr>
          <p:cNvPr id="2" name="スライド番号プレースホルダー 1"/>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4</a:t>
            </a:fld>
            <a:endParaRPr lang="ja-JP" altLang="en-US" dirty="0">
              <a:solidFill>
                <a:prstClr val="black">
                  <a:tint val="75000"/>
                </a:prstClr>
              </a:solidFill>
            </a:endParaRPr>
          </a:p>
        </p:txBody>
      </p:sp>
      <p:pic>
        <p:nvPicPr>
          <p:cNvPr id="13" name="Picture 12"/>
          <p:cNvPicPr>
            <a:picLocks noChangeAspect="1" noChangeArrowheads="1"/>
          </p:cNvPicPr>
          <p:nvPr/>
        </p:nvPicPr>
        <p:blipFill>
          <a:blip r:embed="rId4" cstate="print"/>
          <a:srcRect/>
          <a:stretch>
            <a:fillRect/>
          </a:stretch>
        </p:blipFill>
        <p:spPr bwMode="auto">
          <a:xfrm>
            <a:off x="981972" y="4077072"/>
            <a:ext cx="602286" cy="602286"/>
          </a:xfrm>
          <a:prstGeom prst="rect">
            <a:avLst/>
          </a:prstGeom>
          <a:noFill/>
          <a:ln w="9525">
            <a:noFill/>
            <a:miter lim="800000"/>
            <a:headEnd/>
            <a:tailEnd/>
          </a:ln>
          <a:effectLst/>
        </p:spPr>
      </p:pic>
      <p:sp>
        <p:nvSpPr>
          <p:cNvPr id="7" name="正方形/長方形 6"/>
          <p:cNvSpPr/>
          <p:nvPr/>
        </p:nvSpPr>
        <p:spPr>
          <a:xfrm>
            <a:off x="755576" y="4679358"/>
            <a:ext cx="1055079" cy="369332"/>
          </a:xfrm>
          <a:prstGeom prst="rect">
            <a:avLst/>
          </a:prstGeom>
        </p:spPr>
        <p:txBody>
          <a:bodyPr wrap="square">
            <a:spAutoFit/>
          </a:bodyPr>
          <a:lstStyle/>
          <a:p>
            <a:pPr algn="r"/>
            <a:r>
              <a:rPr lang="en-US" altLang="ja-JP" dirty="0">
                <a:latin typeface="+mn-ea"/>
              </a:rPr>
              <a:t>Access</a:t>
            </a:r>
            <a:endParaRPr lang="ja-JP" altLang="en-US" dirty="0">
              <a:latin typeface="+mn-ea"/>
            </a:endParaRPr>
          </a:p>
        </p:txBody>
      </p:sp>
      <p:sp>
        <p:nvSpPr>
          <p:cNvPr id="18" name="フローチャート: 処理 17"/>
          <p:cNvSpPr/>
          <p:nvPr/>
        </p:nvSpPr>
        <p:spPr>
          <a:xfrm>
            <a:off x="477579" y="549484"/>
            <a:ext cx="8054861" cy="1799396"/>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marL="285750" indent="-285750">
              <a:buFont typeface="Wingdings" pitchFamily="2" charset="2"/>
              <a:buChar char="u"/>
            </a:pPr>
            <a:r>
              <a:rPr lang="ja-JP" altLang="en-US" dirty="0">
                <a:solidFill>
                  <a:schemeClr val="tx1"/>
                </a:solidFill>
                <a:latin typeface="+mn-ea"/>
              </a:rPr>
              <a:t>交付申請書（様式第１号Ａ）、営農計画書（様式第２号）、交付申請書（数量払）（様式第９－１号）、産地交付金を</a:t>
            </a:r>
            <a:r>
              <a:rPr lang="en-US" altLang="ja-JP" dirty="0">
                <a:solidFill>
                  <a:schemeClr val="tx1"/>
                </a:solidFill>
                <a:latin typeface="+mn-ea"/>
              </a:rPr>
              <a:t>Access</a:t>
            </a:r>
            <a:r>
              <a:rPr lang="ja-JP" altLang="en-US" dirty="0">
                <a:solidFill>
                  <a:schemeClr val="tx1"/>
                </a:solidFill>
                <a:latin typeface="+mn-ea"/>
              </a:rPr>
              <a:t>の画面上で</a:t>
            </a:r>
            <a:r>
              <a:rPr lang="en-US" altLang="ja-JP" dirty="0">
                <a:solidFill>
                  <a:schemeClr val="tx1"/>
                </a:solidFill>
                <a:latin typeface="+mn-ea"/>
              </a:rPr>
              <a:t>1</a:t>
            </a:r>
            <a:r>
              <a:rPr lang="ja-JP" altLang="en-US" dirty="0">
                <a:solidFill>
                  <a:schemeClr val="tx1"/>
                </a:solidFill>
                <a:latin typeface="+mn-ea"/>
              </a:rPr>
              <a:t>申請者ごとに入力します。</a:t>
            </a:r>
            <a:endParaRPr lang="en-US" altLang="ja-JP" dirty="0">
              <a:solidFill>
                <a:schemeClr val="tx1"/>
              </a:solidFill>
              <a:latin typeface="+mn-ea"/>
            </a:endParaRPr>
          </a:p>
          <a:p>
            <a:endParaRPr lang="en-US" altLang="ja-JP" sz="1600" dirty="0">
              <a:solidFill>
                <a:schemeClr val="tx1"/>
              </a:solidFill>
              <a:latin typeface="+mn-ea"/>
            </a:endParaRPr>
          </a:p>
          <a:p>
            <a:pPr marL="285750" indent="-285750">
              <a:buFont typeface="Wingdings" pitchFamily="2" charset="2"/>
              <a:buChar char="u"/>
            </a:pPr>
            <a:r>
              <a:rPr lang="ja-JP" altLang="en-US" dirty="0">
                <a:solidFill>
                  <a:schemeClr val="tx1"/>
                </a:solidFill>
                <a:latin typeface="+mn-ea"/>
              </a:rPr>
              <a:t>担当者記入欄の集計処理や農政局等に提出する提出用</a:t>
            </a:r>
            <a:r>
              <a:rPr lang="en-US" altLang="ja-JP" dirty="0">
                <a:solidFill>
                  <a:schemeClr val="tx1"/>
                </a:solidFill>
                <a:latin typeface="+mn-ea"/>
              </a:rPr>
              <a:t>CSV</a:t>
            </a:r>
            <a:r>
              <a:rPr lang="ja-JP" altLang="en-US" dirty="0">
                <a:solidFill>
                  <a:schemeClr val="tx1"/>
                </a:solidFill>
                <a:latin typeface="+mn-ea"/>
              </a:rPr>
              <a:t>ファイルを</a:t>
            </a:r>
            <a:endParaRPr lang="en-US" altLang="ja-JP" dirty="0">
              <a:solidFill>
                <a:schemeClr val="tx1"/>
              </a:solidFill>
              <a:latin typeface="+mn-ea"/>
            </a:endParaRPr>
          </a:p>
          <a:p>
            <a:r>
              <a:rPr lang="ja-JP" altLang="en-US" dirty="0">
                <a:solidFill>
                  <a:schemeClr val="tx1"/>
                </a:solidFill>
                <a:latin typeface="+mn-ea"/>
              </a:rPr>
              <a:t>　 出力することができます。</a:t>
            </a:r>
          </a:p>
          <a:p>
            <a:endParaRPr lang="en-US" altLang="ja-JP" dirty="0">
              <a:solidFill>
                <a:schemeClr val="tx1"/>
              </a:solidFill>
              <a:latin typeface="+mn-ea"/>
            </a:endParaRPr>
          </a:p>
        </p:txBody>
      </p:sp>
    </p:spTree>
    <p:extLst>
      <p:ext uri="{BB962C8B-B14F-4D97-AF65-F5344CB8AC3E}">
        <p14:creationId xmlns:p14="http://schemas.microsoft.com/office/powerpoint/2010/main" val="269742269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8E592B00-2DDF-D5B6-2F3B-36185C005338}"/>
              </a:ext>
            </a:extLst>
          </p:cNvPr>
          <p:cNvPicPr>
            <a:picLocks noChangeAspect="1"/>
          </p:cNvPicPr>
          <p:nvPr/>
        </p:nvPicPr>
        <p:blipFill>
          <a:blip r:embed="rId3"/>
          <a:stretch>
            <a:fillRect/>
          </a:stretch>
        </p:blipFill>
        <p:spPr>
          <a:xfrm>
            <a:off x="1977763" y="1106202"/>
            <a:ext cx="5188474" cy="5144566"/>
          </a:xfrm>
          <a:prstGeom prst="rect">
            <a:avLst/>
          </a:prstGeom>
        </p:spPr>
      </p:pic>
      <p:sp>
        <p:nvSpPr>
          <p:cNvPr id="2" name="スライド番号プレースホルダー 1"/>
          <p:cNvSpPr>
            <a:spLocks noGrp="1"/>
          </p:cNvSpPr>
          <p:nvPr>
            <p:ph type="sldNum" sz="quarter" idx="12"/>
          </p:nvPr>
        </p:nvSpPr>
        <p:spPr/>
        <p:txBody>
          <a:bodyPr/>
          <a:lstStyle/>
          <a:p>
            <a:fld id="{64452A23-BFEA-43FD-98FB-69091C0AE9EE}" type="slidenum">
              <a:rPr kumimoji="1" lang="ja-JP" altLang="en-US" smtClean="0"/>
              <a:pPr/>
              <a:t>49</a:t>
            </a:fld>
            <a:endParaRPr kumimoji="1" lang="ja-JP" altLang="en-US"/>
          </a:p>
        </p:txBody>
      </p:sp>
      <p:grpSp>
        <p:nvGrpSpPr>
          <p:cNvPr id="3" name="グループ化 2"/>
          <p:cNvGrpSpPr/>
          <p:nvPr/>
        </p:nvGrpSpPr>
        <p:grpSpPr>
          <a:xfrm>
            <a:off x="699225" y="188640"/>
            <a:ext cx="7977231" cy="792088"/>
            <a:chOff x="395536" y="908720"/>
            <a:chExt cx="7632848" cy="792088"/>
          </a:xfrm>
        </p:grpSpPr>
        <p:sp>
          <p:nvSpPr>
            <p:cNvPr id="4" name="フローチャート: 処理 3"/>
            <p:cNvSpPr/>
            <p:nvPr/>
          </p:nvSpPr>
          <p:spPr>
            <a:xfrm>
              <a:off x="395536" y="908720"/>
              <a:ext cx="7632848" cy="360040"/>
            </a:xfrm>
            <a:prstGeom prst="flowChartProcess">
              <a:avLst/>
            </a:prstGeom>
            <a:solidFill>
              <a:srgbClr val="92D050"/>
            </a:solid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ja-JP" altLang="en-US" dirty="0">
                  <a:solidFill>
                    <a:schemeClr val="tx1"/>
                  </a:solidFill>
                  <a:latin typeface="+mn-ea"/>
                </a:rPr>
                <a:t>（３）</a:t>
              </a:r>
              <a:r>
                <a:rPr lang="en-US" altLang="ja-JP" dirty="0">
                  <a:solidFill>
                    <a:schemeClr val="tx1"/>
                  </a:solidFill>
                  <a:latin typeface="+mn-ea"/>
                </a:rPr>
                <a:t>Access</a:t>
              </a:r>
              <a:r>
                <a:rPr lang="ja-JP" altLang="en-US" dirty="0">
                  <a:solidFill>
                    <a:schemeClr val="tx1"/>
                  </a:solidFill>
                  <a:latin typeface="+mn-ea"/>
                </a:rPr>
                <a:t>本体：初期設定</a:t>
              </a:r>
              <a:endParaRPr lang="en-US" altLang="ja-JP" dirty="0">
                <a:solidFill>
                  <a:schemeClr val="tx1"/>
                </a:solidFill>
                <a:latin typeface="+mn-ea"/>
              </a:endParaRPr>
            </a:p>
          </p:txBody>
        </p:sp>
        <p:sp>
          <p:nvSpPr>
            <p:cNvPr id="5" name="フローチャート: 処理 4"/>
            <p:cNvSpPr/>
            <p:nvPr/>
          </p:nvSpPr>
          <p:spPr>
            <a:xfrm>
              <a:off x="395536" y="1269563"/>
              <a:ext cx="7632848" cy="431245"/>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①メインメニュー画面で初期設定ボタンを押す。</a:t>
              </a:r>
              <a:endParaRPr lang="en-US" altLang="ja-JP" dirty="0">
                <a:solidFill>
                  <a:schemeClr val="tx1"/>
                </a:solidFill>
                <a:latin typeface="+mn-ea"/>
              </a:endParaRPr>
            </a:p>
          </p:txBody>
        </p:sp>
      </p:grpSp>
      <p:sp>
        <p:nvSpPr>
          <p:cNvPr id="12" name="正方形/長方形 11"/>
          <p:cNvSpPr/>
          <p:nvPr/>
        </p:nvSpPr>
        <p:spPr>
          <a:xfrm>
            <a:off x="4644008" y="4426110"/>
            <a:ext cx="1994147" cy="529022"/>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latin typeface="+mn-ea"/>
            </a:endParaRPr>
          </a:p>
        </p:txBody>
      </p:sp>
      <p:pic>
        <p:nvPicPr>
          <p:cNvPr id="11" name="図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52491" y="4691296"/>
            <a:ext cx="770011" cy="770011"/>
          </a:xfrm>
          <a:prstGeom prst="rect">
            <a:avLst/>
          </a:prstGeom>
        </p:spPr>
      </p:pic>
      <p:sp>
        <p:nvSpPr>
          <p:cNvPr id="9" name="円形吹き出し 7">
            <a:extLst>
              <a:ext uri="{FF2B5EF4-FFF2-40B4-BE49-F238E27FC236}">
                <a16:creationId xmlns:a16="http://schemas.microsoft.com/office/drawing/2014/main" id="{E632655C-5213-4A0C-981E-87CC3C5999EE}"/>
              </a:ext>
            </a:extLst>
          </p:cNvPr>
          <p:cNvSpPr/>
          <p:nvPr/>
        </p:nvSpPr>
        <p:spPr>
          <a:xfrm>
            <a:off x="4219134" y="4591025"/>
            <a:ext cx="376409" cy="334615"/>
          </a:xfrm>
          <a:prstGeom prst="wedgeEllipseCallout">
            <a:avLst>
              <a:gd name="adj1" fmla="val 57077"/>
              <a:gd name="adj2" fmla="val -1163"/>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１</a:t>
            </a:r>
          </a:p>
        </p:txBody>
      </p:sp>
      <p:pic>
        <p:nvPicPr>
          <p:cNvPr id="6" name="図 5">
            <a:extLst>
              <a:ext uri="{FF2B5EF4-FFF2-40B4-BE49-F238E27FC236}">
                <a16:creationId xmlns:a16="http://schemas.microsoft.com/office/drawing/2014/main" id="{4B23A3A4-7543-4300-9433-3BF9B7531344}"/>
              </a:ext>
            </a:extLst>
          </p:cNvPr>
          <p:cNvPicPr>
            <a:picLocks noChangeAspect="1"/>
          </p:cNvPicPr>
          <p:nvPr/>
        </p:nvPicPr>
        <p:blipFill>
          <a:blip r:embed="rId5"/>
          <a:stretch>
            <a:fillRect/>
          </a:stretch>
        </p:blipFill>
        <p:spPr>
          <a:xfrm>
            <a:off x="3203848" y="1949586"/>
            <a:ext cx="1224136" cy="183270"/>
          </a:xfrm>
          <a:prstGeom prst="rect">
            <a:avLst/>
          </a:prstGeom>
        </p:spPr>
      </p:pic>
      <p:pic>
        <p:nvPicPr>
          <p:cNvPr id="7" name="図 6">
            <a:extLst>
              <a:ext uri="{FF2B5EF4-FFF2-40B4-BE49-F238E27FC236}">
                <a16:creationId xmlns:a16="http://schemas.microsoft.com/office/drawing/2014/main" id="{12DF5021-7360-FB8D-549E-DE950E7A5F6E}"/>
              </a:ext>
            </a:extLst>
          </p:cNvPr>
          <p:cNvPicPr>
            <a:picLocks noChangeAspect="1"/>
          </p:cNvPicPr>
          <p:nvPr/>
        </p:nvPicPr>
        <p:blipFill>
          <a:blip r:embed="rId6"/>
          <a:stretch>
            <a:fillRect/>
          </a:stretch>
        </p:blipFill>
        <p:spPr>
          <a:xfrm>
            <a:off x="3049474" y="1949586"/>
            <a:ext cx="1378510" cy="183271"/>
          </a:xfrm>
          <a:prstGeom prst="rect">
            <a:avLst/>
          </a:prstGeom>
        </p:spPr>
      </p:pic>
    </p:spTree>
    <p:extLst>
      <p:ext uri="{BB962C8B-B14F-4D97-AF65-F5344CB8AC3E}">
        <p14:creationId xmlns:p14="http://schemas.microsoft.com/office/powerpoint/2010/main" val="402198848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p:cNvPicPr>
            <a:picLocks noChangeAspect="1"/>
          </p:cNvPicPr>
          <p:nvPr/>
        </p:nvPicPr>
        <p:blipFill>
          <a:blip r:embed="rId3"/>
          <a:stretch>
            <a:fillRect/>
          </a:stretch>
        </p:blipFill>
        <p:spPr>
          <a:xfrm>
            <a:off x="683568" y="1196752"/>
            <a:ext cx="6123391" cy="4702494"/>
          </a:xfrm>
          <a:prstGeom prst="rect">
            <a:avLst/>
          </a:prstGeom>
          <a:ln>
            <a:noFill/>
          </a:ln>
        </p:spPr>
      </p:pic>
      <p:pic>
        <p:nvPicPr>
          <p:cNvPr id="4" name="図 3">
            <a:extLst>
              <a:ext uri="{FF2B5EF4-FFF2-40B4-BE49-F238E27FC236}">
                <a16:creationId xmlns:a16="http://schemas.microsoft.com/office/drawing/2014/main" id="{D46ECEF4-BC7C-465A-9F0E-241D14D1FE94}"/>
              </a:ext>
            </a:extLst>
          </p:cNvPr>
          <p:cNvPicPr>
            <a:picLocks noChangeAspect="1"/>
          </p:cNvPicPr>
          <p:nvPr/>
        </p:nvPicPr>
        <p:blipFill>
          <a:blip r:embed="rId4"/>
          <a:stretch>
            <a:fillRect/>
          </a:stretch>
        </p:blipFill>
        <p:spPr>
          <a:xfrm>
            <a:off x="4716016" y="3717032"/>
            <a:ext cx="3938702" cy="2319458"/>
          </a:xfrm>
          <a:prstGeom prst="rect">
            <a:avLst/>
          </a:prstGeom>
        </p:spPr>
      </p:pic>
      <p:sp>
        <p:nvSpPr>
          <p:cNvPr id="2" name="スライド番号プレースホルダー 1"/>
          <p:cNvSpPr>
            <a:spLocks noGrp="1"/>
          </p:cNvSpPr>
          <p:nvPr>
            <p:ph type="sldNum" sz="quarter" idx="12"/>
          </p:nvPr>
        </p:nvSpPr>
        <p:spPr/>
        <p:txBody>
          <a:bodyPr/>
          <a:lstStyle/>
          <a:p>
            <a:fld id="{64452A23-BFEA-43FD-98FB-69091C0AE9EE}" type="slidenum">
              <a:rPr kumimoji="1" lang="ja-JP" altLang="en-US" smtClean="0"/>
              <a:pPr/>
              <a:t>50</a:t>
            </a:fld>
            <a:endParaRPr kumimoji="1" lang="ja-JP" altLang="en-US"/>
          </a:p>
        </p:txBody>
      </p:sp>
      <p:sp>
        <p:nvSpPr>
          <p:cNvPr id="5" name="フローチャート: 処理 4"/>
          <p:cNvSpPr/>
          <p:nvPr/>
        </p:nvSpPr>
        <p:spPr>
          <a:xfrm>
            <a:off x="699225" y="549483"/>
            <a:ext cx="7977231" cy="431245"/>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②申請年度設定ボタンを押す。</a:t>
            </a:r>
            <a:endParaRPr lang="en-US" altLang="ja-JP" dirty="0">
              <a:solidFill>
                <a:schemeClr val="tx1"/>
              </a:solidFill>
              <a:latin typeface="+mn-ea"/>
            </a:endParaRPr>
          </a:p>
        </p:txBody>
      </p:sp>
      <p:sp>
        <p:nvSpPr>
          <p:cNvPr id="22" name="正方形/長方形 21"/>
          <p:cNvSpPr/>
          <p:nvPr/>
        </p:nvSpPr>
        <p:spPr>
          <a:xfrm>
            <a:off x="2555776" y="2564904"/>
            <a:ext cx="2356463" cy="605169"/>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pic>
        <p:nvPicPr>
          <p:cNvPr id="14" name="図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48073" y="2772177"/>
            <a:ext cx="770011" cy="770011"/>
          </a:xfrm>
          <a:prstGeom prst="rect">
            <a:avLst/>
          </a:prstGeom>
        </p:spPr>
      </p:pic>
      <p:sp>
        <p:nvSpPr>
          <p:cNvPr id="11" name="屈折矢印 8">
            <a:extLst>
              <a:ext uri="{FF2B5EF4-FFF2-40B4-BE49-F238E27FC236}">
                <a16:creationId xmlns:a16="http://schemas.microsoft.com/office/drawing/2014/main" id="{D43EA387-79E3-4069-80BD-4DE3CD322549}"/>
              </a:ext>
            </a:extLst>
          </p:cNvPr>
          <p:cNvSpPr/>
          <p:nvPr/>
        </p:nvSpPr>
        <p:spPr>
          <a:xfrm rot="5400000">
            <a:off x="3330512" y="3258233"/>
            <a:ext cx="1439948" cy="1274708"/>
          </a:xfrm>
          <a:prstGeom prst="bentUpArrow">
            <a:avLst>
              <a:gd name="adj1" fmla="val 24593"/>
              <a:gd name="adj2" fmla="val 25000"/>
              <a:gd name="adj3" fmla="val 326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n-ea"/>
            </a:endParaRPr>
          </a:p>
        </p:txBody>
      </p:sp>
      <p:sp>
        <p:nvSpPr>
          <p:cNvPr id="9" name="円形吹き出し 7">
            <a:extLst>
              <a:ext uri="{FF2B5EF4-FFF2-40B4-BE49-F238E27FC236}">
                <a16:creationId xmlns:a16="http://schemas.microsoft.com/office/drawing/2014/main" id="{E632655C-5213-4A0C-981E-87CC3C5999EE}"/>
              </a:ext>
            </a:extLst>
          </p:cNvPr>
          <p:cNvSpPr/>
          <p:nvPr/>
        </p:nvSpPr>
        <p:spPr>
          <a:xfrm>
            <a:off x="2150033" y="2772177"/>
            <a:ext cx="376409" cy="334615"/>
          </a:xfrm>
          <a:prstGeom prst="wedgeEllipseCallout">
            <a:avLst>
              <a:gd name="adj1" fmla="val 57077"/>
              <a:gd name="adj2" fmla="val -1163"/>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２</a:t>
            </a:r>
          </a:p>
        </p:txBody>
      </p:sp>
    </p:spTree>
    <p:extLst>
      <p:ext uri="{BB962C8B-B14F-4D97-AF65-F5344CB8AC3E}">
        <p14:creationId xmlns:p14="http://schemas.microsoft.com/office/powerpoint/2010/main" val="71849590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E725B3E1-556F-BBB2-A83E-4A034A0EFEF4}"/>
              </a:ext>
            </a:extLst>
          </p:cNvPr>
          <p:cNvPicPr>
            <a:picLocks noChangeAspect="1"/>
          </p:cNvPicPr>
          <p:nvPr/>
        </p:nvPicPr>
        <p:blipFill>
          <a:blip r:embed="rId3"/>
          <a:stretch>
            <a:fillRect/>
          </a:stretch>
        </p:blipFill>
        <p:spPr>
          <a:xfrm>
            <a:off x="1143000" y="1409700"/>
            <a:ext cx="6858000" cy="4038600"/>
          </a:xfrm>
          <a:prstGeom prst="rect">
            <a:avLst/>
          </a:prstGeom>
        </p:spPr>
      </p:pic>
      <p:sp>
        <p:nvSpPr>
          <p:cNvPr id="2" name="スライド番号プレースホルダー 1"/>
          <p:cNvSpPr>
            <a:spLocks noGrp="1"/>
          </p:cNvSpPr>
          <p:nvPr>
            <p:ph type="sldNum" sz="quarter" idx="12"/>
          </p:nvPr>
        </p:nvSpPr>
        <p:spPr/>
        <p:txBody>
          <a:bodyPr/>
          <a:lstStyle/>
          <a:p>
            <a:fld id="{64452A23-BFEA-43FD-98FB-69091C0AE9EE}" type="slidenum">
              <a:rPr kumimoji="1" lang="ja-JP" altLang="en-US" smtClean="0"/>
              <a:pPr/>
              <a:t>51</a:t>
            </a:fld>
            <a:endParaRPr kumimoji="1" lang="ja-JP" altLang="en-US"/>
          </a:p>
        </p:txBody>
      </p:sp>
      <p:sp>
        <p:nvSpPr>
          <p:cNvPr id="5" name="フローチャート: 処理 4"/>
          <p:cNvSpPr/>
          <p:nvPr/>
        </p:nvSpPr>
        <p:spPr>
          <a:xfrm>
            <a:off x="699225" y="549483"/>
            <a:ext cx="7977231" cy="431245"/>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③申請年度を設定する。</a:t>
            </a:r>
            <a:endParaRPr lang="en-US" altLang="ja-JP" dirty="0">
              <a:solidFill>
                <a:schemeClr val="tx1"/>
              </a:solidFill>
              <a:latin typeface="+mn-ea"/>
            </a:endParaRPr>
          </a:p>
        </p:txBody>
      </p:sp>
      <p:sp>
        <p:nvSpPr>
          <p:cNvPr id="12" name="正方形/長方形 11"/>
          <p:cNvSpPr/>
          <p:nvPr/>
        </p:nvSpPr>
        <p:spPr>
          <a:xfrm>
            <a:off x="3580257" y="3156787"/>
            <a:ext cx="1880239" cy="392465"/>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22" name="正方形/長方形 21"/>
          <p:cNvSpPr/>
          <p:nvPr/>
        </p:nvSpPr>
        <p:spPr>
          <a:xfrm>
            <a:off x="4082256" y="4217365"/>
            <a:ext cx="1378240" cy="427390"/>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pic>
        <p:nvPicPr>
          <p:cNvPr id="14" name="図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62019" y="4575086"/>
            <a:ext cx="770011" cy="770011"/>
          </a:xfrm>
          <a:prstGeom prst="rect">
            <a:avLst/>
          </a:prstGeom>
        </p:spPr>
      </p:pic>
      <p:sp>
        <p:nvSpPr>
          <p:cNvPr id="8" name="円形吹き出し 7">
            <a:extLst>
              <a:ext uri="{FF2B5EF4-FFF2-40B4-BE49-F238E27FC236}">
                <a16:creationId xmlns:a16="http://schemas.microsoft.com/office/drawing/2014/main" id="{E632655C-5213-4A0C-981E-87CC3C5999EE}"/>
              </a:ext>
            </a:extLst>
          </p:cNvPr>
          <p:cNvSpPr/>
          <p:nvPr/>
        </p:nvSpPr>
        <p:spPr>
          <a:xfrm>
            <a:off x="3059832" y="3388665"/>
            <a:ext cx="376409" cy="334615"/>
          </a:xfrm>
          <a:prstGeom prst="wedgeEllipseCallout">
            <a:avLst>
              <a:gd name="adj1" fmla="val 73830"/>
              <a:gd name="adj2" fmla="val -3519"/>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３</a:t>
            </a:r>
          </a:p>
        </p:txBody>
      </p:sp>
      <p:sp>
        <p:nvSpPr>
          <p:cNvPr id="9" name="円形吹き出し 8">
            <a:extLst>
              <a:ext uri="{FF2B5EF4-FFF2-40B4-BE49-F238E27FC236}">
                <a16:creationId xmlns:a16="http://schemas.microsoft.com/office/drawing/2014/main" id="{E632655C-5213-4A0C-981E-87CC3C5999EE}"/>
              </a:ext>
            </a:extLst>
          </p:cNvPr>
          <p:cNvSpPr/>
          <p:nvPr/>
        </p:nvSpPr>
        <p:spPr>
          <a:xfrm>
            <a:off x="3630041" y="4477448"/>
            <a:ext cx="376409" cy="334615"/>
          </a:xfrm>
          <a:prstGeom prst="wedgeEllipseCallout">
            <a:avLst>
              <a:gd name="adj1" fmla="val 73830"/>
              <a:gd name="adj2" fmla="val -3519"/>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３</a:t>
            </a:r>
          </a:p>
        </p:txBody>
      </p:sp>
    </p:spTree>
    <p:extLst>
      <p:ext uri="{BB962C8B-B14F-4D97-AF65-F5344CB8AC3E}">
        <p14:creationId xmlns:p14="http://schemas.microsoft.com/office/powerpoint/2010/main" val="367435926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p:cNvPicPr>
            <a:picLocks noChangeAspect="1"/>
          </p:cNvPicPr>
          <p:nvPr/>
        </p:nvPicPr>
        <p:blipFill>
          <a:blip r:embed="rId3"/>
          <a:stretch>
            <a:fillRect/>
          </a:stretch>
        </p:blipFill>
        <p:spPr>
          <a:xfrm>
            <a:off x="699225" y="1196752"/>
            <a:ext cx="4834002" cy="3712300"/>
          </a:xfrm>
          <a:prstGeom prst="rect">
            <a:avLst/>
          </a:prstGeom>
        </p:spPr>
      </p:pic>
      <p:pic>
        <p:nvPicPr>
          <p:cNvPr id="3" name="図 2">
            <a:extLst>
              <a:ext uri="{FF2B5EF4-FFF2-40B4-BE49-F238E27FC236}">
                <a16:creationId xmlns:a16="http://schemas.microsoft.com/office/drawing/2014/main" id="{FBFD4F48-82D3-45BB-81BA-3C4D5579048C}"/>
              </a:ext>
            </a:extLst>
          </p:cNvPr>
          <p:cNvPicPr>
            <a:picLocks noChangeAspect="1"/>
          </p:cNvPicPr>
          <p:nvPr/>
        </p:nvPicPr>
        <p:blipFill>
          <a:blip r:embed="rId4"/>
          <a:stretch>
            <a:fillRect/>
          </a:stretch>
        </p:blipFill>
        <p:spPr>
          <a:xfrm>
            <a:off x="4139952" y="2564904"/>
            <a:ext cx="4586276" cy="3528392"/>
          </a:xfrm>
          <a:prstGeom prst="rect">
            <a:avLst/>
          </a:prstGeom>
        </p:spPr>
      </p:pic>
      <p:sp>
        <p:nvSpPr>
          <p:cNvPr id="2" name="スライド番号プレースホルダー 1"/>
          <p:cNvSpPr>
            <a:spLocks noGrp="1"/>
          </p:cNvSpPr>
          <p:nvPr>
            <p:ph type="sldNum" sz="quarter" idx="12"/>
          </p:nvPr>
        </p:nvSpPr>
        <p:spPr/>
        <p:txBody>
          <a:bodyPr/>
          <a:lstStyle/>
          <a:p>
            <a:fld id="{64452A23-BFEA-43FD-98FB-69091C0AE9EE}" type="slidenum">
              <a:rPr kumimoji="1" lang="ja-JP" altLang="en-US" smtClean="0"/>
              <a:pPr/>
              <a:t>52</a:t>
            </a:fld>
            <a:endParaRPr kumimoji="1" lang="ja-JP" altLang="en-US"/>
          </a:p>
        </p:txBody>
      </p:sp>
      <p:sp>
        <p:nvSpPr>
          <p:cNvPr id="5" name="フローチャート: 処理 4"/>
          <p:cNvSpPr/>
          <p:nvPr/>
        </p:nvSpPr>
        <p:spPr>
          <a:xfrm>
            <a:off x="699225" y="549483"/>
            <a:ext cx="7977231" cy="450622"/>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④初期設定画面でマスタデータ取込ボタンを押す。</a:t>
            </a:r>
            <a:endParaRPr lang="en-US" altLang="ja-JP" dirty="0">
              <a:solidFill>
                <a:schemeClr val="tx1"/>
              </a:solidFill>
              <a:latin typeface="+mn-ea"/>
            </a:endParaRPr>
          </a:p>
          <a:p>
            <a:br>
              <a:rPr lang="ja-JP" altLang="en-US" dirty="0">
                <a:solidFill>
                  <a:schemeClr val="tx1"/>
                </a:solidFill>
                <a:latin typeface="+mn-ea"/>
              </a:rPr>
            </a:br>
            <a:r>
              <a:rPr lang="ja-JP" altLang="en-US" dirty="0">
                <a:solidFill>
                  <a:schemeClr val="tx1"/>
                </a:solidFill>
                <a:latin typeface="+mn-ea"/>
              </a:rPr>
              <a:t> </a:t>
            </a:r>
            <a:endParaRPr lang="en-US" altLang="ja-JP" dirty="0">
              <a:solidFill>
                <a:schemeClr val="tx1"/>
              </a:solidFill>
              <a:latin typeface="+mn-ea"/>
            </a:endParaRPr>
          </a:p>
        </p:txBody>
      </p:sp>
      <p:sp>
        <p:nvSpPr>
          <p:cNvPr id="35" name="正方形/長方形 34"/>
          <p:cNvSpPr/>
          <p:nvPr/>
        </p:nvSpPr>
        <p:spPr>
          <a:xfrm>
            <a:off x="2204959" y="3212976"/>
            <a:ext cx="1790977" cy="514898"/>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pic>
        <p:nvPicPr>
          <p:cNvPr id="30" name="図 2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32926" y="3342868"/>
            <a:ext cx="770011" cy="770011"/>
          </a:xfrm>
          <a:prstGeom prst="rect">
            <a:avLst/>
          </a:prstGeom>
        </p:spPr>
      </p:pic>
      <p:sp>
        <p:nvSpPr>
          <p:cNvPr id="11" name="屈折矢印 8">
            <a:extLst>
              <a:ext uri="{FF2B5EF4-FFF2-40B4-BE49-F238E27FC236}">
                <a16:creationId xmlns:a16="http://schemas.microsoft.com/office/drawing/2014/main" id="{9ED7BA7A-6C59-4016-905E-B163B35C6652}"/>
              </a:ext>
            </a:extLst>
          </p:cNvPr>
          <p:cNvSpPr/>
          <p:nvPr/>
        </p:nvSpPr>
        <p:spPr>
          <a:xfrm rot="5400000">
            <a:off x="2685709" y="3789557"/>
            <a:ext cx="1439948" cy="1449421"/>
          </a:xfrm>
          <a:prstGeom prst="bentUpArrow">
            <a:avLst>
              <a:gd name="adj1" fmla="val 24593"/>
              <a:gd name="adj2" fmla="val 25000"/>
              <a:gd name="adj3" fmla="val 326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n-ea"/>
            </a:endParaRPr>
          </a:p>
        </p:txBody>
      </p:sp>
      <p:sp>
        <p:nvSpPr>
          <p:cNvPr id="9" name="円形吹き出し 8">
            <a:extLst>
              <a:ext uri="{FF2B5EF4-FFF2-40B4-BE49-F238E27FC236}">
                <a16:creationId xmlns:a16="http://schemas.microsoft.com/office/drawing/2014/main" id="{E632655C-5213-4A0C-981E-87CC3C5999EE}"/>
              </a:ext>
            </a:extLst>
          </p:cNvPr>
          <p:cNvSpPr/>
          <p:nvPr/>
        </p:nvSpPr>
        <p:spPr>
          <a:xfrm>
            <a:off x="1718021" y="3421341"/>
            <a:ext cx="376409" cy="334615"/>
          </a:xfrm>
          <a:prstGeom prst="wedgeEllipseCallout">
            <a:avLst>
              <a:gd name="adj1" fmla="val 73830"/>
              <a:gd name="adj2" fmla="val -3519"/>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４</a:t>
            </a:r>
          </a:p>
        </p:txBody>
      </p:sp>
    </p:spTree>
    <p:extLst>
      <p:ext uri="{BB962C8B-B14F-4D97-AF65-F5344CB8AC3E}">
        <p14:creationId xmlns:p14="http://schemas.microsoft.com/office/powerpoint/2010/main" val="335044102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図 28"/>
          <p:cNvPicPr>
            <a:picLocks noChangeAspect="1"/>
          </p:cNvPicPr>
          <p:nvPr/>
        </p:nvPicPr>
        <p:blipFill>
          <a:blip r:embed="rId3"/>
          <a:stretch>
            <a:fillRect/>
          </a:stretch>
        </p:blipFill>
        <p:spPr>
          <a:xfrm>
            <a:off x="699225" y="1655882"/>
            <a:ext cx="4876143" cy="3751397"/>
          </a:xfrm>
          <a:prstGeom prst="rect">
            <a:avLst/>
          </a:prstGeom>
        </p:spPr>
      </p:pic>
      <p:sp>
        <p:nvSpPr>
          <p:cNvPr id="2" name="スライド番号プレースホルダー 1"/>
          <p:cNvSpPr>
            <a:spLocks noGrp="1"/>
          </p:cNvSpPr>
          <p:nvPr>
            <p:ph type="sldNum" sz="quarter" idx="12"/>
          </p:nvPr>
        </p:nvSpPr>
        <p:spPr/>
        <p:txBody>
          <a:bodyPr/>
          <a:lstStyle/>
          <a:p>
            <a:fld id="{64452A23-BFEA-43FD-98FB-69091C0AE9EE}" type="slidenum">
              <a:rPr kumimoji="1" lang="ja-JP" altLang="en-US" smtClean="0"/>
              <a:pPr/>
              <a:t>53</a:t>
            </a:fld>
            <a:endParaRPr kumimoji="1" lang="ja-JP" altLang="en-US"/>
          </a:p>
        </p:txBody>
      </p:sp>
      <p:sp>
        <p:nvSpPr>
          <p:cNvPr id="5" name="フローチャート: 処理 4"/>
          <p:cNvSpPr/>
          <p:nvPr/>
        </p:nvSpPr>
        <p:spPr>
          <a:xfrm>
            <a:off x="699225" y="549484"/>
            <a:ext cx="7977231" cy="1053212"/>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⑤データ取込元を選択する。</a:t>
            </a:r>
            <a:endParaRPr lang="en-US" altLang="ja-JP" dirty="0">
              <a:solidFill>
                <a:schemeClr val="tx1"/>
              </a:solidFill>
              <a:latin typeface="+mn-ea"/>
            </a:endParaRPr>
          </a:p>
          <a:p>
            <a:r>
              <a:rPr lang="ja-JP" altLang="en-US" dirty="0">
                <a:solidFill>
                  <a:schemeClr val="tx1"/>
                </a:solidFill>
                <a:latin typeface="+mn-ea"/>
              </a:rPr>
              <a:t>⑥協議会コードマスタを選択し</a:t>
            </a:r>
            <a:r>
              <a:rPr lang="en-US" altLang="ja-JP" dirty="0">
                <a:solidFill>
                  <a:schemeClr val="tx1"/>
                </a:solidFill>
                <a:latin typeface="+mn-ea"/>
              </a:rPr>
              <a:t>OK</a:t>
            </a:r>
            <a:r>
              <a:rPr lang="ja-JP" altLang="en-US" dirty="0">
                <a:solidFill>
                  <a:schemeClr val="tx1"/>
                </a:solidFill>
                <a:latin typeface="+mn-ea"/>
              </a:rPr>
              <a:t>ボタンを押す。</a:t>
            </a:r>
            <a:endParaRPr lang="en-US" altLang="ja-JP" dirty="0">
              <a:solidFill>
                <a:schemeClr val="tx1"/>
              </a:solidFill>
              <a:latin typeface="+mn-ea"/>
            </a:endParaRPr>
          </a:p>
          <a:p>
            <a:br>
              <a:rPr lang="ja-JP" altLang="en-US" dirty="0">
                <a:solidFill>
                  <a:schemeClr val="tx1"/>
                </a:solidFill>
                <a:latin typeface="+mn-ea"/>
              </a:rPr>
            </a:br>
            <a:r>
              <a:rPr lang="ja-JP" altLang="en-US" dirty="0">
                <a:solidFill>
                  <a:schemeClr val="tx1"/>
                </a:solidFill>
                <a:latin typeface="+mn-ea"/>
              </a:rPr>
              <a:t> </a:t>
            </a:r>
            <a:endParaRPr lang="en-US" altLang="ja-JP" dirty="0">
              <a:solidFill>
                <a:schemeClr val="tx1"/>
              </a:solidFill>
              <a:latin typeface="+mn-ea"/>
            </a:endParaRPr>
          </a:p>
        </p:txBody>
      </p:sp>
      <p:sp>
        <p:nvSpPr>
          <p:cNvPr id="16" name="正方形/長方形 15"/>
          <p:cNvSpPr/>
          <p:nvPr/>
        </p:nvSpPr>
        <p:spPr>
          <a:xfrm>
            <a:off x="2088605" y="3664332"/>
            <a:ext cx="2871134" cy="396952"/>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7" name="正方形/長方形 16"/>
          <p:cNvSpPr/>
          <p:nvPr/>
        </p:nvSpPr>
        <p:spPr>
          <a:xfrm>
            <a:off x="1394715" y="2997773"/>
            <a:ext cx="282353" cy="192081"/>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8" name="正方形/長方形 17"/>
          <p:cNvSpPr/>
          <p:nvPr/>
        </p:nvSpPr>
        <p:spPr>
          <a:xfrm>
            <a:off x="2696286" y="4167655"/>
            <a:ext cx="948971" cy="373160"/>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pic>
        <p:nvPicPr>
          <p:cNvPr id="27" name="図 26"/>
          <p:cNvPicPr>
            <a:picLocks noChangeAspect="1"/>
          </p:cNvPicPr>
          <p:nvPr/>
        </p:nvPicPr>
        <p:blipFill>
          <a:blip r:embed="rId4"/>
          <a:stretch>
            <a:fillRect/>
          </a:stretch>
        </p:blipFill>
        <p:spPr>
          <a:xfrm>
            <a:off x="5477509" y="1984539"/>
            <a:ext cx="2335493" cy="2410629"/>
          </a:xfrm>
          <a:prstGeom prst="rect">
            <a:avLst/>
          </a:prstGeom>
        </p:spPr>
      </p:pic>
      <p:pic>
        <p:nvPicPr>
          <p:cNvPr id="24" name="図 2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50896" y="4205129"/>
            <a:ext cx="770011" cy="770011"/>
          </a:xfrm>
          <a:prstGeom prst="rect">
            <a:avLst/>
          </a:prstGeom>
        </p:spPr>
      </p:pic>
      <p:pic>
        <p:nvPicPr>
          <p:cNvPr id="25" name="図 2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60251" y="3808821"/>
            <a:ext cx="770011" cy="770011"/>
          </a:xfrm>
          <a:prstGeom prst="rect">
            <a:avLst/>
          </a:prstGeom>
        </p:spPr>
      </p:pic>
      <p:pic>
        <p:nvPicPr>
          <p:cNvPr id="28" name="図 2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1224" y="2841135"/>
            <a:ext cx="770011" cy="770011"/>
          </a:xfrm>
          <a:prstGeom prst="rect">
            <a:avLst/>
          </a:prstGeom>
        </p:spPr>
      </p:pic>
      <p:sp>
        <p:nvSpPr>
          <p:cNvPr id="19" name="角丸四角形 18"/>
          <p:cNvSpPr/>
          <p:nvPr/>
        </p:nvSpPr>
        <p:spPr>
          <a:xfrm>
            <a:off x="1403648" y="1246589"/>
            <a:ext cx="7128792" cy="284350"/>
          </a:xfrm>
          <a:prstGeom prst="roundRect">
            <a:avLst/>
          </a:prstGeom>
          <a:solidFill>
            <a:schemeClr val="accent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100" dirty="0">
                <a:solidFill>
                  <a:schemeClr val="tx1"/>
                </a:solidFill>
                <a:latin typeface="+mn-ea"/>
              </a:rPr>
              <a:t>D:\</a:t>
            </a:r>
            <a:r>
              <a:rPr lang="ja-JP" altLang="en-US" sz="1100" dirty="0">
                <a:solidFill>
                  <a:schemeClr val="tx1"/>
                </a:solidFill>
                <a:latin typeface="+mn-ea"/>
              </a:rPr>
              <a:t>保護解除フォルダ</a:t>
            </a:r>
            <a:r>
              <a:rPr lang="en-US" altLang="ja-JP" sz="1100" dirty="0">
                <a:solidFill>
                  <a:schemeClr val="tx1"/>
                </a:solidFill>
                <a:latin typeface="+mn-ea"/>
              </a:rPr>
              <a:t>\</a:t>
            </a:r>
            <a:r>
              <a:rPr lang="ja-JP" altLang="en-US" sz="1100" dirty="0">
                <a:solidFill>
                  <a:schemeClr val="tx1"/>
                </a:solidFill>
                <a:latin typeface="+mn-ea"/>
              </a:rPr>
              <a:t>申請書入力システム</a:t>
            </a:r>
            <a:r>
              <a:rPr lang="en-US" altLang="ja-JP" sz="1100" dirty="0">
                <a:solidFill>
                  <a:schemeClr val="tx1"/>
                </a:solidFill>
                <a:latin typeface="+mn-ea"/>
              </a:rPr>
              <a:t>\</a:t>
            </a:r>
            <a:r>
              <a:rPr lang="ja-JP" altLang="en-US" sz="1100" dirty="0">
                <a:solidFill>
                  <a:schemeClr val="tx1"/>
                </a:solidFill>
                <a:latin typeface="+mn-ea"/>
              </a:rPr>
              <a:t>マスタ</a:t>
            </a:r>
            <a:r>
              <a:rPr lang="en-US" altLang="ja-JP" sz="1100" dirty="0">
                <a:solidFill>
                  <a:schemeClr val="tx1"/>
                </a:solidFill>
                <a:latin typeface="+mn-ea"/>
              </a:rPr>
              <a:t>\</a:t>
            </a:r>
            <a:r>
              <a:rPr lang="ja-JP" altLang="en-US" sz="1100" dirty="0">
                <a:solidFill>
                  <a:schemeClr val="tx1"/>
                </a:solidFill>
                <a:latin typeface="+mn-ea"/>
              </a:rPr>
              <a:t>取込用</a:t>
            </a:r>
            <a:r>
              <a:rPr lang="en-US" altLang="ja-JP" sz="1100" dirty="0">
                <a:solidFill>
                  <a:schemeClr val="tx1"/>
                </a:solidFill>
                <a:latin typeface="+mn-ea"/>
              </a:rPr>
              <a:t>CSV</a:t>
            </a:r>
            <a:r>
              <a:rPr lang="ja-JP" altLang="en-US" sz="1100" dirty="0">
                <a:solidFill>
                  <a:schemeClr val="tx1"/>
                </a:solidFill>
                <a:latin typeface="+mn-ea"/>
              </a:rPr>
              <a:t>　</a:t>
            </a:r>
            <a:r>
              <a:rPr lang="en-US" altLang="ja-JP" sz="1100" dirty="0">
                <a:solidFill>
                  <a:schemeClr val="tx1"/>
                </a:solidFill>
                <a:latin typeface="+mn-ea"/>
              </a:rPr>
              <a:t>※</a:t>
            </a:r>
            <a:r>
              <a:rPr lang="ja-JP" altLang="en-US" sz="1100" dirty="0">
                <a:solidFill>
                  <a:schemeClr val="tx1"/>
                </a:solidFill>
                <a:latin typeface="+mn-ea"/>
              </a:rPr>
              <a:t>保護解除フォルダについては</a:t>
            </a:r>
            <a:r>
              <a:rPr lang="en-US" altLang="ja-JP" sz="1100" dirty="0">
                <a:solidFill>
                  <a:schemeClr val="tx1"/>
                </a:solidFill>
                <a:latin typeface="+mn-ea"/>
              </a:rPr>
              <a:t>P.11</a:t>
            </a:r>
            <a:r>
              <a:rPr lang="ja-JP" altLang="en-US" sz="1100" dirty="0">
                <a:solidFill>
                  <a:schemeClr val="tx1"/>
                </a:solidFill>
                <a:latin typeface="+mn-ea"/>
              </a:rPr>
              <a:t>を参照</a:t>
            </a:r>
            <a:r>
              <a:rPr lang="ja-JP" altLang="en-US" sz="1100" dirty="0">
                <a:solidFill>
                  <a:schemeClr val="tx1"/>
                </a:solidFill>
                <a:latin typeface="+mj-ea"/>
              </a:rPr>
              <a:t>。</a:t>
            </a:r>
          </a:p>
        </p:txBody>
      </p:sp>
      <p:grpSp>
        <p:nvGrpSpPr>
          <p:cNvPr id="20" name="グループ化 19"/>
          <p:cNvGrpSpPr/>
          <p:nvPr/>
        </p:nvGrpSpPr>
        <p:grpSpPr>
          <a:xfrm>
            <a:off x="843242" y="1124744"/>
            <a:ext cx="560407" cy="467767"/>
            <a:chOff x="779471" y="1566988"/>
            <a:chExt cx="560407" cy="467767"/>
          </a:xfrm>
        </p:grpSpPr>
        <p:pic>
          <p:nvPicPr>
            <p:cNvPr id="21" name="図 2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43859" y="1566988"/>
              <a:ext cx="452232" cy="405861"/>
            </a:xfrm>
            <a:prstGeom prst="rect">
              <a:avLst/>
            </a:prstGeom>
          </p:spPr>
        </p:pic>
        <p:sp>
          <p:nvSpPr>
            <p:cNvPr id="22" name="フローチャート: 処理 21"/>
            <p:cNvSpPr/>
            <p:nvPr/>
          </p:nvSpPr>
          <p:spPr>
            <a:xfrm>
              <a:off x="779471" y="1736967"/>
              <a:ext cx="560407" cy="297788"/>
            </a:xfrm>
            <a:prstGeom prst="flowChartProces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dirty="0">
                  <a:solidFill>
                    <a:schemeClr val="tx1"/>
                  </a:solidFill>
                  <a:latin typeface="+mn-ea"/>
                </a:rPr>
                <a:t>場所</a:t>
              </a:r>
              <a:endParaRPr kumimoji="1" lang="ja-JP" altLang="en-US" sz="2000" dirty="0">
                <a:solidFill>
                  <a:schemeClr val="tx1"/>
                </a:solidFill>
                <a:latin typeface="+mn-ea"/>
              </a:endParaRPr>
            </a:p>
          </p:txBody>
        </p:sp>
      </p:grpSp>
      <p:pic>
        <p:nvPicPr>
          <p:cNvPr id="7" name="図 6">
            <a:extLst>
              <a:ext uri="{FF2B5EF4-FFF2-40B4-BE49-F238E27FC236}">
                <a16:creationId xmlns:a16="http://schemas.microsoft.com/office/drawing/2014/main" id="{9FF1B911-09E9-43AF-84F5-6F7E48924172}"/>
              </a:ext>
            </a:extLst>
          </p:cNvPr>
          <p:cNvPicPr>
            <a:picLocks noChangeAspect="1"/>
          </p:cNvPicPr>
          <p:nvPr/>
        </p:nvPicPr>
        <p:blipFill>
          <a:blip r:embed="rId7"/>
          <a:stretch>
            <a:fillRect/>
          </a:stretch>
        </p:blipFill>
        <p:spPr>
          <a:xfrm>
            <a:off x="2066252" y="5202118"/>
            <a:ext cx="6084227" cy="1530389"/>
          </a:xfrm>
          <a:prstGeom prst="rect">
            <a:avLst/>
          </a:prstGeom>
          <a:ln>
            <a:solidFill>
              <a:schemeClr val="tx1"/>
            </a:solidFill>
          </a:ln>
        </p:spPr>
      </p:pic>
      <p:sp>
        <p:nvSpPr>
          <p:cNvPr id="23" name="円形吹き出し 22">
            <a:extLst>
              <a:ext uri="{FF2B5EF4-FFF2-40B4-BE49-F238E27FC236}">
                <a16:creationId xmlns:a16="http://schemas.microsoft.com/office/drawing/2014/main" id="{E632655C-5213-4A0C-981E-87CC3C5999EE}"/>
              </a:ext>
            </a:extLst>
          </p:cNvPr>
          <p:cNvSpPr/>
          <p:nvPr/>
        </p:nvSpPr>
        <p:spPr>
          <a:xfrm>
            <a:off x="3239875" y="3299732"/>
            <a:ext cx="376409" cy="334615"/>
          </a:xfrm>
          <a:prstGeom prst="wedgeEllipseCallout">
            <a:avLst>
              <a:gd name="adj1" fmla="val 65453"/>
              <a:gd name="adj2" fmla="val 53019"/>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５</a:t>
            </a:r>
          </a:p>
        </p:txBody>
      </p:sp>
      <p:sp>
        <p:nvSpPr>
          <p:cNvPr id="26" name="円形吹き出し 25">
            <a:extLst>
              <a:ext uri="{FF2B5EF4-FFF2-40B4-BE49-F238E27FC236}">
                <a16:creationId xmlns:a16="http://schemas.microsoft.com/office/drawing/2014/main" id="{E632655C-5213-4A0C-981E-87CC3C5999EE}"/>
              </a:ext>
            </a:extLst>
          </p:cNvPr>
          <p:cNvSpPr/>
          <p:nvPr/>
        </p:nvSpPr>
        <p:spPr>
          <a:xfrm>
            <a:off x="947626" y="3132424"/>
            <a:ext cx="376409" cy="334615"/>
          </a:xfrm>
          <a:prstGeom prst="wedgeEllipseCallout">
            <a:avLst>
              <a:gd name="adj1" fmla="val 67547"/>
              <a:gd name="adj2" fmla="val -36500"/>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６</a:t>
            </a:r>
          </a:p>
        </p:txBody>
      </p:sp>
      <p:sp>
        <p:nvSpPr>
          <p:cNvPr id="30" name="円形吹き出し 29">
            <a:extLst>
              <a:ext uri="{FF2B5EF4-FFF2-40B4-BE49-F238E27FC236}">
                <a16:creationId xmlns:a16="http://schemas.microsoft.com/office/drawing/2014/main" id="{E632655C-5213-4A0C-981E-87CC3C5999EE}"/>
              </a:ext>
            </a:extLst>
          </p:cNvPr>
          <p:cNvSpPr/>
          <p:nvPr/>
        </p:nvSpPr>
        <p:spPr>
          <a:xfrm>
            <a:off x="2249197" y="4349955"/>
            <a:ext cx="376409" cy="334615"/>
          </a:xfrm>
          <a:prstGeom prst="wedgeEllipseCallout">
            <a:avLst>
              <a:gd name="adj1" fmla="val 67547"/>
              <a:gd name="adj2" fmla="val -36500"/>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６</a:t>
            </a:r>
          </a:p>
        </p:txBody>
      </p:sp>
    </p:spTree>
    <p:extLst>
      <p:ext uri="{BB962C8B-B14F-4D97-AF65-F5344CB8AC3E}">
        <p14:creationId xmlns:p14="http://schemas.microsoft.com/office/powerpoint/2010/main" val="257366341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図 16"/>
          <p:cNvPicPr>
            <a:picLocks noChangeAspect="1"/>
          </p:cNvPicPr>
          <p:nvPr/>
        </p:nvPicPr>
        <p:blipFill>
          <a:blip r:embed="rId3"/>
          <a:stretch>
            <a:fillRect/>
          </a:stretch>
        </p:blipFill>
        <p:spPr>
          <a:xfrm>
            <a:off x="478596" y="1343070"/>
            <a:ext cx="4863600" cy="3741748"/>
          </a:xfrm>
          <a:prstGeom prst="rect">
            <a:avLst/>
          </a:prstGeom>
        </p:spPr>
      </p:pic>
      <p:pic>
        <p:nvPicPr>
          <p:cNvPr id="18" name="図 17"/>
          <p:cNvPicPr>
            <a:picLocks noChangeAspect="1"/>
          </p:cNvPicPr>
          <p:nvPr/>
        </p:nvPicPr>
        <p:blipFill>
          <a:blip r:embed="rId4"/>
          <a:stretch>
            <a:fillRect/>
          </a:stretch>
        </p:blipFill>
        <p:spPr>
          <a:xfrm>
            <a:off x="3812380" y="2495198"/>
            <a:ext cx="4864076" cy="3742114"/>
          </a:xfrm>
          <a:prstGeom prst="rect">
            <a:avLst/>
          </a:prstGeom>
        </p:spPr>
      </p:pic>
      <p:sp>
        <p:nvSpPr>
          <p:cNvPr id="2" name="スライド番号プレースホルダー 1"/>
          <p:cNvSpPr>
            <a:spLocks noGrp="1"/>
          </p:cNvSpPr>
          <p:nvPr>
            <p:ph type="sldNum" sz="quarter" idx="12"/>
          </p:nvPr>
        </p:nvSpPr>
        <p:spPr/>
        <p:txBody>
          <a:bodyPr/>
          <a:lstStyle/>
          <a:p>
            <a:fld id="{64452A23-BFEA-43FD-98FB-69091C0AE9EE}" type="slidenum">
              <a:rPr kumimoji="1" lang="ja-JP" altLang="en-US" smtClean="0"/>
              <a:pPr/>
              <a:t>54</a:t>
            </a:fld>
            <a:endParaRPr kumimoji="1" lang="ja-JP" altLang="en-US"/>
          </a:p>
        </p:txBody>
      </p:sp>
      <p:sp>
        <p:nvSpPr>
          <p:cNvPr id="5" name="フローチャート: 処理 4"/>
          <p:cNvSpPr/>
          <p:nvPr/>
        </p:nvSpPr>
        <p:spPr>
          <a:xfrm>
            <a:off x="699225" y="549482"/>
            <a:ext cx="7977231" cy="631221"/>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⑦作物マスタを選択し</a:t>
            </a:r>
            <a:r>
              <a:rPr lang="en-US" altLang="ja-JP" dirty="0">
                <a:solidFill>
                  <a:schemeClr val="tx1"/>
                </a:solidFill>
                <a:latin typeface="+mn-ea"/>
              </a:rPr>
              <a:t>OK</a:t>
            </a:r>
            <a:r>
              <a:rPr lang="ja-JP" altLang="en-US" dirty="0">
                <a:solidFill>
                  <a:schemeClr val="tx1"/>
                </a:solidFill>
                <a:latin typeface="+mn-ea"/>
              </a:rPr>
              <a:t>ボタン、</a:t>
            </a:r>
            <a:endParaRPr lang="en-US" altLang="ja-JP" dirty="0">
              <a:solidFill>
                <a:schemeClr val="tx1"/>
              </a:solidFill>
              <a:latin typeface="+mn-ea"/>
            </a:endParaRPr>
          </a:p>
          <a:p>
            <a:r>
              <a:rPr lang="ja-JP" altLang="en-US" dirty="0">
                <a:solidFill>
                  <a:schemeClr val="tx1"/>
                </a:solidFill>
                <a:latin typeface="+mn-ea"/>
              </a:rPr>
              <a:t>　使途設定マスタを選択し</a:t>
            </a:r>
            <a:r>
              <a:rPr lang="en-US" altLang="ja-JP" dirty="0">
                <a:solidFill>
                  <a:schemeClr val="tx1"/>
                </a:solidFill>
                <a:latin typeface="+mn-ea"/>
              </a:rPr>
              <a:t>OK</a:t>
            </a:r>
            <a:r>
              <a:rPr lang="ja-JP" altLang="en-US" dirty="0">
                <a:solidFill>
                  <a:schemeClr val="tx1"/>
                </a:solidFill>
                <a:latin typeface="+mn-ea"/>
              </a:rPr>
              <a:t>ボタンを押す。</a:t>
            </a:r>
            <a:br>
              <a:rPr lang="ja-JP" altLang="en-US" dirty="0">
                <a:solidFill>
                  <a:schemeClr val="tx1"/>
                </a:solidFill>
                <a:latin typeface="+mn-ea"/>
              </a:rPr>
            </a:br>
            <a:r>
              <a:rPr lang="ja-JP" altLang="en-US" dirty="0">
                <a:solidFill>
                  <a:schemeClr val="tx1"/>
                </a:solidFill>
                <a:latin typeface="+mn-ea"/>
              </a:rPr>
              <a:t> </a:t>
            </a:r>
            <a:endParaRPr lang="en-US" altLang="ja-JP" dirty="0">
              <a:solidFill>
                <a:schemeClr val="tx1"/>
              </a:solidFill>
              <a:latin typeface="+mn-ea"/>
            </a:endParaRPr>
          </a:p>
        </p:txBody>
      </p:sp>
      <p:sp>
        <p:nvSpPr>
          <p:cNvPr id="8" name="正方形/長方形 7"/>
          <p:cNvSpPr/>
          <p:nvPr/>
        </p:nvSpPr>
        <p:spPr>
          <a:xfrm>
            <a:off x="1187624" y="2855238"/>
            <a:ext cx="869966" cy="216024"/>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9" name="正方形/長方形 8"/>
          <p:cNvSpPr/>
          <p:nvPr/>
        </p:nvSpPr>
        <p:spPr>
          <a:xfrm>
            <a:off x="2504956" y="3890154"/>
            <a:ext cx="889675" cy="302565"/>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2" name="正方形/長方形 11"/>
          <p:cNvSpPr/>
          <p:nvPr/>
        </p:nvSpPr>
        <p:spPr>
          <a:xfrm>
            <a:off x="4549846" y="4192719"/>
            <a:ext cx="886250" cy="174687"/>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3" name="正方形/長方形 12"/>
          <p:cNvSpPr/>
          <p:nvPr/>
        </p:nvSpPr>
        <p:spPr>
          <a:xfrm>
            <a:off x="5853845" y="4981704"/>
            <a:ext cx="950403" cy="396598"/>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pic>
        <p:nvPicPr>
          <p:cNvPr id="16" name="図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57456" y="2801558"/>
            <a:ext cx="576064" cy="576064"/>
          </a:xfrm>
          <a:prstGeom prst="rect">
            <a:avLst/>
          </a:prstGeom>
        </p:spPr>
      </p:pic>
      <p:pic>
        <p:nvPicPr>
          <p:cNvPr id="19" name="図 1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45326" y="3945642"/>
            <a:ext cx="605130" cy="605130"/>
          </a:xfrm>
          <a:prstGeom prst="rect">
            <a:avLst/>
          </a:prstGeom>
        </p:spPr>
      </p:pic>
      <p:pic>
        <p:nvPicPr>
          <p:cNvPr id="20" name="図 1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303038" y="4158288"/>
            <a:ext cx="550807" cy="550807"/>
          </a:xfrm>
          <a:prstGeom prst="rect">
            <a:avLst/>
          </a:prstGeom>
        </p:spPr>
      </p:pic>
      <p:pic>
        <p:nvPicPr>
          <p:cNvPr id="21" name="図 2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471255" y="5096235"/>
            <a:ext cx="665986" cy="665986"/>
          </a:xfrm>
          <a:prstGeom prst="rect">
            <a:avLst/>
          </a:prstGeom>
        </p:spPr>
      </p:pic>
      <p:sp>
        <p:nvSpPr>
          <p:cNvPr id="14" name="円形吹き出し 13">
            <a:extLst>
              <a:ext uri="{FF2B5EF4-FFF2-40B4-BE49-F238E27FC236}">
                <a16:creationId xmlns:a16="http://schemas.microsoft.com/office/drawing/2014/main" id="{E632655C-5213-4A0C-981E-87CC3C5999EE}"/>
              </a:ext>
            </a:extLst>
          </p:cNvPr>
          <p:cNvSpPr/>
          <p:nvPr/>
        </p:nvSpPr>
        <p:spPr>
          <a:xfrm>
            <a:off x="738473" y="3018478"/>
            <a:ext cx="376409" cy="334615"/>
          </a:xfrm>
          <a:prstGeom prst="wedgeEllipseCallout">
            <a:avLst>
              <a:gd name="adj1" fmla="val 67547"/>
              <a:gd name="adj2" fmla="val -36500"/>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７</a:t>
            </a:r>
          </a:p>
        </p:txBody>
      </p:sp>
      <p:sp>
        <p:nvSpPr>
          <p:cNvPr id="15" name="円形吹き出し 14">
            <a:extLst>
              <a:ext uri="{FF2B5EF4-FFF2-40B4-BE49-F238E27FC236}">
                <a16:creationId xmlns:a16="http://schemas.microsoft.com/office/drawing/2014/main" id="{E632655C-5213-4A0C-981E-87CC3C5999EE}"/>
              </a:ext>
            </a:extLst>
          </p:cNvPr>
          <p:cNvSpPr/>
          <p:nvPr/>
        </p:nvSpPr>
        <p:spPr>
          <a:xfrm>
            <a:off x="2060926" y="4066972"/>
            <a:ext cx="376409" cy="334615"/>
          </a:xfrm>
          <a:prstGeom prst="wedgeEllipseCallout">
            <a:avLst>
              <a:gd name="adj1" fmla="val 67547"/>
              <a:gd name="adj2" fmla="val -36500"/>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７</a:t>
            </a:r>
          </a:p>
        </p:txBody>
      </p:sp>
      <p:sp>
        <p:nvSpPr>
          <p:cNvPr id="22" name="円形吹き出し 21">
            <a:extLst>
              <a:ext uri="{FF2B5EF4-FFF2-40B4-BE49-F238E27FC236}">
                <a16:creationId xmlns:a16="http://schemas.microsoft.com/office/drawing/2014/main" id="{E632655C-5213-4A0C-981E-87CC3C5999EE}"/>
              </a:ext>
            </a:extLst>
          </p:cNvPr>
          <p:cNvSpPr/>
          <p:nvPr/>
        </p:nvSpPr>
        <p:spPr>
          <a:xfrm>
            <a:off x="4092475" y="4234279"/>
            <a:ext cx="376409" cy="334615"/>
          </a:xfrm>
          <a:prstGeom prst="wedgeEllipseCallout">
            <a:avLst>
              <a:gd name="adj1" fmla="val 67547"/>
              <a:gd name="adj2" fmla="val -36500"/>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７</a:t>
            </a:r>
          </a:p>
        </p:txBody>
      </p:sp>
      <p:sp>
        <p:nvSpPr>
          <p:cNvPr id="23" name="円形吹き出し 22">
            <a:extLst>
              <a:ext uri="{FF2B5EF4-FFF2-40B4-BE49-F238E27FC236}">
                <a16:creationId xmlns:a16="http://schemas.microsoft.com/office/drawing/2014/main" id="{E632655C-5213-4A0C-981E-87CC3C5999EE}"/>
              </a:ext>
            </a:extLst>
          </p:cNvPr>
          <p:cNvSpPr/>
          <p:nvPr/>
        </p:nvSpPr>
        <p:spPr>
          <a:xfrm>
            <a:off x="5390236" y="5187339"/>
            <a:ext cx="376409" cy="334615"/>
          </a:xfrm>
          <a:prstGeom prst="wedgeEllipseCallout">
            <a:avLst>
              <a:gd name="adj1" fmla="val 67547"/>
              <a:gd name="adj2" fmla="val -36500"/>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７</a:t>
            </a:r>
          </a:p>
        </p:txBody>
      </p:sp>
    </p:spTree>
    <p:extLst>
      <p:ext uri="{BB962C8B-B14F-4D97-AF65-F5344CB8AC3E}">
        <p14:creationId xmlns:p14="http://schemas.microsoft.com/office/powerpoint/2010/main" val="131109175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64452A23-BFEA-43FD-98FB-69091C0AE9EE}" type="slidenum">
              <a:rPr kumimoji="1" lang="ja-JP" altLang="en-US" smtClean="0"/>
              <a:pPr/>
              <a:t>55</a:t>
            </a:fld>
            <a:endParaRPr kumimoji="1" lang="ja-JP" altLang="en-US"/>
          </a:p>
        </p:txBody>
      </p:sp>
      <p:sp>
        <p:nvSpPr>
          <p:cNvPr id="5" name="フローチャート: 処理 4"/>
          <p:cNvSpPr/>
          <p:nvPr/>
        </p:nvSpPr>
        <p:spPr>
          <a:xfrm>
            <a:off x="699225" y="549482"/>
            <a:ext cx="7977231" cy="431593"/>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⑧初期設定画面で地域協議会コード設定ボタンを押す。</a:t>
            </a:r>
            <a:endParaRPr lang="en-US" altLang="ja-JP" strike="sngStrike" dirty="0">
              <a:solidFill>
                <a:schemeClr val="tx1"/>
              </a:solidFill>
              <a:latin typeface="+mn-ea"/>
            </a:endParaRPr>
          </a:p>
          <a:p>
            <a:br>
              <a:rPr lang="ja-JP" altLang="en-US" dirty="0">
                <a:solidFill>
                  <a:schemeClr val="tx1"/>
                </a:solidFill>
                <a:latin typeface="+mn-ea"/>
              </a:rPr>
            </a:br>
            <a:r>
              <a:rPr lang="ja-JP" altLang="en-US" dirty="0">
                <a:solidFill>
                  <a:schemeClr val="tx1"/>
                </a:solidFill>
                <a:latin typeface="+mn-ea"/>
              </a:rPr>
              <a:t> </a:t>
            </a:r>
            <a:endParaRPr lang="en-US" altLang="ja-JP" dirty="0">
              <a:solidFill>
                <a:schemeClr val="tx1"/>
              </a:solidFill>
              <a:latin typeface="+mn-ea"/>
            </a:endParaRPr>
          </a:p>
        </p:txBody>
      </p:sp>
      <p:pic>
        <p:nvPicPr>
          <p:cNvPr id="34" name="図 33">
            <a:extLst>
              <a:ext uri="{FF2B5EF4-FFF2-40B4-BE49-F238E27FC236}">
                <a16:creationId xmlns:a16="http://schemas.microsoft.com/office/drawing/2014/main" id="{AFF9C35D-2E79-4A5C-B2B6-E5CA557BC6C8}"/>
              </a:ext>
            </a:extLst>
          </p:cNvPr>
          <p:cNvPicPr>
            <a:picLocks noChangeAspect="1"/>
          </p:cNvPicPr>
          <p:nvPr/>
        </p:nvPicPr>
        <p:blipFill>
          <a:blip r:embed="rId3"/>
          <a:stretch>
            <a:fillRect/>
          </a:stretch>
        </p:blipFill>
        <p:spPr>
          <a:xfrm>
            <a:off x="468313" y="1196975"/>
            <a:ext cx="4834002" cy="3712300"/>
          </a:xfrm>
          <a:prstGeom prst="rect">
            <a:avLst/>
          </a:prstGeom>
        </p:spPr>
      </p:pic>
      <p:pic>
        <p:nvPicPr>
          <p:cNvPr id="11" name="図 10">
            <a:extLst>
              <a:ext uri="{FF2B5EF4-FFF2-40B4-BE49-F238E27FC236}">
                <a16:creationId xmlns:a16="http://schemas.microsoft.com/office/drawing/2014/main" id="{93472CE4-A51A-4220-AD39-D52ACA9E4865}"/>
              </a:ext>
            </a:extLst>
          </p:cNvPr>
          <p:cNvPicPr>
            <a:picLocks noChangeAspect="1"/>
          </p:cNvPicPr>
          <p:nvPr/>
        </p:nvPicPr>
        <p:blipFill>
          <a:blip r:embed="rId4"/>
          <a:stretch>
            <a:fillRect/>
          </a:stretch>
        </p:blipFill>
        <p:spPr>
          <a:xfrm>
            <a:off x="4133196" y="3418274"/>
            <a:ext cx="4542491" cy="2675022"/>
          </a:xfrm>
          <a:prstGeom prst="rect">
            <a:avLst/>
          </a:prstGeom>
        </p:spPr>
      </p:pic>
      <p:sp>
        <p:nvSpPr>
          <p:cNvPr id="35" name="正方形/長方形 34">
            <a:extLst>
              <a:ext uri="{FF2B5EF4-FFF2-40B4-BE49-F238E27FC236}">
                <a16:creationId xmlns:a16="http://schemas.microsoft.com/office/drawing/2014/main" id="{FF4B8D70-04DD-4982-99BC-A216ECABEA47}"/>
              </a:ext>
            </a:extLst>
          </p:cNvPr>
          <p:cNvSpPr/>
          <p:nvPr/>
        </p:nvSpPr>
        <p:spPr>
          <a:xfrm>
            <a:off x="1940426" y="3717032"/>
            <a:ext cx="1839486" cy="576064"/>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pic>
        <p:nvPicPr>
          <p:cNvPr id="30" name="図 2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08485" y="3963147"/>
            <a:ext cx="570371" cy="570371"/>
          </a:xfrm>
          <a:prstGeom prst="rect">
            <a:avLst/>
          </a:prstGeom>
        </p:spPr>
      </p:pic>
      <p:sp>
        <p:nvSpPr>
          <p:cNvPr id="37" name="屈折矢印 8">
            <a:extLst>
              <a:ext uri="{FF2B5EF4-FFF2-40B4-BE49-F238E27FC236}">
                <a16:creationId xmlns:a16="http://schemas.microsoft.com/office/drawing/2014/main" id="{CA77F9E6-9540-4066-AA30-9A7D2341F67D}"/>
              </a:ext>
            </a:extLst>
          </p:cNvPr>
          <p:cNvSpPr/>
          <p:nvPr/>
        </p:nvSpPr>
        <p:spPr>
          <a:xfrm rot="5400000">
            <a:off x="2664255" y="4293786"/>
            <a:ext cx="1439948" cy="1497934"/>
          </a:xfrm>
          <a:prstGeom prst="bentUpArrow">
            <a:avLst>
              <a:gd name="adj1" fmla="val 24593"/>
              <a:gd name="adj2" fmla="val 25000"/>
              <a:gd name="adj3" fmla="val 326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n-ea"/>
            </a:endParaRPr>
          </a:p>
        </p:txBody>
      </p:sp>
      <p:sp>
        <p:nvSpPr>
          <p:cNvPr id="9" name="円形吹き出し 8">
            <a:extLst>
              <a:ext uri="{FF2B5EF4-FFF2-40B4-BE49-F238E27FC236}">
                <a16:creationId xmlns:a16="http://schemas.microsoft.com/office/drawing/2014/main" id="{E632655C-5213-4A0C-981E-87CC3C5999EE}"/>
              </a:ext>
            </a:extLst>
          </p:cNvPr>
          <p:cNvSpPr/>
          <p:nvPr/>
        </p:nvSpPr>
        <p:spPr>
          <a:xfrm>
            <a:off x="1486847" y="3913717"/>
            <a:ext cx="376409" cy="334615"/>
          </a:xfrm>
          <a:prstGeom prst="wedgeEllipseCallout">
            <a:avLst>
              <a:gd name="adj1" fmla="val 67547"/>
              <a:gd name="adj2" fmla="val -36500"/>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８</a:t>
            </a:r>
          </a:p>
        </p:txBody>
      </p:sp>
    </p:spTree>
    <p:extLst>
      <p:ext uri="{BB962C8B-B14F-4D97-AF65-F5344CB8AC3E}">
        <p14:creationId xmlns:p14="http://schemas.microsoft.com/office/powerpoint/2010/main" val="413278975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図 15"/>
          <p:cNvPicPr>
            <a:picLocks noChangeAspect="1"/>
          </p:cNvPicPr>
          <p:nvPr/>
        </p:nvPicPr>
        <p:blipFill>
          <a:blip r:embed="rId3"/>
          <a:stretch>
            <a:fillRect/>
          </a:stretch>
        </p:blipFill>
        <p:spPr>
          <a:xfrm>
            <a:off x="1672151" y="2428308"/>
            <a:ext cx="5799698" cy="3415378"/>
          </a:xfrm>
          <a:prstGeom prst="rect">
            <a:avLst/>
          </a:prstGeom>
        </p:spPr>
      </p:pic>
      <p:sp>
        <p:nvSpPr>
          <p:cNvPr id="2" name="スライド番号プレースホルダー 1"/>
          <p:cNvSpPr>
            <a:spLocks noGrp="1"/>
          </p:cNvSpPr>
          <p:nvPr>
            <p:ph type="sldNum" sz="quarter" idx="12"/>
          </p:nvPr>
        </p:nvSpPr>
        <p:spPr/>
        <p:txBody>
          <a:bodyPr/>
          <a:lstStyle/>
          <a:p>
            <a:fld id="{64452A23-BFEA-43FD-98FB-69091C0AE9EE}" type="slidenum">
              <a:rPr kumimoji="1" lang="ja-JP" altLang="en-US" smtClean="0"/>
              <a:pPr/>
              <a:t>56</a:t>
            </a:fld>
            <a:endParaRPr kumimoji="1" lang="ja-JP" altLang="en-US" dirty="0"/>
          </a:p>
        </p:txBody>
      </p:sp>
      <p:sp>
        <p:nvSpPr>
          <p:cNvPr id="5" name="フローチャート: 処理 4"/>
          <p:cNvSpPr/>
          <p:nvPr/>
        </p:nvSpPr>
        <p:spPr>
          <a:xfrm>
            <a:off x="699225" y="549482"/>
            <a:ext cx="7977231" cy="434365"/>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⑨所属の都道府県コード、地域協議会コードを設定する。</a:t>
            </a:r>
            <a:endParaRPr lang="en-US" altLang="ja-JP" strike="sngStrike" dirty="0">
              <a:solidFill>
                <a:schemeClr val="tx1"/>
              </a:solidFill>
              <a:latin typeface="+mn-ea"/>
            </a:endParaRPr>
          </a:p>
          <a:p>
            <a:br>
              <a:rPr lang="ja-JP" altLang="en-US" dirty="0">
                <a:solidFill>
                  <a:schemeClr val="tx1"/>
                </a:solidFill>
                <a:latin typeface="+mn-ea"/>
              </a:rPr>
            </a:br>
            <a:r>
              <a:rPr lang="ja-JP" altLang="en-US" dirty="0">
                <a:solidFill>
                  <a:schemeClr val="tx1"/>
                </a:solidFill>
                <a:latin typeface="+mn-ea"/>
              </a:rPr>
              <a:t> </a:t>
            </a:r>
            <a:endParaRPr lang="en-US" altLang="ja-JP" dirty="0">
              <a:solidFill>
                <a:schemeClr val="tx1"/>
              </a:solidFill>
              <a:latin typeface="+mn-ea"/>
            </a:endParaRPr>
          </a:p>
        </p:txBody>
      </p:sp>
      <p:grpSp>
        <p:nvGrpSpPr>
          <p:cNvPr id="15" name="グループ化 14"/>
          <p:cNvGrpSpPr/>
          <p:nvPr/>
        </p:nvGrpSpPr>
        <p:grpSpPr>
          <a:xfrm>
            <a:off x="468982" y="6110854"/>
            <a:ext cx="7713825" cy="407070"/>
            <a:chOff x="458575" y="5949280"/>
            <a:chExt cx="7713825" cy="407070"/>
          </a:xfrm>
        </p:grpSpPr>
        <p:sp>
          <p:nvSpPr>
            <p:cNvPr id="6" name="正方形/長方形 5"/>
            <p:cNvSpPr/>
            <p:nvPr/>
          </p:nvSpPr>
          <p:spPr>
            <a:xfrm>
              <a:off x="458575" y="5949280"/>
              <a:ext cx="585033" cy="407070"/>
            </a:xfrm>
            <a:prstGeom prst="rect">
              <a:avLst/>
            </a:prstGeom>
            <a:gradFill flip="none" rotWithShape="1">
              <a:gsLst>
                <a:gs pos="0">
                  <a:schemeClr val="accent1">
                    <a:tint val="66000"/>
                    <a:satMod val="160000"/>
                  </a:schemeClr>
                </a:gs>
                <a:gs pos="14000">
                  <a:schemeClr val="accent1">
                    <a:tint val="44500"/>
                    <a:satMod val="160000"/>
                  </a:schemeClr>
                </a:gs>
                <a:gs pos="100000">
                  <a:schemeClr val="accent1">
                    <a:tint val="23500"/>
                    <a:satMod val="160000"/>
                  </a:schemeClr>
                </a:gs>
              </a:gsLst>
              <a:lin ang="5400000" scaled="1"/>
              <a:tileRect/>
            </a:gradFill>
            <a:ln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sz="1100" dirty="0">
                <a:solidFill>
                  <a:schemeClr val="tx1"/>
                </a:solidFill>
              </a:endParaRPr>
            </a:p>
          </p:txBody>
        </p:sp>
        <p:sp>
          <p:nvSpPr>
            <p:cNvPr id="7" name="正方形/長方形 6"/>
            <p:cNvSpPr/>
            <p:nvPr/>
          </p:nvSpPr>
          <p:spPr>
            <a:xfrm>
              <a:off x="1043608" y="5949280"/>
              <a:ext cx="7128792" cy="407070"/>
            </a:xfrm>
            <a:prstGeom prst="rect">
              <a:avLst/>
            </a:prstGeom>
            <a:gradFill flip="none" rotWithShape="1">
              <a:gsLst>
                <a:gs pos="0">
                  <a:schemeClr val="accent1">
                    <a:tint val="66000"/>
                    <a:satMod val="160000"/>
                  </a:schemeClr>
                </a:gs>
                <a:gs pos="14000">
                  <a:schemeClr val="accent1">
                    <a:tint val="44500"/>
                    <a:satMod val="160000"/>
                  </a:schemeClr>
                </a:gs>
                <a:gs pos="100000">
                  <a:schemeClr val="accent1">
                    <a:tint val="23500"/>
                    <a:satMod val="160000"/>
                  </a:schemeClr>
                </a:gs>
              </a:gsLst>
              <a:lin ang="5400000" scaled="1"/>
              <a:tileRect/>
            </a:gradFill>
            <a:ln cmpd="db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100" dirty="0">
                  <a:solidFill>
                    <a:schemeClr val="tx1"/>
                  </a:solidFill>
                  <a:latin typeface="HG丸ｺﾞｼｯｸM-PRO" panose="020F0600000000000000" pitchFamily="50" charset="-128"/>
                  <a:ea typeface="HG丸ｺﾞｼｯｸM-PRO" panose="020F0600000000000000" pitchFamily="50" charset="-128"/>
                </a:rPr>
                <a:t>操作マニュアル「申請書入力システム操作マニュアル</a:t>
              </a:r>
              <a:r>
                <a:rPr lang="en-US" altLang="ja-JP" sz="1100" dirty="0">
                  <a:solidFill>
                    <a:schemeClr val="tx1"/>
                  </a:solidFill>
                  <a:latin typeface="HG丸ｺﾞｼｯｸM-PRO" panose="020F0600000000000000" pitchFamily="50" charset="-128"/>
                  <a:ea typeface="HG丸ｺﾞｼｯｸM-PRO" panose="020F0600000000000000" pitchFamily="50" charset="-128"/>
                </a:rPr>
                <a:t>.</a:t>
              </a:r>
              <a:r>
                <a:rPr lang="en-US" altLang="ja-JP" sz="1100" dirty="0" err="1">
                  <a:solidFill>
                    <a:schemeClr val="tx1"/>
                  </a:solidFill>
                  <a:latin typeface="HG丸ｺﾞｼｯｸM-PRO" panose="020F0600000000000000" pitchFamily="50" charset="-128"/>
                  <a:ea typeface="HG丸ｺﾞｼｯｸM-PRO" panose="020F0600000000000000" pitchFamily="50" charset="-128"/>
                </a:rPr>
                <a:t>docx</a:t>
              </a:r>
              <a:r>
                <a:rPr lang="ja-JP" altLang="en-US" sz="1100" dirty="0">
                  <a:solidFill>
                    <a:schemeClr val="tx1"/>
                  </a:solidFill>
                  <a:latin typeface="HG丸ｺﾞｼｯｸM-PRO" panose="020F0600000000000000" pitchFamily="50" charset="-128"/>
                  <a:ea typeface="HG丸ｺﾞｼｯｸM-PRO" panose="020F0600000000000000" pitchFamily="50" charset="-128"/>
                </a:rPr>
                <a:t>」</a:t>
              </a:r>
              <a:endParaRPr lang="en-US" altLang="ja-JP" sz="1100" dirty="0">
                <a:solidFill>
                  <a:schemeClr val="tx1"/>
                </a:solidFill>
                <a:latin typeface="HG丸ｺﾞｼｯｸM-PRO" panose="020F0600000000000000" pitchFamily="50" charset="-128"/>
                <a:ea typeface="HG丸ｺﾞｼｯｸM-PRO" panose="020F0600000000000000" pitchFamily="50" charset="-128"/>
              </a:endParaRPr>
            </a:p>
            <a:p>
              <a:r>
                <a:rPr lang="ja-JP" altLang="en-US" sz="1100" dirty="0">
                  <a:solidFill>
                    <a:schemeClr val="tx1"/>
                  </a:solidFill>
                  <a:latin typeface="HG丸ｺﾞｼｯｸM-PRO" panose="020F0600000000000000" pitchFamily="50" charset="-128"/>
                  <a:ea typeface="HG丸ｺﾞｼｯｸM-PRO" panose="020F0600000000000000" pitchFamily="50" charset="-128"/>
                </a:rPr>
                <a:t>　　　　　　　３．１申請書入力システムの初期設定　参照</a:t>
              </a:r>
            </a:p>
          </p:txBody>
        </p:sp>
        <p:sp>
          <p:nvSpPr>
            <p:cNvPr id="8" name="円/楕円 7"/>
            <p:cNvSpPr/>
            <p:nvPr/>
          </p:nvSpPr>
          <p:spPr>
            <a:xfrm>
              <a:off x="533445" y="5973972"/>
              <a:ext cx="360040" cy="360040"/>
            </a:xfrm>
            <a:prstGeom prst="ellipse">
              <a:avLst/>
            </a:prstGeom>
            <a:solidFill>
              <a:srgbClr val="333399"/>
            </a:solidFill>
            <a:ln w="6350">
              <a:solidFill>
                <a:schemeClr val="tx1"/>
              </a:solidFill>
            </a:ln>
            <a:effectLst>
              <a:outerShdw blurRad="76200" dir="18900000" sy="23000" kx="-1200000" algn="bl"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a:latin typeface="Wide Latin" panose="020A0A07050505020404" pitchFamily="18" charset="0"/>
                  <a:ea typeface="HG行書体" panose="03000609000000000000" pitchFamily="65" charset="-128"/>
                </a:rPr>
                <a:t>i</a:t>
              </a:r>
              <a:endParaRPr kumimoji="1" lang="ja-JP" altLang="en-US" dirty="0">
                <a:latin typeface="Wide Latin" panose="020A0A07050505020404" pitchFamily="18" charset="0"/>
                <a:ea typeface="HG行書体" panose="03000609000000000000" pitchFamily="65" charset="-128"/>
              </a:endParaRPr>
            </a:p>
          </p:txBody>
        </p:sp>
      </p:grpSp>
      <p:sp>
        <p:nvSpPr>
          <p:cNvPr id="12" name="正方形/長方形 11"/>
          <p:cNvSpPr/>
          <p:nvPr/>
        </p:nvSpPr>
        <p:spPr>
          <a:xfrm>
            <a:off x="4157452" y="4815819"/>
            <a:ext cx="1137774" cy="355253"/>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3" name="下矢印吹き出し 12"/>
          <p:cNvSpPr/>
          <p:nvPr/>
        </p:nvSpPr>
        <p:spPr>
          <a:xfrm>
            <a:off x="2818474" y="2204864"/>
            <a:ext cx="1990527" cy="1700715"/>
          </a:xfrm>
          <a:prstGeom prst="downArrowCallout">
            <a:avLst>
              <a:gd name="adj1" fmla="val 25000"/>
              <a:gd name="adj2" fmla="val 25000"/>
              <a:gd name="adj3" fmla="val 25000"/>
              <a:gd name="adj4" fmla="val 4346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dirty="0">
                <a:latin typeface="HG丸ｺﾞｼｯｸM-PRO" panose="020F0600000000000000" pitchFamily="50" charset="-128"/>
                <a:ea typeface="HG丸ｺﾞｼｯｸM-PRO" panose="020F0600000000000000" pitchFamily="50" charset="-128"/>
              </a:rPr>
              <a:t>様式第</a:t>
            </a:r>
            <a:r>
              <a:rPr lang="en-US" altLang="ja-JP" sz="1400" dirty="0">
                <a:latin typeface="HG丸ｺﾞｼｯｸM-PRO" panose="020F0600000000000000" pitchFamily="50" charset="-128"/>
                <a:ea typeface="HG丸ｺﾞｼｯｸM-PRO" panose="020F0600000000000000" pitchFamily="50" charset="-128"/>
              </a:rPr>
              <a:t>1</a:t>
            </a:r>
            <a:r>
              <a:rPr lang="ja-JP" altLang="en-US" sz="1400" dirty="0">
                <a:latin typeface="HG丸ｺﾞｼｯｸM-PRO" panose="020F0600000000000000" pitchFamily="50" charset="-128"/>
                <a:ea typeface="HG丸ｺﾞｼｯｸM-PRO" panose="020F0600000000000000" pitchFamily="50" charset="-128"/>
              </a:rPr>
              <a:t>号の左下</a:t>
            </a:r>
            <a:endParaRPr lang="en-US" altLang="ja-JP" sz="1400" dirty="0">
              <a:latin typeface="HG丸ｺﾞｼｯｸM-PRO" panose="020F0600000000000000" pitchFamily="50" charset="-128"/>
              <a:ea typeface="HG丸ｺﾞｼｯｸM-PRO" panose="020F0600000000000000" pitchFamily="50" charset="-128"/>
            </a:endParaRPr>
          </a:p>
          <a:p>
            <a:r>
              <a:rPr lang="ja-JP" altLang="en-US" sz="1400" dirty="0">
                <a:latin typeface="HG丸ｺﾞｼｯｸM-PRO" panose="020F0600000000000000" pitchFamily="50" charset="-128"/>
                <a:ea typeface="HG丸ｺﾞｼｯｸM-PRO" panose="020F0600000000000000" pitchFamily="50" charset="-128"/>
              </a:rPr>
              <a:t>交付申請者管理コード　</a:t>
            </a:r>
            <a:endParaRPr lang="en-US" altLang="ja-JP" sz="1400" dirty="0">
              <a:latin typeface="HG丸ｺﾞｼｯｸM-PRO" panose="020F0600000000000000" pitchFamily="50" charset="-128"/>
              <a:ea typeface="HG丸ｺﾞｼｯｸM-PRO" panose="020F0600000000000000" pitchFamily="50" charset="-128"/>
            </a:endParaRPr>
          </a:p>
          <a:p>
            <a:r>
              <a:rPr lang="en-US" altLang="ja-JP" sz="1400" dirty="0">
                <a:latin typeface="HG丸ｺﾞｼｯｸM-PRO" panose="020F0600000000000000" pitchFamily="50" charset="-128"/>
                <a:ea typeface="HG丸ｺﾞｼｯｸM-PRO" panose="020F0600000000000000" pitchFamily="50" charset="-128"/>
              </a:rPr>
              <a:t>1</a:t>
            </a:r>
            <a:r>
              <a:rPr lang="ja-JP" altLang="en-US" sz="1400" dirty="0">
                <a:latin typeface="HG丸ｺﾞｼｯｸM-PRO" panose="020F0600000000000000" pitchFamily="50" charset="-128"/>
                <a:ea typeface="HG丸ｺﾞｼｯｸM-PRO" panose="020F0600000000000000" pitchFamily="50" charset="-128"/>
              </a:rPr>
              <a:t>桁目～</a:t>
            </a:r>
            <a:r>
              <a:rPr lang="en-US" altLang="ja-JP" sz="1400" dirty="0">
                <a:latin typeface="HG丸ｺﾞｼｯｸM-PRO" panose="020F0600000000000000" pitchFamily="50" charset="-128"/>
                <a:ea typeface="HG丸ｺﾞｼｯｸM-PRO" panose="020F0600000000000000" pitchFamily="50" charset="-128"/>
              </a:rPr>
              <a:t>2</a:t>
            </a:r>
            <a:r>
              <a:rPr lang="ja-JP" altLang="en-US" sz="1400" dirty="0">
                <a:latin typeface="HG丸ｺﾞｼｯｸM-PRO" panose="020F0600000000000000" pitchFamily="50" charset="-128"/>
                <a:ea typeface="HG丸ｺﾞｼｯｸM-PRO" panose="020F0600000000000000" pitchFamily="50" charset="-128"/>
              </a:rPr>
              <a:t>桁目</a:t>
            </a:r>
          </a:p>
        </p:txBody>
      </p:sp>
      <p:sp>
        <p:nvSpPr>
          <p:cNvPr id="14" name="下矢印吹き出し 13"/>
          <p:cNvSpPr/>
          <p:nvPr/>
        </p:nvSpPr>
        <p:spPr>
          <a:xfrm>
            <a:off x="5116693" y="2206379"/>
            <a:ext cx="1990800" cy="1699200"/>
          </a:xfrm>
          <a:prstGeom prst="downArrowCallout">
            <a:avLst>
              <a:gd name="adj1" fmla="val 24051"/>
              <a:gd name="adj2" fmla="val 25000"/>
              <a:gd name="adj3" fmla="val 25000"/>
              <a:gd name="adj4" fmla="val 4220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dirty="0">
                <a:latin typeface="HG丸ｺﾞｼｯｸM-PRO" panose="020F0600000000000000" pitchFamily="50" charset="-128"/>
                <a:ea typeface="HG丸ｺﾞｼｯｸM-PRO" panose="020F0600000000000000" pitchFamily="50" charset="-128"/>
              </a:rPr>
              <a:t>様式第</a:t>
            </a:r>
            <a:r>
              <a:rPr lang="en-US" altLang="ja-JP" sz="1400" dirty="0">
                <a:latin typeface="HG丸ｺﾞｼｯｸM-PRO" panose="020F0600000000000000" pitchFamily="50" charset="-128"/>
                <a:ea typeface="HG丸ｺﾞｼｯｸM-PRO" panose="020F0600000000000000" pitchFamily="50" charset="-128"/>
              </a:rPr>
              <a:t>1</a:t>
            </a:r>
            <a:r>
              <a:rPr lang="ja-JP" altLang="en-US" sz="1400" dirty="0">
                <a:latin typeface="HG丸ｺﾞｼｯｸM-PRO" panose="020F0600000000000000" pitchFamily="50" charset="-128"/>
                <a:ea typeface="HG丸ｺﾞｼｯｸM-PRO" panose="020F0600000000000000" pitchFamily="50" charset="-128"/>
              </a:rPr>
              <a:t>号の左下</a:t>
            </a:r>
            <a:endParaRPr lang="en-US" altLang="ja-JP" sz="1400" dirty="0">
              <a:latin typeface="HG丸ｺﾞｼｯｸM-PRO" panose="020F0600000000000000" pitchFamily="50" charset="-128"/>
              <a:ea typeface="HG丸ｺﾞｼｯｸM-PRO" panose="020F0600000000000000" pitchFamily="50" charset="-128"/>
            </a:endParaRPr>
          </a:p>
          <a:p>
            <a:r>
              <a:rPr lang="ja-JP" altLang="en-US" sz="1400" dirty="0">
                <a:latin typeface="HG丸ｺﾞｼｯｸM-PRO" panose="020F0600000000000000" pitchFamily="50" charset="-128"/>
                <a:ea typeface="HG丸ｺﾞｼｯｸM-PRO" panose="020F0600000000000000" pitchFamily="50" charset="-128"/>
              </a:rPr>
              <a:t>交付申請者管理コード　</a:t>
            </a:r>
            <a:endParaRPr lang="en-US" altLang="ja-JP" sz="1400" dirty="0">
              <a:latin typeface="HG丸ｺﾞｼｯｸM-PRO" panose="020F0600000000000000" pitchFamily="50" charset="-128"/>
              <a:ea typeface="HG丸ｺﾞｼｯｸM-PRO" panose="020F0600000000000000" pitchFamily="50" charset="-128"/>
            </a:endParaRPr>
          </a:p>
          <a:p>
            <a:r>
              <a:rPr lang="en-US" altLang="ja-JP" sz="1400" dirty="0">
                <a:latin typeface="HG丸ｺﾞｼｯｸM-PRO" panose="020F0600000000000000" pitchFamily="50" charset="-128"/>
                <a:ea typeface="HG丸ｺﾞｼｯｸM-PRO" panose="020F0600000000000000" pitchFamily="50" charset="-128"/>
              </a:rPr>
              <a:t>3</a:t>
            </a:r>
            <a:r>
              <a:rPr lang="ja-JP" altLang="en-US" sz="1400" dirty="0">
                <a:latin typeface="HG丸ｺﾞｼｯｸM-PRO" panose="020F0600000000000000" pitchFamily="50" charset="-128"/>
                <a:ea typeface="HG丸ｺﾞｼｯｸM-PRO" panose="020F0600000000000000" pitchFamily="50" charset="-128"/>
              </a:rPr>
              <a:t>桁目～</a:t>
            </a:r>
            <a:r>
              <a:rPr lang="en-US" altLang="ja-JP" sz="1400" dirty="0">
                <a:latin typeface="HG丸ｺﾞｼｯｸM-PRO" panose="020F0600000000000000" pitchFamily="50" charset="-128"/>
                <a:ea typeface="HG丸ｺﾞｼｯｸM-PRO" panose="020F0600000000000000" pitchFamily="50" charset="-128"/>
              </a:rPr>
              <a:t>5</a:t>
            </a:r>
            <a:r>
              <a:rPr lang="ja-JP" altLang="en-US" sz="1400" dirty="0">
                <a:latin typeface="HG丸ｺﾞｼｯｸM-PRO" panose="020F0600000000000000" pitchFamily="50" charset="-128"/>
                <a:ea typeface="HG丸ｺﾞｼｯｸM-PRO" panose="020F0600000000000000" pitchFamily="50" charset="-128"/>
              </a:rPr>
              <a:t>桁目</a:t>
            </a:r>
          </a:p>
        </p:txBody>
      </p:sp>
      <p:grpSp>
        <p:nvGrpSpPr>
          <p:cNvPr id="17" name="グループ化 16"/>
          <p:cNvGrpSpPr/>
          <p:nvPr/>
        </p:nvGrpSpPr>
        <p:grpSpPr>
          <a:xfrm>
            <a:off x="699226" y="1196752"/>
            <a:ext cx="8039883" cy="699582"/>
            <a:chOff x="566455" y="3811386"/>
            <a:chExt cx="8039883" cy="699582"/>
          </a:xfrm>
        </p:grpSpPr>
        <p:grpSp>
          <p:nvGrpSpPr>
            <p:cNvPr id="18" name="グループ化 17"/>
            <p:cNvGrpSpPr/>
            <p:nvPr/>
          </p:nvGrpSpPr>
          <p:grpSpPr>
            <a:xfrm>
              <a:off x="805976" y="3811386"/>
              <a:ext cx="7800362" cy="648072"/>
              <a:chOff x="805976" y="3811386"/>
              <a:chExt cx="7800362" cy="648072"/>
            </a:xfrm>
          </p:grpSpPr>
          <p:pic>
            <p:nvPicPr>
              <p:cNvPr id="20" name="図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805976" y="3908247"/>
                <a:ext cx="432048" cy="416015"/>
              </a:xfrm>
              <a:prstGeom prst="rect">
                <a:avLst/>
              </a:prstGeom>
            </p:spPr>
          </p:pic>
          <p:sp>
            <p:nvSpPr>
              <p:cNvPr id="21" name="コンテンツ プレースホルダー 2"/>
              <p:cNvSpPr txBox="1">
                <a:spLocks/>
              </p:cNvSpPr>
              <p:nvPr/>
            </p:nvSpPr>
            <p:spPr>
              <a:xfrm>
                <a:off x="1477545" y="3811386"/>
                <a:ext cx="7128793" cy="648072"/>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r>
                  <a:rPr lang="ja-JP" altLang="en-US" sz="1600" b="1">
                    <a:solidFill>
                      <a:srgbClr val="FF0000"/>
                    </a:solidFill>
                    <a:latin typeface="+mj-ea"/>
                  </a:rPr>
                  <a:t>本資料で</a:t>
                </a:r>
                <a:r>
                  <a:rPr lang="ja-JP" altLang="en-US" sz="1600" b="1" dirty="0">
                    <a:solidFill>
                      <a:srgbClr val="FF0000"/>
                    </a:solidFill>
                    <a:latin typeface="+mj-ea"/>
                  </a:rPr>
                  <a:t>設定している協議会は、例となります。</a:t>
                </a:r>
                <a:endParaRPr lang="en-US" altLang="ja-JP" sz="1600" b="1" dirty="0">
                  <a:solidFill>
                    <a:srgbClr val="FF0000"/>
                  </a:solidFill>
                  <a:latin typeface="+mj-ea"/>
                </a:endParaRPr>
              </a:p>
              <a:p>
                <a:pPr marL="0" indent="0">
                  <a:buFont typeface="Arial" pitchFamily="34" charset="0"/>
                  <a:buNone/>
                </a:pPr>
                <a:r>
                  <a:rPr lang="ja-JP" altLang="en-US" sz="1600" b="1" dirty="0">
                    <a:solidFill>
                      <a:srgbClr val="FF0000"/>
                    </a:solidFill>
                    <a:latin typeface="+mj-ea"/>
                  </a:rPr>
                  <a:t>運用時は実際に使用する協議会を入力してください。</a:t>
                </a:r>
              </a:p>
            </p:txBody>
          </p:sp>
        </p:grpSp>
        <p:sp>
          <p:nvSpPr>
            <p:cNvPr id="19" name="コンテンツ プレースホルダー 2"/>
            <p:cNvSpPr txBox="1">
              <a:spLocks/>
            </p:cNvSpPr>
            <p:nvPr/>
          </p:nvSpPr>
          <p:spPr>
            <a:xfrm>
              <a:off x="566455" y="3833734"/>
              <a:ext cx="7977230" cy="677234"/>
            </a:xfrm>
            <a:prstGeom prst="rect">
              <a:avLst/>
            </a:prstGeom>
            <a:ln w="19050">
              <a:solidFill>
                <a:srgbClr val="339933"/>
              </a:solidFill>
              <a:prstDash val="lgDash"/>
            </a:ln>
          </p:spPr>
          <p:txBody>
            <a:bodyPr>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endParaRPr lang="ja-JP" altLang="en-US" sz="1600" dirty="0">
                <a:latin typeface="+mj-ea"/>
              </a:endParaRPr>
            </a:p>
          </p:txBody>
        </p:sp>
      </p:grpSp>
      <p:pic>
        <p:nvPicPr>
          <p:cNvPr id="33" name="図 3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83682" y="4867414"/>
            <a:ext cx="570371" cy="570371"/>
          </a:xfrm>
          <a:prstGeom prst="rect">
            <a:avLst/>
          </a:prstGeom>
        </p:spPr>
      </p:pic>
      <p:sp>
        <p:nvSpPr>
          <p:cNvPr id="22" name="円形吹き出し 21">
            <a:extLst>
              <a:ext uri="{FF2B5EF4-FFF2-40B4-BE49-F238E27FC236}">
                <a16:creationId xmlns:a16="http://schemas.microsoft.com/office/drawing/2014/main" id="{E632655C-5213-4A0C-981E-87CC3C5999EE}"/>
              </a:ext>
            </a:extLst>
          </p:cNvPr>
          <p:cNvSpPr/>
          <p:nvPr/>
        </p:nvSpPr>
        <p:spPr>
          <a:xfrm>
            <a:off x="2818474" y="4102938"/>
            <a:ext cx="376409" cy="334615"/>
          </a:xfrm>
          <a:prstGeom prst="wedgeEllipseCallout">
            <a:avLst>
              <a:gd name="adj1" fmla="val 67547"/>
              <a:gd name="adj2" fmla="val -36500"/>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９</a:t>
            </a:r>
          </a:p>
        </p:txBody>
      </p:sp>
      <p:sp>
        <p:nvSpPr>
          <p:cNvPr id="23" name="円形吹き出し 22">
            <a:extLst>
              <a:ext uri="{FF2B5EF4-FFF2-40B4-BE49-F238E27FC236}">
                <a16:creationId xmlns:a16="http://schemas.microsoft.com/office/drawing/2014/main" id="{E632655C-5213-4A0C-981E-87CC3C5999EE}"/>
              </a:ext>
            </a:extLst>
          </p:cNvPr>
          <p:cNvSpPr/>
          <p:nvPr/>
        </p:nvSpPr>
        <p:spPr>
          <a:xfrm>
            <a:off x="5265848" y="4102938"/>
            <a:ext cx="376409" cy="334615"/>
          </a:xfrm>
          <a:prstGeom prst="wedgeEllipseCallout">
            <a:avLst>
              <a:gd name="adj1" fmla="val 67547"/>
              <a:gd name="adj2" fmla="val -36500"/>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９</a:t>
            </a:r>
          </a:p>
        </p:txBody>
      </p:sp>
      <p:sp>
        <p:nvSpPr>
          <p:cNvPr id="24" name="円形吹き出し 23">
            <a:extLst>
              <a:ext uri="{FF2B5EF4-FFF2-40B4-BE49-F238E27FC236}">
                <a16:creationId xmlns:a16="http://schemas.microsoft.com/office/drawing/2014/main" id="{E632655C-5213-4A0C-981E-87CC3C5999EE}"/>
              </a:ext>
            </a:extLst>
          </p:cNvPr>
          <p:cNvSpPr/>
          <p:nvPr/>
        </p:nvSpPr>
        <p:spPr>
          <a:xfrm>
            <a:off x="3707904" y="4985291"/>
            <a:ext cx="376409" cy="334615"/>
          </a:xfrm>
          <a:prstGeom prst="wedgeEllipseCallout">
            <a:avLst>
              <a:gd name="adj1" fmla="val 67547"/>
              <a:gd name="adj2" fmla="val -36500"/>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９</a:t>
            </a:r>
          </a:p>
        </p:txBody>
      </p:sp>
    </p:spTree>
    <p:extLst>
      <p:ext uri="{BB962C8B-B14F-4D97-AF65-F5344CB8AC3E}">
        <p14:creationId xmlns:p14="http://schemas.microsoft.com/office/powerpoint/2010/main" val="93682336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AEF81256-E9E6-4F05-8093-6E3C9DE4EBD5}"/>
              </a:ext>
            </a:extLst>
          </p:cNvPr>
          <p:cNvSpPr>
            <a:spLocks noGrp="1"/>
          </p:cNvSpPr>
          <p:nvPr>
            <p:ph type="sldNum" sz="quarter" idx="12"/>
          </p:nvPr>
        </p:nvSpPr>
        <p:spPr/>
        <p:txBody>
          <a:bodyPr/>
          <a:lstStyle/>
          <a:p>
            <a:r>
              <a:rPr lang="en-US" altLang="ja-JP" sz="1800" dirty="0">
                <a:solidFill>
                  <a:srgbClr val="898989"/>
                </a:solidFill>
                <a:latin typeface="+mj-ea"/>
                <a:ea typeface="+mj-ea"/>
              </a:rPr>
              <a:t>58</a:t>
            </a:r>
            <a:endParaRPr lang="ja-JP" altLang="en-US" sz="1800" dirty="0">
              <a:solidFill>
                <a:srgbClr val="898989"/>
              </a:solidFill>
              <a:latin typeface="+mj-ea"/>
              <a:ea typeface="+mj-ea"/>
            </a:endParaRPr>
          </a:p>
        </p:txBody>
      </p:sp>
      <p:sp>
        <p:nvSpPr>
          <p:cNvPr id="5" name="タイトル 6">
            <a:extLst>
              <a:ext uri="{FF2B5EF4-FFF2-40B4-BE49-F238E27FC236}">
                <a16:creationId xmlns:a16="http://schemas.microsoft.com/office/drawing/2014/main" id="{AE690185-A950-44EC-B432-6C8EC89E87FF}"/>
              </a:ext>
            </a:extLst>
          </p:cNvPr>
          <p:cNvSpPr txBox="1">
            <a:spLocks/>
          </p:cNvSpPr>
          <p:nvPr/>
        </p:nvSpPr>
        <p:spPr>
          <a:xfrm>
            <a:off x="180528" y="2924945"/>
            <a:ext cx="9144000" cy="1296143"/>
          </a:xfrm>
          <a:prstGeom prst="rect">
            <a:avLst/>
          </a:prstGeom>
        </p:spPr>
        <p:txBody>
          <a:bodyP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3600" dirty="0">
                <a:solidFill>
                  <a:srgbClr val="3F7819"/>
                </a:solidFill>
                <a:latin typeface="HG丸ｺﾞｼｯｸM-PRO 本文"/>
              </a:rPr>
              <a:t>５</a:t>
            </a:r>
            <a:r>
              <a:rPr lang="en-US" altLang="ja-JP" sz="3600" dirty="0">
                <a:solidFill>
                  <a:srgbClr val="3F7819"/>
                </a:solidFill>
                <a:latin typeface="HG丸ｺﾞｼｯｸM-PRO 本文"/>
              </a:rPr>
              <a:t>.</a:t>
            </a:r>
            <a:r>
              <a:rPr lang="ja-JP" altLang="en-US" sz="3600" dirty="0">
                <a:solidFill>
                  <a:srgbClr val="3F7819"/>
                </a:solidFill>
                <a:latin typeface="HG丸ｺﾞｼｯｸM-PRO 本文"/>
              </a:rPr>
              <a:t>申請書入力システムの操作</a:t>
            </a:r>
            <a:endParaRPr lang="en-US" altLang="ja-JP" sz="3600" dirty="0">
              <a:solidFill>
                <a:srgbClr val="3F7819"/>
              </a:solidFill>
              <a:latin typeface="HG丸ｺﾞｼｯｸM-PRO 本文"/>
            </a:endParaRPr>
          </a:p>
          <a:p>
            <a:pPr algn="l"/>
            <a:r>
              <a:rPr lang="ja-JP" altLang="en-US" sz="3600" dirty="0">
                <a:solidFill>
                  <a:srgbClr val="3F7819"/>
                </a:solidFill>
                <a:latin typeface="HG丸ｺﾞｼｯｸM-PRO 本文"/>
              </a:rPr>
              <a:t>　（一括登録・データ入力）</a:t>
            </a:r>
          </a:p>
        </p:txBody>
      </p:sp>
      <p:sp>
        <p:nvSpPr>
          <p:cNvPr id="6" name="正方形/長方形 5">
            <a:extLst>
              <a:ext uri="{FF2B5EF4-FFF2-40B4-BE49-F238E27FC236}">
                <a16:creationId xmlns:a16="http://schemas.microsoft.com/office/drawing/2014/main" id="{3E8F8345-1FB1-4B66-BBA9-1CE67002AF8C}"/>
              </a:ext>
            </a:extLst>
          </p:cNvPr>
          <p:cNvSpPr/>
          <p:nvPr/>
        </p:nvSpPr>
        <p:spPr>
          <a:xfrm>
            <a:off x="215516" y="4005064"/>
            <a:ext cx="7452828" cy="72008"/>
          </a:xfrm>
          <a:prstGeom prst="rect">
            <a:avLst/>
          </a:prstGeom>
          <a:solidFill>
            <a:srgbClr val="92D050">
              <a:alpha val="70000"/>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3">
                  <a:lumMod val="40000"/>
                  <a:lumOff val="60000"/>
                </a:schemeClr>
              </a:solidFill>
              <a:latin typeface="HG丸ｺﾞｼｯｸM-PRO"/>
            </a:endParaRPr>
          </a:p>
        </p:txBody>
      </p:sp>
    </p:spTree>
    <p:extLst>
      <p:ext uri="{BB962C8B-B14F-4D97-AF65-F5344CB8AC3E}">
        <p14:creationId xmlns:p14="http://schemas.microsoft.com/office/powerpoint/2010/main" val="104824120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64452A23-BFEA-43FD-98FB-69091C0AE9EE}" type="slidenum">
              <a:rPr kumimoji="1" lang="ja-JP" altLang="en-US" smtClean="0"/>
              <a:pPr/>
              <a:t>58</a:t>
            </a:fld>
            <a:endParaRPr kumimoji="1" lang="ja-JP" altLang="en-US"/>
          </a:p>
        </p:txBody>
      </p:sp>
      <p:grpSp>
        <p:nvGrpSpPr>
          <p:cNvPr id="3" name="グループ化 2"/>
          <p:cNvGrpSpPr/>
          <p:nvPr/>
        </p:nvGrpSpPr>
        <p:grpSpPr>
          <a:xfrm>
            <a:off x="675036" y="188640"/>
            <a:ext cx="7983775" cy="2160240"/>
            <a:chOff x="395536" y="908719"/>
            <a:chExt cx="7632848" cy="2160240"/>
          </a:xfrm>
        </p:grpSpPr>
        <p:sp>
          <p:nvSpPr>
            <p:cNvPr id="4" name="フローチャート: 処理 3"/>
            <p:cNvSpPr/>
            <p:nvPr/>
          </p:nvSpPr>
          <p:spPr>
            <a:xfrm>
              <a:off x="395536" y="908719"/>
              <a:ext cx="7632848" cy="436807"/>
            </a:xfrm>
            <a:prstGeom prst="flowChartProcess">
              <a:avLst/>
            </a:prstGeom>
            <a:solidFill>
              <a:srgbClr val="92D050"/>
            </a:solid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ja-JP" altLang="en-US" dirty="0">
                  <a:solidFill>
                    <a:schemeClr val="tx1"/>
                  </a:solidFill>
                  <a:latin typeface="+mn-ea"/>
                </a:rPr>
                <a:t>一括登録・データ入力の操作概要</a:t>
              </a:r>
            </a:p>
          </p:txBody>
        </p:sp>
        <p:sp>
          <p:nvSpPr>
            <p:cNvPr id="5" name="フローチャート: 処理 4"/>
            <p:cNvSpPr/>
            <p:nvPr/>
          </p:nvSpPr>
          <p:spPr>
            <a:xfrm>
              <a:off x="395536" y="1345179"/>
              <a:ext cx="7632848" cy="1723780"/>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marL="285750" indent="-285750">
                <a:buFont typeface="Wingdings" panose="05000000000000000000" pitchFamily="2" charset="2"/>
                <a:buChar char="u"/>
              </a:pPr>
              <a:r>
                <a:rPr lang="ja-JP" altLang="en-US" dirty="0">
                  <a:solidFill>
                    <a:schemeClr val="tx1"/>
                  </a:solidFill>
                  <a:latin typeface="+mn-ea"/>
                </a:rPr>
                <a:t>入力支援ツールから出力した</a:t>
              </a:r>
              <a:r>
                <a:rPr lang="en-US" altLang="ja-JP" dirty="0">
                  <a:solidFill>
                    <a:schemeClr val="tx1"/>
                  </a:solidFill>
                  <a:latin typeface="+mn-ea"/>
                </a:rPr>
                <a:t>CSV</a:t>
              </a:r>
              <a:r>
                <a:rPr lang="ja-JP" altLang="en-US" dirty="0">
                  <a:solidFill>
                    <a:schemeClr val="tx1"/>
                  </a:solidFill>
                  <a:latin typeface="+mn-ea"/>
                </a:rPr>
                <a:t>を取り込み、交付申請書、営農計画書等の内容を一括で申請書入力システムに登録する操作。</a:t>
              </a:r>
              <a:endParaRPr lang="en-US" altLang="ja-JP" dirty="0">
                <a:solidFill>
                  <a:schemeClr val="tx1"/>
                </a:solidFill>
                <a:latin typeface="+mn-ea"/>
              </a:endParaRPr>
            </a:p>
            <a:p>
              <a:pPr marL="285750" indent="-285750">
                <a:buFont typeface="Wingdings" panose="05000000000000000000" pitchFamily="2" charset="2"/>
                <a:buChar char="u"/>
              </a:pPr>
              <a:r>
                <a:rPr lang="ja-JP" altLang="en-US" dirty="0">
                  <a:solidFill>
                    <a:schemeClr val="tx1"/>
                  </a:solidFill>
                  <a:latin typeface="+mn-ea"/>
                </a:rPr>
                <a:t>一括入力したデータを申請書入力システムの画面から修正することも可能。</a:t>
              </a:r>
              <a:endParaRPr lang="en-US" altLang="ja-JP" dirty="0">
                <a:solidFill>
                  <a:schemeClr val="tx1"/>
                </a:solidFill>
                <a:latin typeface="+mn-ea"/>
              </a:endParaRPr>
            </a:p>
            <a:p>
              <a:pPr marL="285750" indent="-285750">
                <a:buFont typeface="Wingdings" panose="05000000000000000000" pitchFamily="2" charset="2"/>
                <a:buChar char="u"/>
              </a:pPr>
              <a:r>
                <a:rPr lang="ja-JP" altLang="en-US" dirty="0">
                  <a:solidFill>
                    <a:schemeClr val="tx1"/>
                  </a:solidFill>
                  <a:latin typeface="+mn-ea"/>
                </a:rPr>
                <a:t>入力用データ出力し、申請書入力システムで修正した内容を支援ツールで再度編集することも可能。</a:t>
              </a:r>
              <a:endParaRPr lang="en-US" altLang="ja-JP" dirty="0">
                <a:solidFill>
                  <a:schemeClr val="tx1"/>
                </a:solidFill>
                <a:latin typeface="+mn-ea"/>
              </a:endParaRPr>
            </a:p>
          </p:txBody>
        </p:sp>
      </p:grpSp>
      <p:sp>
        <p:nvSpPr>
          <p:cNvPr id="8" name="テキスト ボックス 7">
            <a:extLst>
              <a:ext uri="{FF2B5EF4-FFF2-40B4-BE49-F238E27FC236}">
                <a16:creationId xmlns:a16="http://schemas.microsoft.com/office/drawing/2014/main" id="{5C1260C0-EED8-4484-B8BF-D44004964643}"/>
              </a:ext>
            </a:extLst>
          </p:cNvPr>
          <p:cNvSpPr txBox="1"/>
          <p:nvPr/>
        </p:nvSpPr>
        <p:spPr>
          <a:xfrm>
            <a:off x="4427984" y="3573016"/>
            <a:ext cx="3671428" cy="861774"/>
          </a:xfrm>
          <a:prstGeom prst="rect">
            <a:avLst/>
          </a:prstGeom>
          <a:noFill/>
        </p:spPr>
        <p:txBody>
          <a:bodyPr wrap="square" rtlCol="0">
            <a:spAutoFit/>
          </a:bodyPr>
          <a:lstStyle/>
          <a:p>
            <a:r>
              <a:rPr lang="ja-JP" altLang="en-US" sz="1600" dirty="0">
                <a:latin typeface="HG丸ｺﾞｼｯｸM-PRO" pitchFamily="50" charset="-128"/>
                <a:ea typeface="HG丸ｺﾞｼｯｸM-PRO" pitchFamily="50" charset="-128"/>
              </a:rPr>
              <a:t>作物マスタ、地域協議会マスタ、使途設定マスタ、申請年度、</a:t>
            </a:r>
            <a:endParaRPr lang="en-US" altLang="ja-JP" sz="1600" dirty="0">
              <a:latin typeface="HG丸ｺﾞｼｯｸM-PRO" pitchFamily="50" charset="-128"/>
              <a:ea typeface="HG丸ｺﾞｼｯｸM-PRO" pitchFamily="50" charset="-128"/>
            </a:endParaRPr>
          </a:p>
          <a:p>
            <a:r>
              <a:rPr lang="ja-JP" altLang="en-US" sz="1600" dirty="0">
                <a:latin typeface="HG丸ｺﾞｼｯｸM-PRO" pitchFamily="50" charset="-128"/>
                <a:ea typeface="HG丸ｺﾞｼｯｸM-PRO" pitchFamily="50" charset="-128"/>
              </a:rPr>
              <a:t>地域協議会の設定を行う。</a:t>
            </a:r>
            <a:endParaRPr kumimoji="1" lang="ja-JP" altLang="en-US" sz="1600" dirty="0">
              <a:latin typeface="HG丸ｺﾞｼｯｸM-PRO" pitchFamily="50" charset="-128"/>
              <a:ea typeface="HG丸ｺﾞｼｯｸM-PRO" pitchFamily="50" charset="-128"/>
            </a:endParaRPr>
          </a:p>
        </p:txBody>
      </p:sp>
      <p:sp>
        <p:nvSpPr>
          <p:cNvPr id="9" name="テキスト ボックス 8">
            <a:extLst>
              <a:ext uri="{FF2B5EF4-FFF2-40B4-BE49-F238E27FC236}">
                <a16:creationId xmlns:a16="http://schemas.microsoft.com/office/drawing/2014/main" id="{425139C9-4E5B-462F-AF19-BB71F4B952A3}"/>
              </a:ext>
            </a:extLst>
          </p:cNvPr>
          <p:cNvSpPr txBox="1"/>
          <p:nvPr/>
        </p:nvSpPr>
        <p:spPr>
          <a:xfrm>
            <a:off x="4427984" y="4686235"/>
            <a:ext cx="3743436" cy="830997"/>
          </a:xfrm>
          <a:prstGeom prst="rect">
            <a:avLst/>
          </a:prstGeom>
          <a:noFill/>
        </p:spPr>
        <p:txBody>
          <a:bodyPr wrap="square" rtlCol="0">
            <a:spAutoFit/>
          </a:bodyPr>
          <a:lstStyle/>
          <a:p>
            <a:r>
              <a:rPr lang="ja-JP" altLang="en-US" sz="1600" dirty="0">
                <a:latin typeface="+mn-ea"/>
                <a:ea typeface="+mn-ea"/>
              </a:rPr>
              <a:t>交付申請書、営農計画書、交付</a:t>
            </a:r>
            <a:endParaRPr lang="en-US" altLang="ja-JP" sz="1600" dirty="0">
              <a:latin typeface="+mn-ea"/>
              <a:ea typeface="+mn-ea"/>
            </a:endParaRPr>
          </a:p>
          <a:p>
            <a:r>
              <a:rPr lang="ja-JP" altLang="en-US" sz="1600" dirty="0">
                <a:latin typeface="+mn-ea"/>
                <a:ea typeface="+mn-ea"/>
              </a:rPr>
              <a:t>申請書（数量払）、産地交付金</a:t>
            </a:r>
            <a:r>
              <a:rPr kumimoji="1" lang="ja-JP" altLang="en-US" sz="1600" dirty="0">
                <a:latin typeface="+mn-ea"/>
                <a:ea typeface="+mn-ea"/>
              </a:rPr>
              <a:t>のデータをシステムに入力する。</a:t>
            </a:r>
            <a:endParaRPr kumimoji="1" lang="en-US" altLang="ja-JP" sz="1600" dirty="0">
              <a:latin typeface="+mn-ea"/>
              <a:ea typeface="+mn-ea"/>
            </a:endParaRPr>
          </a:p>
        </p:txBody>
      </p:sp>
      <p:sp>
        <p:nvSpPr>
          <p:cNvPr id="10" name="テキスト ボックス 9">
            <a:extLst>
              <a:ext uri="{FF2B5EF4-FFF2-40B4-BE49-F238E27FC236}">
                <a16:creationId xmlns:a16="http://schemas.microsoft.com/office/drawing/2014/main" id="{EF47AD6A-AEF8-40A2-B421-8C21899DB818}"/>
              </a:ext>
            </a:extLst>
          </p:cNvPr>
          <p:cNvSpPr txBox="1"/>
          <p:nvPr/>
        </p:nvSpPr>
        <p:spPr>
          <a:xfrm>
            <a:off x="4499992" y="5796553"/>
            <a:ext cx="3743436" cy="584775"/>
          </a:xfrm>
          <a:prstGeom prst="rect">
            <a:avLst/>
          </a:prstGeom>
          <a:noFill/>
        </p:spPr>
        <p:txBody>
          <a:bodyPr wrap="square" rtlCol="0">
            <a:spAutoFit/>
          </a:bodyPr>
          <a:lstStyle/>
          <a:p>
            <a:r>
              <a:rPr lang="ja-JP" altLang="en-US" sz="1600" dirty="0">
                <a:latin typeface="+mj-ea"/>
                <a:ea typeface="+mj-ea"/>
              </a:rPr>
              <a:t>農政局等</a:t>
            </a:r>
            <a:r>
              <a:rPr kumimoji="1" lang="ja-JP" altLang="en-US" sz="1600" dirty="0">
                <a:latin typeface="+mj-ea"/>
                <a:ea typeface="+mj-ea"/>
              </a:rPr>
              <a:t>に提出する</a:t>
            </a:r>
            <a:endParaRPr kumimoji="1" lang="en-US" altLang="ja-JP" sz="1600" dirty="0">
              <a:latin typeface="+mj-ea"/>
              <a:ea typeface="+mj-ea"/>
            </a:endParaRPr>
          </a:p>
          <a:p>
            <a:r>
              <a:rPr lang="ja-JP" altLang="en-US" sz="1600" dirty="0">
                <a:latin typeface="+mj-ea"/>
                <a:ea typeface="+mj-ea"/>
              </a:rPr>
              <a:t>帳票及びデータの出力を行う。</a:t>
            </a:r>
            <a:endParaRPr kumimoji="1" lang="ja-JP" altLang="en-US" sz="1600" dirty="0">
              <a:latin typeface="+mj-ea"/>
              <a:ea typeface="+mj-ea"/>
            </a:endParaRPr>
          </a:p>
        </p:txBody>
      </p:sp>
      <p:sp>
        <p:nvSpPr>
          <p:cNvPr id="11" name="角丸四角形 18">
            <a:extLst>
              <a:ext uri="{FF2B5EF4-FFF2-40B4-BE49-F238E27FC236}">
                <a16:creationId xmlns:a16="http://schemas.microsoft.com/office/drawing/2014/main" id="{52EF12BB-871C-457A-955A-1D33CA0991D4}"/>
              </a:ext>
            </a:extLst>
          </p:cNvPr>
          <p:cNvSpPr/>
          <p:nvPr/>
        </p:nvSpPr>
        <p:spPr>
          <a:xfrm>
            <a:off x="1331640" y="2492896"/>
            <a:ext cx="2988440" cy="597688"/>
          </a:xfrm>
          <a:prstGeom prst="roundRect">
            <a:avLst>
              <a:gd name="adj" fmla="val 28575"/>
            </a:avLst>
          </a:prstGeom>
          <a:solidFill>
            <a:srgbClr val="FFE5E5"/>
          </a:solidFill>
          <a:ln w="38100">
            <a:solidFill>
              <a:srgbClr val="993366"/>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r>
              <a:rPr lang="ja-JP" altLang="en-US" dirty="0">
                <a:solidFill>
                  <a:schemeClr val="tx1"/>
                </a:solidFill>
                <a:latin typeface="+mn-ea"/>
              </a:rPr>
              <a:t>申請書入力システムの</a:t>
            </a:r>
            <a:endParaRPr lang="en-US" altLang="ja-JP" dirty="0">
              <a:solidFill>
                <a:schemeClr val="tx1"/>
              </a:solidFill>
              <a:latin typeface="+mn-ea"/>
            </a:endParaRPr>
          </a:p>
          <a:p>
            <a:pPr algn="ctr"/>
            <a:r>
              <a:rPr lang="ja-JP" altLang="en-US" dirty="0">
                <a:solidFill>
                  <a:schemeClr val="tx1"/>
                </a:solidFill>
                <a:latin typeface="+mn-ea"/>
              </a:rPr>
              <a:t>セットアップ</a:t>
            </a:r>
            <a:endParaRPr kumimoji="1" lang="ja-JP" altLang="en-US" dirty="0">
              <a:solidFill>
                <a:schemeClr val="tx1"/>
              </a:solidFill>
              <a:latin typeface="+mn-ea"/>
            </a:endParaRPr>
          </a:p>
        </p:txBody>
      </p:sp>
      <p:sp>
        <p:nvSpPr>
          <p:cNvPr id="12" name="角丸四角形 19">
            <a:extLst>
              <a:ext uri="{FF2B5EF4-FFF2-40B4-BE49-F238E27FC236}">
                <a16:creationId xmlns:a16="http://schemas.microsoft.com/office/drawing/2014/main" id="{2B4D4944-EA94-4D5B-8C43-ADE21EF5D96B}"/>
              </a:ext>
            </a:extLst>
          </p:cNvPr>
          <p:cNvSpPr/>
          <p:nvPr/>
        </p:nvSpPr>
        <p:spPr>
          <a:xfrm>
            <a:off x="1331913" y="4703520"/>
            <a:ext cx="2988440" cy="597688"/>
          </a:xfrm>
          <a:prstGeom prst="roundRect">
            <a:avLst>
              <a:gd name="adj" fmla="val 27444"/>
            </a:avLst>
          </a:prstGeom>
          <a:solidFill>
            <a:srgbClr val="E6FEF8"/>
          </a:solidFill>
          <a:ln w="38100">
            <a:solidFill>
              <a:srgbClr val="339933"/>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r>
              <a:rPr lang="ja-JP" altLang="en-US" dirty="0">
                <a:solidFill>
                  <a:schemeClr val="tx1"/>
                </a:solidFill>
                <a:latin typeface="+mn-ea"/>
              </a:rPr>
              <a:t>交付申請書等の入力</a:t>
            </a:r>
            <a:endParaRPr kumimoji="1" lang="ja-JP" altLang="en-US" dirty="0">
              <a:solidFill>
                <a:schemeClr val="tx1"/>
              </a:solidFill>
              <a:latin typeface="+mn-ea"/>
            </a:endParaRPr>
          </a:p>
        </p:txBody>
      </p:sp>
      <p:sp>
        <p:nvSpPr>
          <p:cNvPr id="13" name="角丸四角形 20">
            <a:extLst>
              <a:ext uri="{FF2B5EF4-FFF2-40B4-BE49-F238E27FC236}">
                <a16:creationId xmlns:a16="http://schemas.microsoft.com/office/drawing/2014/main" id="{4DBF19FF-37E0-4110-ADD6-B07E60AAD78E}"/>
              </a:ext>
            </a:extLst>
          </p:cNvPr>
          <p:cNvSpPr/>
          <p:nvPr/>
        </p:nvSpPr>
        <p:spPr>
          <a:xfrm>
            <a:off x="1331913" y="3623400"/>
            <a:ext cx="2988440" cy="597688"/>
          </a:xfrm>
          <a:prstGeom prst="roundRect">
            <a:avLst>
              <a:gd name="adj" fmla="val 28575"/>
            </a:avLst>
          </a:prstGeom>
          <a:solidFill>
            <a:srgbClr val="FFE5E5"/>
          </a:solidFill>
          <a:ln w="38100">
            <a:solidFill>
              <a:srgbClr val="993366"/>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r>
              <a:rPr lang="ja-JP" altLang="en-US" dirty="0">
                <a:solidFill>
                  <a:schemeClr val="tx1"/>
                </a:solidFill>
                <a:latin typeface="+mn-ea"/>
              </a:rPr>
              <a:t>初期設定</a:t>
            </a:r>
            <a:endParaRPr kumimoji="1" lang="ja-JP" altLang="en-US" dirty="0">
              <a:solidFill>
                <a:schemeClr val="tx1"/>
              </a:solidFill>
              <a:latin typeface="+mn-ea"/>
            </a:endParaRPr>
          </a:p>
        </p:txBody>
      </p:sp>
      <p:sp>
        <p:nvSpPr>
          <p:cNvPr id="14" name="角丸四角形 21">
            <a:extLst>
              <a:ext uri="{FF2B5EF4-FFF2-40B4-BE49-F238E27FC236}">
                <a16:creationId xmlns:a16="http://schemas.microsoft.com/office/drawing/2014/main" id="{EDE3557B-9C6A-4C16-B01C-BBF761CF6699}"/>
              </a:ext>
            </a:extLst>
          </p:cNvPr>
          <p:cNvSpPr/>
          <p:nvPr/>
        </p:nvSpPr>
        <p:spPr>
          <a:xfrm>
            <a:off x="1355611" y="5783640"/>
            <a:ext cx="2988440" cy="597688"/>
          </a:xfrm>
          <a:prstGeom prst="roundRect">
            <a:avLst>
              <a:gd name="adj" fmla="val 27444"/>
            </a:avLst>
          </a:prstGeom>
          <a:solidFill>
            <a:srgbClr val="E6FEF8"/>
          </a:solidFill>
          <a:ln w="38100">
            <a:solidFill>
              <a:srgbClr val="339933"/>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r>
              <a:rPr lang="ja-JP" altLang="en-US" dirty="0">
                <a:solidFill>
                  <a:schemeClr val="tx1"/>
                </a:solidFill>
                <a:latin typeface="+mn-ea"/>
              </a:rPr>
              <a:t>帳票・提出用データの出力</a:t>
            </a:r>
            <a:endParaRPr kumimoji="1" lang="ja-JP" altLang="en-US" dirty="0">
              <a:solidFill>
                <a:schemeClr val="tx1"/>
              </a:solidFill>
              <a:latin typeface="+mn-ea"/>
            </a:endParaRPr>
          </a:p>
        </p:txBody>
      </p:sp>
      <p:sp>
        <p:nvSpPr>
          <p:cNvPr id="15" name="下矢印 22">
            <a:extLst>
              <a:ext uri="{FF2B5EF4-FFF2-40B4-BE49-F238E27FC236}">
                <a16:creationId xmlns:a16="http://schemas.microsoft.com/office/drawing/2014/main" id="{D71A1856-8848-4140-B1FC-FCF89DCDF4E0}"/>
              </a:ext>
            </a:extLst>
          </p:cNvPr>
          <p:cNvSpPr/>
          <p:nvPr/>
        </p:nvSpPr>
        <p:spPr>
          <a:xfrm>
            <a:off x="2555776" y="3101035"/>
            <a:ext cx="522683" cy="47198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solidFill>
                <a:schemeClr val="tx1"/>
              </a:solidFill>
              <a:latin typeface="+mn-ea"/>
            </a:endParaRPr>
          </a:p>
        </p:txBody>
      </p:sp>
      <p:sp>
        <p:nvSpPr>
          <p:cNvPr id="17" name="下矢印 23">
            <a:extLst>
              <a:ext uri="{FF2B5EF4-FFF2-40B4-BE49-F238E27FC236}">
                <a16:creationId xmlns:a16="http://schemas.microsoft.com/office/drawing/2014/main" id="{029249BC-FD6C-4D57-B197-EB1A250A6AC2}"/>
              </a:ext>
            </a:extLst>
          </p:cNvPr>
          <p:cNvSpPr/>
          <p:nvPr/>
        </p:nvSpPr>
        <p:spPr>
          <a:xfrm>
            <a:off x="2537149" y="4253163"/>
            <a:ext cx="522683" cy="47198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solidFill>
                <a:schemeClr val="tx1"/>
              </a:solidFill>
              <a:latin typeface="+mn-ea"/>
            </a:endParaRPr>
          </a:p>
        </p:txBody>
      </p:sp>
      <p:sp>
        <p:nvSpPr>
          <p:cNvPr id="19" name="下矢印 24">
            <a:extLst>
              <a:ext uri="{FF2B5EF4-FFF2-40B4-BE49-F238E27FC236}">
                <a16:creationId xmlns:a16="http://schemas.microsoft.com/office/drawing/2014/main" id="{96B8C2B0-065B-4248-ABAB-7D6AD76CBF69}"/>
              </a:ext>
            </a:extLst>
          </p:cNvPr>
          <p:cNvSpPr/>
          <p:nvPr/>
        </p:nvSpPr>
        <p:spPr>
          <a:xfrm>
            <a:off x="2563936" y="5333283"/>
            <a:ext cx="522683" cy="47198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solidFill>
                <a:schemeClr val="tx1"/>
              </a:solidFill>
              <a:latin typeface="+mn-ea"/>
            </a:endParaRPr>
          </a:p>
        </p:txBody>
      </p:sp>
      <p:sp>
        <p:nvSpPr>
          <p:cNvPr id="20" name="環状矢印 50">
            <a:extLst>
              <a:ext uri="{FF2B5EF4-FFF2-40B4-BE49-F238E27FC236}">
                <a16:creationId xmlns:a16="http://schemas.microsoft.com/office/drawing/2014/main" id="{FCCF7E15-EF58-4E83-8E14-A81F6E0A5F3E}"/>
              </a:ext>
            </a:extLst>
          </p:cNvPr>
          <p:cNvSpPr/>
          <p:nvPr/>
        </p:nvSpPr>
        <p:spPr>
          <a:xfrm rot="16200000">
            <a:off x="785923" y="4596792"/>
            <a:ext cx="736243" cy="935706"/>
          </a:xfrm>
          <a:prstGeom prst="circularArrow">
            <a:avLst>
              <a:gd name="adj1" fmla="val 12500"/>
              <a:gd name="adj2" fmla="val 996684"/>
              <a:gd name="adj3" fmla="val 20457681"/>
              <a:gd name="adj4" fmla="val 10800000"/>
              <a:gd name="adj5" fmla="val 14303"/>
            </a:avLst>
          </a:prstGeom>
          <a:solidFill>
            <a:srgbClr val="92D050"/>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dirty="0">
              <a:solidFill>
                <a:schemeClr val="tx1"/>
              </a:solidFill>
            </a:endParaRPr>
          </a:p>
        </p:txBody>
      </p:sp>
      <p:sp>
        <p:nvSpPr>
          <p:cNvPr id="21" name="環状矢印 52">
            <a:extLst>
              <a:ext uri="{FF2B5EF4-FFF2-40B4-BE49-F238E27FC236}">
                <a16:creationId xmlns:a16="http://schemas.microsoft.com/office/drawing/2014/main" id="{577C96E9-4313-44F1-900A-92B73152F374}"/>
              </a:ext>
            </a:extLst>
          </p:cNvPr>
          <p:cNvSpPr/>
          <p:nvPr/>
        </p:nvSpPr>
        <p:spPr>
          <a:xfrm rot="5400000">
            <a:off x="783298" y="4609250"/>
            <a:ext cx="736244" cy="935704"/>
          </a:xfrm>
          <a:prstGeom prst="circularArrow">
            <a:avLst>
              <a:gd name="adj1" fmla="val 12500"/>
              <a:gd name="adj2" fmla="val 996684"/>
              <a:gd name="adj3" fmla="val 20457681"/>
              <a:gd name="adj4" fmla="val 10800000"/>
              <a:gd name="adj5" fmla="val 14303"/>
            </a:avLst>
          </a:prstGeom>
          <a:solidFill>
            <a:srgbClr val="92D050"/>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dirty="0">
              <a:solidFill>
                <a:schemeClr val="tx1"/>
              </a:solidFill>
            </a:endParaRPr>
          </a:p>
        </p:txBody>
      </p:sp>
      <p:sp>
        <p:nvSpPr>
          <p:cNvPr id="22" name="テキスト ボックス 21">
            <a:extLst>
              <a:ext uri="{FF2B5EF4-FFF2-40B4-BE49-F238E27FC236}">
                <a16:creationId xmlns:a16="http://schemas.microsoft.com/office/drawing/2014/main" id="{5E75BE34-17F6-4A89-98BB-5F6C26C5AE6A}"/>
              </a:ext>
            </a:extLst>
          </p:cNvPr>
          <p:cNvSpPr txBox="1"/>
          <p:nvPr/>
        </p:nvSpPr>
        <p:spPr>
          <a:xfrm>
            <a:off x="539552" y="4386590"/>
            <a:ext cx="1785918" cy="338554"/>
          </a:xfrm>
          <a:prstGeom prst="rect">
            <a:avLst/>
          </a:prstGeom>
          <a:noFill/>
        </p:spPr>
        <p:txBody>
          <a:bodyPr wrap="square" rtlCol="0">
            <a:spAutoFit/>
          </a:bodyPr>
          <a:lstStyle/>
          <a:p>
            <a:r>
              <a:rPr kumimoji="1" lang="ja-JP" altLang="en-US" sz="1600" b="1" dirty="0">
                <a:latin typeface="HG丸ｺﾞｼｯｸM-PRO" pitchFamily="50" charset="-128"/>
                <a:ea typeface="HG丸ｺﾞｼｯｸM-PRO" pitchFamily="50" charset="-128"/>
              </a:rPr>
              <a:t>繰り返し操作</a:t>
            </a:r>
          </a:p>
        </p:txBody>
      </p:sp>
      <p:sp>
        <p:nvSpPr>
          <p:cNvPr id="23" name="テキスト ボックス 22">
            <a:extLst>
              <a:ext uri="{FF2B5EF4-FFF2-40B4-BE49-F238E27FC236}">
                <a16:creationId xmlns:a16="http://schemas.microsoft.com/office/drawing/2014/main" id="{F40C00BC-6532-4085-B334-3C4DB4285EC4}"/>
              </a:ext>
            </a:extLst>
          </p:cNvPr>
          <p:cNvSpPr txBox="1"/>
          <p:nvPr/>
        </p:nvSpPr>
        <p:spPr>
          <a:xfrm>
            <a:off x="4427984" y="2556193"/>
            <a:ext cx="4069686" cy="584775"/>
          </a:xfrm>
          <a:prstGeom prst="rect">
            <a:avLst/>
          </a:prstGeom>
          <a:noFill/>
        </p:spPr>
        <p:txBody>
          <a:bodyPr wrap="square" rtlCol="0">
            <a:spAutoFit/>
          </a:bodyPr>
          <a:lstStyle/>
          <a:p>
            <a:r>
              <a:rPr lang="ja-JP" altLang="en-US" sz="1600" dirty="0">
                <a:latin typeface="+mn-ea"/>
                <a:ea typeface="+mn-ea"/>
              </a:rPr>
              <a:t>配布される媒体からシステムの</a:t>
            </a:r>
            <a:endParaRPr lang="en-US" altLang="ja-JP" sz="1600" dirty="0">
              <a:latin typeface="+mn-ea"/>
              <a:ea typeface="+mn-ea"/>
            </a:endParaRPr>
          </a:p>
          <a:p>
            <a:r>
              <a:rPr lang="ja-JP" altLang="en-US" sz="1600" dirty="0">
                <a:latin typeface="+mn-ea"/>
                <a:ea typeface="+mn-ea"/>
              </a:rPr>
              <a:t>インストールを行う。</a:t>
            </a:r>
            <a:endParaRPr lang="en-US" altLang="ja-JP" sz="1600" dirty="0">
              <a:latin typeface="+mn-ea"/>
              <a:ea typeface="+mn-ea"/>
            </a:endParaRPr>
          </a:p>
        </p:txBody>
      </p:sp>
      <p:sp>
        <p:nvSpPr>
          <p:cNvPr id="24" name="正方形/長方形 23">
            <a:extLst>
              <a:ext uri="{FF2B5EF4-FFF2-40B4-BE49-F238E27FC236}">
                <a16:creationId xmlns:a16="http://schemas.microsoft.com/office/drawing/2014/main" id="{9DEB091D-FF5E-4C73-AC0E-3E9741AB6A58}"/>
              </a:ext>
            </a:extLst>
          </p:cNvPr>
          <p:cNvSpPr/>
          <p:nvPr/>
        </p:nvSpPr>
        <p:spPr>
          <a:xfrm>
            <a:off x="251520" y="2420888"/>
            <a:ext cx="8640960" cy="4032448"/>
          </a:xfrm>
          <a:prstGeom prst="rect">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a:p>
        </p:txBody>
      </p:sp>
      <p:sp>
        <p:nvSpPr>
          <p:cNvPr id="25" name="矢印: 左 24">
            <a:extLst>
              <a:ext uri="{FF2B5EF4-FFF2-40B4-BE49-F238E27FC236}">
                <a16:creationId xmlns:a16="http://schemas.microsoft.com/office/drawing/2014/main" id="{4345B9B6-885E-45D2-B2C7-006472AACCED}"/>
              </a:ext>
            </a:extLst>
          </p:cNvPr>
          <p:cNvSpPr/>
          <p:nvPr/>
        </p:nvSpPr>
        <p:spPr>
          <a:xfrm>
            <a:off x="8172400" y="4725144"/>
            <a:ext cx="792088" cy="648072"/>
          </a:xfrm>
          <a:prstGeom prst="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四角形: 角を丸くする 25">
            <a:extLst>
              <a:ext uri="{FF2B5EF4-FFF2-40B4-BE49-F238E27FC236}">
                <a16:creationId xmlns:a16="http://schemas.microsoft.com/office/drawing/2014/main" id="{14733CEE-B32C-4C2E-8043-639D630B8FB2}"/>
              </a:ext>
            </a:extLst>
          </p:cNvPr>
          <p:cNvSpPr/>
          <p:nvPr/>
        </p:nvSpPr>
        <p:spPr>
          <a:xfrm>
            <a:off x="395536" y="4437112"/>
            <a:ext cx="7776864" cy="1080120"/>
          </a:xfrm>
          <a:prstGeom prst="roundRect">
            <a:avLst/>
          </a:prstGeom>
          <a:no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7" name="図 26">
            <a:extLst>
              <a:ext uri="{FF2B5EF4-FFF2-40B4-BE49-F238E27FC236}">
                <a16:creationId xmlns:a16="http://schemas.microsoft.com/office/drawing/2014/main" id="{E868DBBC-3F66-471F-A33D-85CC6905FBA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67944" y="2564904"/>
            <a:ext cx="360000" cy="360000"/>
          </a:xfrm>
          <a:prstGeom prst="rect">
            <a:avLst/>
          </a:prstGeom>
        </p:spPr>
      </p:pic>
      <p:pic>
        <p:nvPicPr>
          <p:cNvPr id="28" name="図 27">
            <a:extLst>
              <a:ext uri="{FF2B5EF4-FFF2-40B4-BE49-F238E27FC236}">
                <a16:creationId xmlns:a16="http://schemas.microsoft.com/office/drawing/2014/main" id="{405F250C-50F5-48C5-AE12-9507E719C3D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67944" y="3717032"/>
            <a:ext cx="360000" cy="360000"/>
          </a:xfrm>
          <a:prstGeom prst="rect">
            <a:avLst/>
          </a:prstGeom>
        </p:spPr>
      </p:pic>
    </p:spTree>
    <p:extLst>
      <p:ext uri="{BB962C8B-B14F-4D97-AF65-F5344CB8AC3E}">
        <p14:creationId xmlns:p14="http://schemas.microsoft.com/office/powerpoint/2010/main" val="5443831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a:blip r:embed="rId3"/>
          <a:stretch>
            <a:fillRect/>
          </a:stretch>
        </p:blipFill>
        <p:spPr>
          <a:xfrm>
            <a:off x="728389" y="4484943"/>
            <a:ext cx="2385331" cy="1301993"/>
          </a:xfrm>
          <a:prstGeom prst="rect">
            <a:avLst/>
          </a:prstGeom>
          <a:ln>
            <a:solidFill>
              <a:schemeClr val="tx1"/>
            </a:solidFill>
          </a:ln>
        </p:spPr>
      </p:pic>
      <p:sp>
        <p:nvSpPr>
          <p:cNvPr id="2" name="スライド番号プレースホルダー 1"/>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5</a:t>
            </a:fld>
            <a:endParaRPr lang="ja-JP" altLang="en-US" dirty="0">
              <a:solidFill>
                <a:prstClr val="black">
                  <a:tint val="75000"/>
                </a:prstClr>
              </a:solidFill>
            </a:endParaRPr>
          </a:p>
        </p:txBody>
      </p:sp>
      <p:sp>
        <p:nvSpPr>
          <p:cNvPr id="10" name="フローチャート: 処理 9"/>
          <p:cNvSpPr/>
          <p:nvPr/>
        </p:nvSpPr>
        <p:spPr>
          <a:xfrm>
            <a:off x="477579" y="188640"/>
            <a:ext cx="8054861" cy="360040"/>
          </a:xfrm>
          <a:prstGeom prst="flowChartProcess">
            <a:avLst/>
          </a:prstGeom>
          <a:solidFill>
            <a:srgbClr val="92D050"/>
          </a:solid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ja-JP" altLang="en-US" dirty="0">
                <a:solidFill>
                  <a:schemeClr val="tx1"/>
                </a:solidFill>
                <a:latin typeface="+mn-ea"/>
              </a:rPr>
              <a:t>（２）入力支援ツールについて</a:t>
            </a:r>
          </a:p>
        </p:txBody>
      </p:sp>
      <p:sp>
        <p:nvSpPr>
          <p:cNvPr id="18" name="フローチャート: 処理 17"/>
          <p:cNvSpPr/>
          <p:nvPr/>
        </p:nvSpPr>
        <p:spPr>
          <a:xfrm>
            <a:off x="477579" y="549484"/>
            <a:ext cx="8054861" cy="1799396"/>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marL="285750" indent="-285750">
              <a:buFont typeface="Wingdings" panose="05000000000000000000" pitchFamily="2" charset="2"/>
              <a:buChar char="u"/>
            </a:pPr>
            <a:r>
              <a:rPr lang="ja-JP" altLang="en-US" dirty="0">
                <a:solidFill>
                  <a:schemeClr val="tx1"/>
                </a:solidFill>
                <a:latin typeface="+mn-ea"/>
              </a:rPr>
              <a:t>交付申請書（様式第１号Ａ）、営農計画書（様式第</a:t>
            </a:r>
            <a:r>
              <a:rPr lang="en-US" altLang="ja-JP" dirty="0">
                <a:solidFill>
                  <a:schemeClr val="tx1"/>
                </a:solidFill>
                <a:latin typeface="+mn-ea"/>
              </a:rPr>
              <a:t>2</a:t>
            </a:r>
            <a:r>
              <a:rPr lang="ja-JP" altLang="en-US" dirty="0">
                <a:solidFill>
                  <a:schemeClr val="tx1"/>
                </a:solidFill>
                <a:latin typeface="+mn-ea"/>
              </a:rPr>
              <a:t>号）、交付申請書（数量払） （様式第９－１号） 、産地交付金を</a:t>
            </a:r>
            <a:r>
              <a:rPr lang="en-US" altLang="ja-JP" dirty="0">
                <a:solidFill>
                  <a:schemeClr val="tx1"/>
                </a:solidFill>
                <a:latin typeface="+mn-ea"/>
              </a:rPr>
              <a:t>Excel</a:t>
            </a:r>
            <a:r>
              <a:rPr lang="ja-JP" altLang="en-US" dirty="0">
                <a:solidFill>
                  <a:schemeClr val="tx1"/>
                </a:solidFill>
                <a:latin typeface="+mn-ea"/>
              </a:rPr>
              <a:t>の表に入力します。</a:t>
            </a:r>
            <a:endParaRPr lang="en-US" altLang="ja-JP" dirty="0">
              <a:solidFill>
                <a:schemeClr val="tx1"/>
              </a:solidFill>
              <a:latin typeface="+mn-ea"/>
            </a:endParaRPr>
          </a:p>
          <a:p>
            <a:pPr marL="285750" indent="-285750">
              <a:buFont typeface="Wingdings" panose="05000000000000000000" pitchFamily="2" charset="2"/>
              <a:buChar char="u"/>
            </a:pPr>
            <a:endParaRPr lang="en-US" altLang="ja-JP" sz="1600" dirty="0">
              <a:solidFill>
                <a:schemeClr val="tx1"/>
              </a:solidFill>
              <a:latin typeface="+mn-ea"/>
            </a:endParaRPr>
          </a:p>
          <a:p>
            <a:pPr marL="285750" indent="-285750">
              <a:buFont typeface="Wingdings" panose="05000000000000000000" pitchFamily="2" charset="2"/>
              <a:buChar char="u"/>
            </a:pPr>
            <a:r>
              <a:rPr lang="ja-JP" altLang="en-US" dirty="0">
                <a:solidFill>
                  <a:schemeClr val="tx1"/>
                </a:solidFill>
                <a:latin typeface="+mn-ea"/>
              </a:rPr>
              <a:t>入力したデータを</a:t>
            </a:r>
            <a:r>
              <a:rPr lang="en-US" altLang="ja-JP" dirty="0">
                <a:solidFill>
                  <a:schemeClr val="tx1"/>
                </a:solidFill>
                <a:latin typeface="+mn-ea"/>
              </a:rPr>
              <a:t>CSV</a:t>
            </a:r>
            <a:r>
              <a:rPr lang="ja-JP" altLang="en-US" dirty="0">
                <a:solidFill>
                  <a:schemeClr val="tx1"/>
                </a:solidFill>
                <a:latin typeface="+mn-ea"/>
              </a:rPr>
              <a:t>で出力して、申請書入力システムに取り込むことができます。</a:t>
            </a:r>
            <a:endParaRPr lang="en-US" altLang="ja-JP" dirty="0">
              <a:solidFill>
                <a:schemeClr val="tx1"/>
              </a:solidFill>
              <a:latin typeface="+mn-ea"/>
            </a:endParaRPr>
          </a:p>
          <a:p>
            <a:endParaRPr lang="en-US" altLang="ja-JP" dirty="0">
              <a:solidFill>
                <a:schemeClr val="tx1"/>
              </a:solidFill>
              <a:latin typeface="+mn-ea"/>
            </a:endParaRPr>
          </a:p>
        </p:txBody>
      </p:sp>
      <p:grpSp>
        <p:nvGrpSpPr>
          <p:cNvPr id="12" name="グループ化 11"/>
          <p:cNvGrpSpPr/>
          <p:nvPr/>
        </p:nvGrpSpPr>
        <p:grpSpPr>
          <a:xfrm>
            <a:off x="477579" y="2462053"/>
            <a:ext cx="8054860" cy="3703251"/>
            <a:chOff x="634049" y="3552436"/>
            <a:chExt cx="7231769" cy="5582388"/>
          </a:xfrm>
        </p:grpSpPr>
        <p:pic>
          <p:nvPicPr>
            <p:cNvPr id="13" name="図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755576" y="3654043"/>
              <a:ext cx="432048" cy="658222"/>
            </a:xfrm>
            <a:prstGeom prst="rect">
              <a:avLst/>
            </a:prstGeom>
          </p:spPr>
        </p:pic>
        <p:sp>
          <p:nvSpPr>
            <p:cNvPr id="15" name="コンテンツ プレースホルダー 2"/>
            <p:cNvSpPr txBox="1">
              <a:spLocks/>
            </p:cNvSpPr>
            <p:nvPr/>
          </p:nvSpPr>
          <p:spPr>
            <a:xfrm>
              <a:off x="634049" y="3552436"/>
              <a:ext cx="7231769" cy="5582388"/>
            </a:xfrm>
            <a:prstGeom prst="rect">
              <a:avLst/>
            </a:prstGeom>
            <a:ln w="19050">
              <a:solidFill>
                <a:srgbClr val="339933"/>
              </a:solidFill>
              <a:prstDash val="lgDash"/>
            </a:ln>
          </p:spPr>
          <p:txBody>
            <a:bodyPr>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endParaRPr lang="ja-JP" altLang="en-US" sz="1600" dirty="0">
                <a:latin typeface="+mn-ea"/>
              </a:endParaRPr>
            </a:p>
          </p:txBody>
        </p:sp>
      </p:grpSp>
      <p:sp>
        <p:nvSpPr>
          <p:cNvPr id="16" name="コンテンツ プレースホルダー 2"/>
          <p:cNvSpPr txBox="1">
            <a:spLocks/>
          </p:cNvSpPr>
          <p:nvPr/>
        </p:nvSpPr>
        <p:spPr>
          <a:xfrm>
            <a:off x="1157512" y="2460835"/>
            <a:ext cx="7302920" cy="662493"/>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None/>
            </a:pPr>
            <a:r>
              <a:rPr lang="ja-JP" altLang="en-US" sz="1800" b="1" dirty="0">
                <a:solidFill>
                  <a:prstClr val="black"/>
                </a:solidFill>
                <a:latin typeface="+mn-ea"/>
              </a:rPr>
              <a:t>入力支援ツールの操作時に、情報漏えいに繋がるような事務処理</a:t>
            </a:r>
            <a:endParaRPr lang="en-US" altLang="ja-JP" sz="1800" b="1" dirty="0">
              <a:solidFill>
                <a:prstClr val="black"/>
              </a:solidFill>
              <a:latin typeface="+mn-ea"/>
            </a:endParaRPr>
          </a:p>
          <a:p>
            <a:pPr marL="0" indent="0">
              <a:buNone/>
            </a:pPr>
            <a:r>
              <a:rPr lang="ja-JP" altLang="en-US" sz="1800" b="1" dirty="0">
                <a:solidFill>
                  <a:prstClr val="black"/>
                </a:solidFill>
                <a:latin typeface="+mn-ea"/>
              </a:rPr>
              <a:t>ミスが発生しています。情報の取り扱いには充分ご注意ください。</a:t>
            </a:r>
            <a:endParaRPr lang="en-US" altLang="ja-JP" sz="1600" b="1" dirty="0">
              <a:solidFill>
                <a:prstClr val="black"/>
              </a:solidFill>
              <a:latin typeface="+mn-ea"/>
            </a:endParaRPr>
          </a:p>
        </p:txBody>
      </p:sp>
      <p:grpSp>
        <p:nvGrpSpPr>
          <p:cNvPr id="5" name="グループ化 4"/>
          <p:cNvGrpSpPr/>
          <p:nvPr/>
        </p:nvGrpSpPr>
        <p:grpSpPr>
          <a:xfrm>
            <a:off x="1372545" y="4720135"/>
            <a:ext cx="1055079" cy="883788"/>
            <a:chOff x="743334" y="5520504"/>
            <a:chExt cx="1055079" cy="883788"/>
          </a:xfrm>
        </p:grpSpPr>
        <p:pic>
          <p:nvPicPr>
            <p:cNvPr id="14" name="Picture 18"/>
            <p:cNvPicPr>
              <a:picLocks noChangeAspect="1" noChangeArrowheads="1"/>
            </p:cNvPicPr>
            <p:nvPr/>
          </p:nvPicPr>
          <p:blipFill>
            <a:blip r:embed="rId5" cstate="print"/>
            <a:srcRect/>
            <a:stretch>
              <a:fillRect/>
            </a:stretch>
          </p:blipFill>
          <p:spPr bwMode="auto">
            <a:xfrm>
              <a:off x="971600" y="5520504"/>
              <a:ext cx="598546" cy="598546"/>
            </a:xfrm>
            <a:prstGeom prst="rect">
              <a:avLst/>
            </a:prstGeom>
            <a:noFill/>
            <a:ln w="9525">
              <a:noFill/>
              <a:miter lim="800000"/>
              <a:headEnd/>
              <a:tailEnd/>
            </a:ln>
            <a:effectLst/>
          </p:spPr>
        </p:pic>
        <p:sp>
          <p:nvSpPr>
            <p:cNvPr id="3" name="正方形/長方形 2"/>
            <p:cNvSpPr/>
            <p:nvPr/>
          </p:nvSpPr>
          <p:spPr>
            <a:xfrm>
              <a:off x="743334" y="6034960"/>
              <a:ext cx="1055079" cy="369332"/>
            </a:xfrm>
            <a:prstGeom prst="rect">
              <a:avLst/>
            </a:prstGeom>
          </p:spPr>
          <p:txBody>
            <a:bodyPr wrap="square">
              <a:spAutoFit/>
            </a:bodyPr>
            <a:lstStyle/>
            <a:p>
              <a:pPr algn="ctr"/>
              <a:r>
                <a:rPr lang="en-US" altLang="ja-JP" dirty="0">
                  <a:latin typeface="+mn-ea"/>
                </a:rPr>
                <a:t>Excel</a:t>
              </a:r>
              <a:endParaRPr lang="ja-JP" altLang="en-US" dirty="0">
                <a:latin typeface="+mn-ea"/>
              </a:endParaRPr>
            </a:p>
          </p:txBody>
        </p:sp>
      </p:grpSp>
      <p:sp>
        <p:nvSpPr>
          <p:cNvPr id="17" name="正方形/長方形 16"/>
          <p:cNvSpPr/>
          <p:nvPr/>
        </p:nvSpPr>
        <p:spPr>
          <a:xfrm>
            <a:off x="607752" y="3133838"/>
            <a:ext cx="3057858" cy="1200329"/>
          </a:xfrm>
          <a:prstGeom prst="rect">
            <a:avLst/>
          </a:prstGeom>
        </p:spPr>
        <p:txBody>
          <a:bodyPr wrap="square">
            <a:spAutoFit/>
          </a:bodyPr>
          <a:lstStyle/>
          <a:p>
            <a:r>
              <a:rPr lang="ja-JP" altLang="en-US" sz="1200" dirty="0">
                <a:latin typeface="+mn-ea"/>
              </a:rPr>
              <a:t>例）</a:t>
            </a:r>
            <a:endParaRPr lang="en-US" altLang="ja-JP" sz="1200" dirty="0">
              <a:latin typeface="+mn-ea"/>
            </a:endParaRPr>
          </a:p>
          <a:p>
            <a:pPr marL="228600" indent="-228600">
              <a:buFont typeface="+mj-ea"/>
              <a:buAutoNum type="circleNumDbPlain"/>
            </a:pPr>
            <a:r>
              <a:rPr lang="ja-JP" altLang="en-US" sz="1200" dirty="0">
                <a:latin typeface="+mn-ea"/>
              </a:rPr>
              <a:t>入力支援ツールを使って申請者情報と口座情報を別々の担当者で入力</a:t>
            </a:r>
            <a:endParaRPr lang="en-US" altLang="ja-JP" sz="1200" dirty="0">
              <a:latin typeface="+mn-ea"/>
            </a:endParaRPr>
          </a:p>
          <a:p>
            <a:pPr marL="228600" indent="-228600">
              <a:buFont typeface="+mj-ea"/>
              <a:buAutoNum type="circleNumDbPlain"/>
            </a:pPr>
            <a:r>
              <a:rPr lang="ja-JP" altLang="en-US" sz="1200" dirty="0">
                <a:latin typeface="+mn-ea"/>
              </a:rPr>
              <a:t>①の各情報を結合</a:t>
            </a:r>
            <a:endParaRPr lang="en-US" altLang="ja-JP" sz="1200" dirty="0">
              <a:latin typeface="+mn-ea"/>
            </a:endParaRPr>
          </a:p>
          <a:p>
            <a:r>
              <a:rPr lang="en-US" altLang="ja-JP" sz="1200" dirty="0">
                <a:solidFill>
                  <a:srgbClr val="FF0000"/>
                </a:solidFill>
                <a:latin typeface="+mn-ea"/>
              </a:rPr>
              <a:t>※</a:t>
            </a:r>
            <a:r>
              <a:rPr lang="ja-JP" altLang="en-US" sz="1200" dirty="0">
                <a:solidFill>
                  <a:srgbClr val="FF0000"/>
                </a:solidFill>
                <a:latin typeface="+mn-ea"/>
              </a:rPr>
              <a:t>結合の際にデータがずれて誤ったデータを作成してしまう</a:t>
            </a:r>
            <a:endParaRPr lang="en-US" altLang="ja-JP" sz="1200" dirty="0">
              <a:solidFill>
                <a:srgbClr val="FF0000"/>
              </a:solidFill>
              <a:latin typeface="+mn-ea"/>
            </a:endParaRPr>
          </a:p>
        </p:txBody>
      </p:sp>
      <p:sp>
        <p:nvSpPr>
          <p:cNvPr id="23" name="正方形/長方形 22"/>
          <p:cNvSpPr/>
          <p:nvPr/>
        </p:nvSpPr>
        <p:spPr>
          <a:xfrm>
            <a:off x="4508035" y="3468765"/>
            <a:ext cx="1449535" cy="1077218"/>
          </a:xfrm>
          <a:prstGeom prst="rect">
            <a:avLst/>
          </a:prstGeom>
        </p:spPr>
        <p:style>
          <a:lnRef idx="1">
            <a:schemeClr val="accent3"/>
          </a:lnRef>
          <a:fillRef idx="2">
            <a:schemeClr val="accent3"/>
          </a:fillRef>
          <a:effectRef idx="1">
            <a:schemeClr val="accent3"/>
          </a:effectRef>
          <a:fontRef idx="minor">
            <a:schemeClr val="dk1"/>
          </a:fontRef>
        </p:style>
        <p:txBody>
          <a:bodyPr wrap="square" anchor="ctr">
            <a:spAutoFit/>
          </a:bodyPr>
          <a:lstStyle/>
          <a:p>
            <a:pPr algn="ctr"/>
            <a:r>
              <a:rPr lang="ja-JP" altLang="en-US" sz="1600" dirty="0">
                <a:latin typeface="+mn-ea"/>
              </a:rPr>
              <a:t>申請者情報</a:t>
            </a:r>
            <a:endParaRPr lang="en-US" altLang="ja-JP" sz="1600" dirty="0">
              <a:latin typeface="+mn-ea"/>
            </a:endParaRPr>
          </a:p>
          <a:p>
            <a:pPr algn="ctr"/>
            <a:r>
              <a:rPr lang="ja-JP" altLang="en-US" sz="1600" dirty="0">
                <a:latin typeface="+mn-ea"/>
              </a:rPr>
              <a:t>ア：申請太郎</a:t>
            </a:r>
            <a:endParaRPr lang="en-US" altLang="ja-JP" sz="1600" dirty="0">
              <a:latin typeface="+mn-ea"/>
            </a:endParaRPr>
          </a:p>
          <a:p>
            <a:pPr algn="ctr"/>
            <a:r>
              <a:rPr lang="ja-JP" altLang="en-US" sz="1600" dirty="0">
                <a:latin typeface="+mn-ea"/>
              </a:rPr>
              <a:t>イ：交付花子</a:t>
            </a:r>
            <a:endParaRPr lang="en-US" altLang="ja-JP" sz="1600" dirty="0">
              <a:latin typeface="+mn-ea"/>
            </a:endParaRPr>
          </a:p>
          <a:p>
            <a:pPr algn="ctr"/>
            <a:r>
              <a:rPr lang="ja-JP" altLang="en-US" sz="1600" dirty="0">
                <a:latin typeface="+mn-ea"/>
              </a:rPr>
              <a:t>ウ：産地次郎</a:t>
            </a:r>
          </a:p>
        </p:txBody>
      </p:sp>
      <p:sp>
        <p:nvSpPr>
          <p:cNvPr id="24" name="正方形/長方形 23"/>
          <p:cNvSpPr/>
          <p:nvPr/>
        </p:nvSpPr>
        <p:spPr>
          <a:xfrm>
            <a:off x="6836171" y="3468765"/>
            <a:ext cx="1497663" cy="1077218"/>
          </a:xfrm>
          <a:prstGeom prst="rect">
            <a:avLst/>
          </a:prstGeom>
        </p:spPr>
        <p:style>
          <a:lnRef idx="1">
            <a:schemeClr val="accent3"/>
          </a:lnRef>
          <a:fillRef idx="2">
            <a:schemeClr val="accent3"/>
          </a:fillRef>
          <a:effectRef idx="1">
            <a:schemeClr val="accent3"/>
          </a:effectRef>
          <a:fontRef idx="minor">
            <a:schemeClr val="dk1"/>
          </a:fontRef>
        </p:style>
        <p:txBody>
          <a:bodyPr wrap="square" anchor="ctr">
            <a:spAutoFit/>
          </a:bodyPr>
          <a:lstStyle/>
          <a:p>
            <a:pPr algn="ctr"/>
            <a:r>
              <a:rPr lang="ja-JP" altLang="en-US" sz="1600" dirty="0">
                <a:latin typeface="+mn-ea"/>
              </a:rPr>
              <a:t>口座情報</a:t>
            </a:r>
            <a:endParaRPr lang="en-US" altLang="ja-JP" sz="1600" dirty="0">
              <a:latin typeface="+mn-ea"/>
            </a:endParaRPr>
          </a:p>
          <a:p>
            <a:pPr algn="ctr"/>
            <a:r>
              <a:rPr lang="ja-JP" altLang="en-US" sz="1600" dirty="0">
                <a:latin typeface="+mn-ea"/>
              </a:rPr>
              <a:t>ア：</a:t>
            </a:r>
            <a:r>
              <a:rPr lang="en-US" altLang="ja-JP" sz="1600" dirty="0">
                <a:latin typeface="+mn-ea"/>
              </a:rPr>
              <a:t>123456</a:t>
            </a:r>
          </a:p>
          <a:p>
            <a:pPr algn="ctr"/>
            <a:r>
              <a:rPr lang="ja-JP" altLang="en-US" sz="1600" dirty="0">
                <a:latin typeface="+mn-ea"/>
              </a:rPr>
              <a:t>イ：</a:t>
            </a:r>
            <a:r>
              <a:rPr lang="en-US" altLang="ja-JP" sz="1600" dirty="0">
                <a:latin typeface="+mn-ea"/>
              </a:rPr>
              <a:t>234567</a:t>
            </a:r>
          </a:p>
          <a:p>
            <a:pPr algn="ctr"/>
            <a:r>
              <a:rPr lang="ja-JP" altLang="en-US" sz="1600" dirty="0">
                <a:latin typeface="+mn-ea"/>
              </a:rPr>
              <a:t>ウ：</a:t>
            </a:r>
            <a:r>
              <a:rPr lang="en-US" altLang="ja-JP" sz="1600" dirty="0">
                <a:latin typeface="+mn-ea"/>
              </a:rPr>
              <a:t>345678</a:t>
            </a:r>
          </a:p>
        </p:txBody>
      </p:sp>
      <p:pic>
        <p:nvPicPr>
          <p:cNvPr id="19" name="Picture 11" descr="A_13"/>
          <p:cNvPicPr>
            <a:picLocks noChangeAspect="1" noChangeArrowheads="1"/>
          </p:cNvPicPr>
          <p:nvPr/>
        </p:nvPicPr>
        <p:blipFill>
          <a:blip r:embed="rId6" cstate="print"/>
          <a:srcRect/>
          <a:stretch>
            <a:fillRect/>
          </a:stretch>
        </p:blipFill>
        <p:spPr bwMode="auto">
          <a:xfrm>
            <a:off x="3935434" y="3634769"/>
            <a:ext cx="678351" cy="678351"/>
          </a:xfrm>
          <a:prstGeom prst="rect">
            <a:avLst/>
          </a:prstGeom>
          <a:noFill/>
        </p:spPr>
      </p:pic>
      <p:grpSp>
        <p:nvGrpSpPr>
          <p:cNvPr id="20" name="グループ化 19"/>
          <p:cNvGrpSpPr/>
          <p:nvPr/>
        </p:nvGrpSpPr>
        <p:grpSpPr>
          <a:xfrm>
            <a:off x="6044083" y="3630606"/>
            <a:ext cx="679325" cy="714375"/>
            <a:chOff x="2329714" y="5348590"/>
            <a:chExt cx="679325" cy="714375"/>
          </a:xfrm>
        </p:grpSpPr>
        <p:pic>
          <p:nvPicPr>
            <p:cNvPr id="21" name="Picture 10" descr="pc"/>
            <p:cNvPicPr>
              <a:picLocks noChangeAspect="1" noChangeArrowheads="1"/>
            </p:cNvPicPr>
            <p:nvPr/>
          </p:nvPicPr>
          <p:blipFill>
            <a:blip r:embed="rId7" cstate="print"/>
            <a:srcRect/>
            <a:stretch>
              <a:fillRect/>
            </a:stretch>
          </p:blipFill>
          <p:spPr bwMode="auto">
            <a:xfrm>
              <a:off x="2652406" y="5581933"/>
              <a:ext cx="356633" cy="356633"/>
            </a:xfrm>
            <a:prstGeom prst="rect">
              <a:avLst/>
            </a:prstGeom>
            <a:noFill/>
          </p:spPr>
        </p:pic>
        <p:pic>
          <p:nvPicPr>
            <p:cNvPr id="22" name="Picture 111" descr="C_14"/>
            <p:cNvPicPr>
              <a:picLocks noChangeAspect="1" noChangeArrowheads="1"/>
            </p:cNvPicPr>
            <p:nvPr/>
          </p:nvPicPr>
          <p:blipFill>
            <a:blip r:embed="rId8" cstate="print"/>
            <a:srcRect/>
            <a:stretch>
              <a:fillRect/>
            </a:stretch>
          </p:blipFill>
          <p:spPr bwMode="auto">
            <a:xfrm>
              <a:off x="2329714" y="5348590"/>
              <a:ext cx="642942" cy="714375"/>
            </a:xfrm>
            <a:prstGeom prst="rect">
              <a:avLst/>
            </a:prstGeom>
            <a:noFill/>
            <a:scene3d>
              <a:camera prst="orthographicFront">
                <a:rot lat="0" lon="10800000" rev="0"/>
              </a:camera>
              <a:lightRig rig="threePt" dir="t"/>
            </a:scene3d>
          </p:spPr>
        </p:pic>
      </p:grpSp>
      <p:sp>
        <p:nvSpPr>
          <p:cNvPr id="25" name="正方形/長方形 24"/>
          <p:cNvSpPr/>
          <p:nvPr/>
        </p:nvSpPr>
        <p:spPr>
          <a:xfrm>
            <a:off x="4932040" y="4904315"/>
            <a:ext cx="3361206" cy="1077218"/>
          </a:xfrm>
          <a:prstGeom prst="rect">
            <a:avLst/>
          </a:prstGeom>
        </p:spPr>
        <p:style>
          <a:lnRef idx="1">
            <a:schemeClr val="accent3"/>
          </a:lnRef>
          <a:fillRef idx="2">
            <a:schemeClr val="accent3"/>
          </a:fillRef>
          <a:effectRef idx="1">
            <a:schemeClr val="accent3"/>
          </a:effectRef>
          <a:fontRef idx="minor">
            <a:schemeClr val="dk1"/>
          </a:fontRef>
        </p:style>
        <p:txBody>
          <a:bodyPr wrap="square" anchor="ctr">
            <a:spAutoFit/>
          </a:bodyPr>
          <a:lstStyle/>
          <a:p>
            <a:pPr algn="ctr"/>
            <a:r>
              <a:rPr lang="ja-JP" altLang="en-US" sz="1600" dirty="0">
                <a:latin typeface="+mn-ea"/>
              </a:rPr>
              <a:t>申請者情報 ＋ 口座情報　</a:t>
            </a:r>
            <a:endParaRPr lang="en-US" altLang="ja-JP" sz="1600" dirty="0">
              <a:latin typeface="+mn-ea"/>
            </a:endParaRPr>
          </a:p>
          <a:p>
            <a:pPr algn="ctr"/>
            <a:r>
              <a:rPr lang="ja-JP" altLang="en-US" sz="1600" dirty="0">
                <a:latin typeface="+mn-ea"/>
              </a:rPr>
              <a:t>ア：申請太郎 ＋ </a:t>
            </a:r>
            <a:r>
              <a:rPr lang="ja-JP" altLang="en-US" sz="1600" dirty="0">
                <a:solidFill>
                  <a:srgbClr val="FF0000"/>
                </a:solidFill>
                <a:latin typeface="+mn-ea"/>
              </a:rPr>
              <a:t>イ：</a:t>
            </a:r>
            <a:r>
              <a:rPr lang="en-US" altLang="ja-JP" sz="1600" dirty="0">
                <a:solidFill>
                  <a:srgbClr val="FF0000"/>
                </a:solidFill>
                <a:latin typeface="+mn-ea"/>
              </a:rPr>
              <a:t>234567</a:t>
            </a:r>
          </a:p>
          <a:p>
            <a:pPr algn="ctr"/>
            <a:r>
              <a:rPr lang="ja-JP" altLang="en-US" sz="1600" dirty="0">
                <a:latin typeface="+mn-ea"/>
              </a:rPr>
              <a:t>イ：交付花子 ＋ </a:t>
            </a:r>
            <a:r>
              <a:rPr lang="ja-JP" altLang="en-US" sz="1600" dirty="0">
                <a:solidFill>
                  <a:srgbClr val="FF0000"/>
                </a:solidFill>
                <a:latin typeface="+mn-ea"/>
              </a:rPr>
              <a:t>ウ：</a:t>
            </a:r>
            <a:r>
              <a:rPr lang="en-US" altLang="ja-JP" sz="1600" dirty="0">
                <a:solidFill>
                  <a:srgbClr val="FF0000"/>
                </a:solidFill>
                <a:latin typeface="+mn-ea"/>
              </a:rPr>
              <a:t>345678</a:t>
            </a:r>
          </a:p>
          <a:p>
            <a:pPr algn="ctr"/>
            <a:r>
              <a:rPr lang="ja-JP" altLang="en-US" sz="1600" dirty="0">
                <a:latin typeface="+mn-ea"/>
              </a:rPr>
              <a:t>ウ：産地次郎 ＋ </a:t>
            </a:r>
            <a:r>
              <a:rPr lang="ja-JP" altLang="en-US" sz="1600" dirty="0">
                <a:solidFill>
                  <a:srgbClr val="FF0000"/>
                </a:solidFill>
                <a:latin typeface="+mn-ea"/>
              </a:rPr>
              <a:t>ア：</a:t>
            </a:r>
            <a:r>
              <a:rPr lang="en-US" altLang="ja-JP" sz="1600" dirty="0">
                <a:solidFill>
                  <a:srgbClr val="FF0000"/>
                </a:solidFill>
                <a:latin typeface="+mn-ea"/>
              </a:rPr>
              <a:t>123456</a:t>
            </a:r>
          </a:p>
        </p:txBody>
      </p:sp>
      <p:sp>
        <p:nvSpPr>
          <p:cNvPr id="4" name="正方形/長方形 3"/>
          <p:cNvSpPr/>
          <p:nvPr/>
        </p:nvSpPr>
        <p:spPr>
          <a:xfrm>
            <a:off x="3899051" y="4243328"/>
            <a:ext cx="545342" cy="246221"/>
          </a:xfrm>
          <a:prstGeom prst="rect">
            <a:avLst/>
          </a:prstGeom>
        </p:spPr>
        <p:txBody>
          <a:bodyPr wrap="none">
            <a:spAutoFit/>
          </a:bodyPr>
          <a:lstStyle/>
          <a:p>
            <a:r>
              <a:rPr lang="ja-JP" altLang="en-US" sz="1000" dirty="0">
                <a:latin typeface="+mn-ea"/>
              </a:rPr>
              <a:t>担当</a:t>
            </a:r>
            <a:r>
              <a:rPr lang="en-US" altLang="ja-JP" sz="1000" dirty="0">
                <a:latin typeface="+mn-ea"/>
              </a:rPr>
              <a:t>A</a:t>
            </a:r>
            <a:endParaRPr lang="ja-JP" altLang="en-US" sz="1000" dirty="0">
              <a:latin typeface="+mn-ea"/>
            </a:endParaRPr>
          </a:p>
        </p:txBody>
      </p:sp>
      <p:sp>
        <p:nvSpPr>
          <p:cNvPr id="26" name="正方形/長方形 25"/>
          <p:cNvSpPr/>
          <p:nvPr/>
        </p:nvSpPr>
        <p:spPr>
          <a:xfrm>
            <a:off x="6141683" y="4248902"/>
            <a:ext cx="537327" cy="246221"/>
          </a:xfrm>
          <a:prstGeom prst="rect">
            <a:avLst/>
          </a:prstGeom>
        </p:spPr>
        <p:txBody>
          <a:bodyPr wrap="none">
            <a:spAutoFit/>
          </a:bodyPr>
          <a:lstStyle/>
          <a:p>
            <a:r>
              <a:rPr lang="ja-JP" altLang="en-US" sz="1000" dirty="0">
                <a:latin typeface="+mn-ea"/>
              </a:rPr>
              <a:t>担当</a:t>
            </a:r>
            <a:r>
              <a:rPr lang="en-US" altLang="ja-JP" sz="1000" dirty="0">
                <a:latin typeface="+mn-ea"/>
              </a:rPr>
              <a:t>B</a:t>
            </a:r>
            <a:endParaRPr lang="ja-JP" altLang="en-US" sz="1000" dirty="0">
              <a:latin typeface="+mn-ea"/>
            </a:endParaRPr>
          </a:p>
        </p:txBody>
      </p:sp>
      <p:sp>
        <p:nvSpPr>
          <p:cNvPr id="27" name="下矢印 26"/>
          <p:cNvSpPr/>
          <p:nvPr/>
        </p:nvSpPr>
        <p:spPr>
          <a:xfrm rot="18889237">
            <a:off x="5401284" y="4515728"/>
            <a:ext cx="300934" cy="4028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1"/>
              </a:solidFill>
              <a:latin typeface="+mn-ea"/>
            </a:endParaRPr>
          </a:p>
        </p:txBody>
      </p:sp>
      <p:sp>
        <p:nvSpPr>
          <p:cNvPr id="28" name="下矢印 27"/>
          <p:cNvSpPr/>
          <p:nvPr/>
        </p:nvSpPr>
        <p:spPr>
          <a:xfrm rot="3009747">
            <a:off x="7067548" y="4523722"/>
            <a:ext cx="300934" cy="4028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1"/>
              </a:solidFill>
              <a:latin typeface="+mn-ea"/>
            </a:endParaRPr>
          </a:p>
        </p:txBody>
      </p:sp>
      <p:sp>
        <p:nvSpPr>
          <p:cNvPr id="29" name="爆発 1 28"/>
          <p:cNvSpPr/>
          <p:nvPr/>
        </p:nvSpPr>
        <p:spPr>
          <a:xfrm>
            <a:off x="3328458" y="4712204"/>
            <a:ext cx="1854019" cy="1302096"/>
          </a:xfrm>
          <a:prstGeom prst="irregularSeal1">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tx1"/>
                </a:solidFill>
                <a:latin typeface="HG丸ｺﾞｼｯｸM-PRO" pitchFamily="50" charset="-128"/>
                <a:ea typeface="HG丸ｺﾞｼｯｸM-PRO" pitchFamily="50" charset="-128"/>
              </a:rPr>
              <a:t>誤データを作成</a:t>
            </a:r>
            <a:endParaRPr kumimoji="1" lang="ja-JP" altLang="en-US" sz="1600" dirty="0">
              <a:solidFill>
                <a:schemeClr val="tx1"/>
              </a:solidFill>
              <a:latin typeface="HG丸ｺﾞｼｯｸM-PRO" pitchFamily="50" charset="-128"/>
              <a:ea typeface="HG丸ｺﾞｼｯｸM-PRO" pitchFamily="50" charset="-128"/>
            </a:endParaRPr>
          </a:p>
        </p:txBody>
      </p:sp>
      <p:sp>
        <p:nvSpPr>
          <p:cNvPr id="7" name="正方形/長方形 6"/>
          <p:cNvSpPr/>
          <p:nvPr/>
        </p:nvSpPr>
        <p:spPr>
          <a:xfrm>
            <a:off x="5885562" y="4518416"/>
            <a:ext cx="800219" cy="338554"/>
          </a:xfrm>
          <a:prstGeom prst="rect">
            <a:avLst/>
          </a:prstGeom>
        </p:spPr>
        <p:txBody>
          <a:bodyPr wrap="none">
            <a:spAutoFit/>
          </a:bodyPr>
          <a:lstStyle/>
          <a:p>
            <a:r>
              <a:rPr lang="ja-JP" altLang="en-US" sz="1600" dirty="0">
                <a:latin typeface="+mn-ea"/>
              </a:rPr>
              <a:t>②結合</a:t>
            </a:r>
            <a:endParaRPr lang="en-US" altLang="ja-JP" sz="1600" dirty="0">
              <a:latin typeface="+mn-ea"/>
            </a:endParaRPr>
          </a:p>
        </p:txBody>
      </p:sp>
      <p:sp>
        <p:nvSpPr>
          <p:cNvPr id="30" name="正方形/長方形 29"/>
          <p:cNvSpPr/>
          <p:nvPr/>
        </p:nvSpPr>
        <p:spPr>
          <a:xfrm>
            <a:off x="3701760" y="3159387"/>
            <a:ext cx="1415772" cy="338554"/>
          </a:xfrm>
          <a:prstGeom prst="rect">
            <a:avLst/>
          </a:prstGeom>
        </p:spPr>
        <p:txBody>
          <a:bodyPr wrap="none">
            <a:spAutoFit/>
          </a:bodyPr>
          <a:lstStyle/>
          <a:p>
            <a:r>
              <a:rPr lang="ja-JP" altLang="en-US" sz="1600" dirty="0">
                <a:latin typeface="+mn-ea"/>
              </a:rPr>
              <a:t>①別々に入力</a:t>
            </a:r>
            <a:endParaRPr lang="en-US" altLang="ja-JP" sz="1600" dirty="0">
              <a:latin typeface="+mn-ea"/>
            </a:endParaRPr>
          </a:p>
        </p:txBody>
      </p:sp>
      <p:sp>
        <p:nvSpPr>
          <p:cNvPr id="32" name="AutoShape 73"/>
          <p:cNvSpPr>
            <a:spLocks noChangeArrowheads="1"/>
          </p:cNvSpPr>
          <p:nvPr/>
        </p:nvSpPr>
        <p:spPr bwMode="auto">
          <a:xfrm>
            <a:off x="467544" y="6286012"/>
            <a:ext cx="7825702" cy="455356"/>
          </a:xfrm>
          <a:prstGeom prst="roundRect">
            <a:avLst/>
          </a:prstGeom>
          <a:ln w="28575">
            <a:solidFill>
              <a:srgbClr val="00B050"/>
            </a:solidFill>
            <a:headEnd/>
            <a:tailEnd/>
          </a:ln>
        </p:spPr>
        <p:style>
          <a:lnRef idx="2">
            <a:schemeClr val="accent2"/>
          </a:lnRef>
          <a:fillRef idx="1">
            <a:schemeClr val="lt1"/>
          </a:fillRef>
          <a:effectRef idx="0">
            <a:schemeClr val="accent2"/>
          </a:effectRef>
          <a:fontRef idx="minor">
            <a:schemeClr val="dk1"/>
          </a:fontRef>
        </p:style>
        <p:txBody>
          <a:bodyPr wrap="square" lIns="540000" anchor="ctr">
            <a:noAutofit/>
          </a:bodyPr>
          <a:lstStyle/>
          <a:p>
            <a:r>
              <a:rPr lang="ja-JP" altLang="en-US" sz="1200" dirty="0">
                <a:latin typeface="+mn-ea"/>
              </a:rPr>
              <a:t>システムにおける上記事象に関連する情報漏えい防止策は、交付金算定システム編（登録通知書の印刷）で説明します。</a:t>
            </a:r>
            <a:endParaRPr lang="en-US" altLang="ja-JP" sz="1200" dirty="0">
              <a:latin typeface="+mn-ea"/>
            </a:endParaRPr>
          </a:p>
        </p:txBody>
      </p:sp>
      <p:pic>
        <p:nvPicPr>
          <p:cNvPr id="33" name="Picture 3" descr="C:\Users\999000_105087\AppData\Local\Microsoft\Windows\Temporary Internet Files\Content.IE5\0GUAZT9T\MC900405972[1].wmf"/>
          <p:cNvPicPr>
            <a:picLocks noChangeAspect="1" noChangeArrowheads="1"/>
          </p:cNvPicPr>
          <p:nvPr/>
        </p:nvPicPr>
        <p:blipFill>
          <a:blip r:embed="rId9" cstate="print"/>
          <a:srcRect/>
          <a:stretch>
            <a:fillRect/>
          </a:stretch>
        </p:blipFill>
        <p:spPr bwMode="auto">
          <a:xfrm>
            <a:off x="539552" y="6309320"/>
            <a:ext cx="420048" cy="432048"/>
          </a:xfrm>
          <a:prstGeom prst="rect">
            <a:avLst/>
          </a:prstGeom>
          <a:noFill/>
        </p:spPr>
      </p:pic>
    </p:spTree>
    <p:extLst>
      <p:ext uri="{BB962C8B-B14F-4D97-AF65-F5344CB8AC3E}">
        <p14:creationId xmlns:p14="http://schemas.microsoft.com/office/powerpoint/2010/main" val="194296280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ED7289C9-B054-6D51-D635-466AA2091F78}"/>
              </a:ext>
            </a:extLst>
          </p:cNvPr>
          <p:cNvPicPr>
            <a:picLocks noChangeAspect="1"/>
          </p:cNvPicPr>
          <p:nvPr/>
        </p:nvPicPr>
        <p:blipFill>
          <a:blip r:embed="rId3"/>
          <a:stretch>
            <a:fillRect/>
          </a:stretch>
        </p:blipFill>
        <p:spPr>
          <a:xfrm>
            <a:off x="467537" y="1535524"/>
            <a:ext cx="5184583" cy="5061828"/>
          </a:xfrm>
          <a:prstGeom prst="rect">
            <a:avLst/>
          </a:prstGeom>
          <a:ln>
            <a:solidFill>
              <a:schemeClr val="tx1"/>
            </a:solidFill>
          </a:ln>
        </p:spPr>
      </p:pic>
      <p:sp>
        <p:nvSpPr>
          <p:cNvPr id="2" name="スライド番号プレースホルダー 1"/>
          <p:cNvSpPr>
            <a:spLocks noGrp="1"/>
          </p:cNvSpPr>
          <p:nvPr>
            <p:ph type="sldNum" sz="quarter" idx="12"/>
          </p:nvPr>
        </p:nvSpPr>
        <p:spPr/>
        <p:txBody>
          <a:bodyPr/>
          <a:lstStyle/>
          <a:p>
            <a:fld id="{64452A23-BFEA-43FD-98FB-69091C0AE9EE}" type="slidenum">
              <a:rPr kumimoji="1" lang="ja-JP" altLang="en-US" smtClean="0"/>
              <a:pPr/>
              <a:t>59</a:t>
            </a:fld>
            <a:endParaRPr kumimoji="1" lang="ja-JP" altLang="en-US"/>
          </a:p>
        </p:txBody>
      </p:sp>
      <p:grpSp>
        <p:nvGrpSpPr>
          <p:cNvPr id="3" name="グループ化 2"/>
          <p:cNvGrpSpPr/>
          <p:nvPr/>
        </p:nvGrpSpPr>
        <p:grpSpPr>
          <a:xfrm>
            <a:off x="675036" y="188640"/>
            <a:ext cx="7983775" cy="1059597"/>
            <a:chOff x="395536" y="908719"/>
            <a:chExt cx="7632848" cy="1059597"/>
          </a:xfrm>
        </p:grpSpPr>
        <p:sp>
          <p:nvSpPr>
            <p:cNvPr id="4" name="フローチャート: 処理 3"/>
            <p:cNvSpPr/>
            <p:nvPr/>
          </p:nvSpPr>
          <p:spPr>
            <a:xfrm>
              <a:off x="395536" y="908719"/>
              <a:ext cx="7632848" cy="436807"/>
            </a:xfrm>
            <a:prstGeom prst="flowChartProcess">
              <a:avLst/>
            </a:prstGeom>
            <a:solidFill>
              <a:srgbClr val="92D050"/>
            </a:solid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ja-JP" altLang="en-US" dirty="0">
                  <a:solidFill>
                    <a:schemeClr val="tx1"/>
                  </a:solidFill>
                  <a:latin typeface="+mn-ea"/>
                </a:rPr>
                <a:t>（１）</a:t>
              </a:r>
              <a:r>
                <a:rPr lang="en-US" altLang="ja-JP" dirty="0">
                  <a:solidFill>
                    <a:schemeClr val="tx1"/>
                  </a:solidFill>
                  <a:latin typeface="+mn-ea"/>
                </a:rPr>
                <a:t>Access </a:t>
              </a:r>
              <a:r>
                <a:rPr lang="ja-JP" altLang="en-US" dirty="0">
                  <a:solidFill>
                    <a:schemeClr val="tx1"/>
                  </a:solidFill>
                  <a:latin typeface="+mn-ea"/>
                </a:rPr>
                <a:t>本体：一括作業</a:t>
              </a:r>
            </a:p>
          </p:txBody>
        </p:sp>
        <p:sp>
          <p:nvSpPr>
            <p:cNvPr id="5" name="フローチャート: 処理 4"/>
            <p:cNvSpPr/>
            <p:nvPr/>
          </p:nvSpPr>
          <p:spPr>
            <a:xfrm>
              <a:off x="395536" y="1345180"/>
              <a:ext cx="7632848" cy="623136"/>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支援ツールで入力した申請者の情報を申請書入力システムに取り込む。</a:t>
              </a:r>
              <a:endParaRPr lang="en-US" altLang="ja-JP" dirty="0">
                <a:solidFill>
                  <a:schemeClr val="tx1"/>
                </a:solidFill>
                <a:latin typeface="+mn-ea"/>
              </a:endParaRPr>
            </a:p>
            <a:p>
              <a:r>
                <a:rPr lang="ja-JP" altLang="en-US" dirty="0">
                  <a:solidFill>
                    <a:schemeClr val="tx1"/>
                  </a:solidFill>
                  <a:latin typeface="+mn-ea"/>
                </a:rPr>
                <a:t>①一括作業　→　入力用データ取込　を押す。 </a:t>
              </a:r>
              <a:endParaRPr lang="en-US" altLang="ja-JP" dirty="0">
                <a:solidFill>
                  <a:schemeClr val="tx1"/>
                </a:solidFill>
                <a:latin typeface="+mn-ea"/>
              </a:endParaRPr>
            </a:p>
          </p:txBody>
        </p:sp>
      </p:grpSp>
      <p:pic>
        <p:nvPicPr>
          <p:cNvPr id="8" name="図 7"/>
          <p:cNvPicPr>
            <a:picLocks noChangeAspect="1"/>
          </p:cNvPicPr>
          <p:nvPr/>
        </p:nvPicPr>
        <p:blipFill>
          <a:blip r:embed="rId4"/>
          <a:stretch>
            <a:fillRect/>
          </a:stretch>
        </p:blipFill>
        <p:spPr>
          <a:xfrm>
            <a:off x="3966866" y="2823829"/>
            <a:ext cx="4709590" cy="3616757"/>
          </a:xfrm>
          <a:prstGeom prst="rect">
            <a:avLst/>
          </a:prstGeom>
        </p:spPr>
      </p:pic>
      <p:sp>
        <p:nvSpPr>
          <p:cNvPr id="11" name="正方形/長方形 10"/>
          <p:cNvSpPr/>
          <p:nvPr/>
        </p:nvSpPr>
        <p:spPr>
          <a:xfrm>
            <a:off x="971600" y="5340573"/>
            <a:ext cx="1872208" cy="536699"/>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2" name="正方形/長方形 11"/>
          <p:cNvSpPr/>
          <p:nvPr/>
        </p:nvSpPr>
        <p:spPr>
          <a:xfrm>
            <a:off x="5292424" y="3826917"/>
            <a:ext cx="1872208" cy="536699"/>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pic>
        <p:nvPicPr>
          <p:cNvPr id="13" name="図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75422" y="5512391"/>
            <a:ext cx="770011" cy="770011"/>
          </a:xfrm>
          <a:prstGeom prst="rect">
            <a:avLst/>
          </a:prstGeom>
        </p:spPr>
      </p:pic>
      <p:pic>
        <p:nvPicPr>
          <p:cNvPr id="15" name="図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79626" y="3927639"/>
            <a:ext cx="770011" cy="770011"/>
          </a:xfrm>
          <a:prstGeom prst="rect">
            <a:avLst/>
          </a:prstGeom>
        </p:spPr>
      </p:pic>
      <p:sp>
        <p:nvSpPr>
          <p:cNvPr id="14" name="下矢印 19">
            <a:extLst>
              <a:ext uri="{FF2B5EF4-FFF2-40B4-BE49-F238E27FC236}">
                <a16:creationId xmlns:a16="http://schemas.microsoft.com/office/drawing/2014/main" id="{ED3BEDFC-065E-4A11-8B44-EEB02A0BD8C1}"/>
              </a:ext>
            </a:extLst>
          </p:cNvPr>
          <p:cNvSpPr/>
          <p:nvPr/>
        </p:nvSpPr>
        <p:spPr>
          <a:xfrm rot="16200000">
            <a:off x="3141758" y="4787234"/>
            <a:ext cx="770012" cy="12218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6" name="円形吹き出し 15">
            <a:extLst>
              <a:ext uri="{FF2B5EF4-FFF2-40B4-BE49-F238E27FC236}">
                <a16:creationId xmlns:a16="http://schemas.microsoft.com/office/drawing/2014/main" id="{E632655C-5213-4A0C-981E-87CC3C5999EE}"/>
              </a:ext>
            </a:extLst>
          </p:cNvPr>
          <p:cNvSpPr/>
          <p:nvPr/>
        </p:nvSpPr>
        <p:spPr>
          <a:xfrm>
            <a:off x="523349" y="5670599"/>
            <a:ext cx="376409" cy="334615"/>
          </a:xfrm>
          <a:prstGeom prst="wedgeEllipseCallout">
            <a:avLst>
              <a:gd name="adj1" fmla="val 67547"/>
              <a:gd name="adj2" fmla="val -36500"/>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１</a:t>
            </a:r>
          </a:p>
        </p:txBody>
      </p:sp>
      <p:sp>
        <p:nvSpPr>
          <p:cNvPr id="17" name="円形吹き出し 16">
            <a:extLst>
              <a:ext uri="{FF2B5EF4-FFF2-40B4-BE49-F238E27FC236}">
                <a16:creationId xmlns:a16="http://schemas.microsoft.com/office/drawing/2014/main" id="{E632655C-5213-4A0C-981E-87CC3C5999EE}"/>
              </a:ext>
            </a:extLst>
          </p:cNvPr>
          <p:cNvSpPr/>
          <p:nvPr/>
        </p:nvSpPr>
        <p:spPr>
          <a:xfrm>
            <a:off x="4856789" y="4041549"/>
            <a:ext cx="376409" cy="334615"/>
          </a:xfrm>
          <a:prstGeom prst="wedgeEllipseCallout">
            <a:avLst>
              <a:gd name="adj1" fmla="val 67547"/>
              <a:gd name="adj2" fmla="val -36500"/>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１</a:t>
            </a:r>
          </a:p>
        </p:txBody>
      </p:sp>
      <p:pic>
        <p:nvPicPr>
          <p:cNvPr id="7" name="図 6">
            <a:extLst>
              <a:ext uri="{FF2B5EF4-FFF2-40B4-BE49-F238E27FC236}">
                <a16:creationId xmlns:a16="http://schemas.microsoft.com/office/drawing/2014/main" id="{4B23A3A4-7543-4300-9433-3BF9B7531344}"/>
              </a:ext>
            </a:extLst>
          </p:cNvPr>
          <p:cNvPicPr>
            <a:picLocks noChangeAspect="1"/>
          </p:cNvPicPr>
          <p:nvPr/>
        </p:nvPicPr>
        <p:blipFill>
          <a:blip r:embed="rId6"/>
          <a:stretch>
            <a:fillRect/>
          </a:stretch>
        </p:blipFill>
        <p:spPr>
          <a:xfrm>
            <a:off x="1614071" y="2348880"/>
            <a:ext cx="1322702" cy="198026"/>
          </a:xfrm>
          <a:prstGeom prst="rect">
            <a:avLst/>
          </a:prstGeom>
        </p:spPr>
      </p:pic>
      <p:pic>
        <p:nvPicPr>
          <p:cNvPr id="9" name="図 8">
            <a:extLst>
              <a:ext uri="{FF2B5EF4-FFF2-40B4-BE49-F238E27FC236}">
                <a16:creationId xmlns:a16="http://schemas.microsoft.com/office/drawing/2014/main" id="{9F2944EF-84B3-F056-8525-753412C5259B}"/>
              </a:ext>
            </a:extLst>
          </p:cNvPr>
          <p:cNvPicPr>
            <a:picLocks noChangeAspect="1"/>
          </p:cNvPicPr>
          <p:nvPr/>
        </p:nvPicPr>
        <p:blipFill>
          <a:blip r:embed="rId7"/>
          <a:stretch>
            <a:fillRect/>
          </a:stretch>
        </p:blipFill>
        <p:spPr>
          <a:xfrm>
            <a:off x="1619672" y="2384482"/>
            <a:ext cx="1296144" cy="172321"/>
          </a:xfrm>
          <a:prstGeom prst="rect">
            <a:avLst/>
          </a:prstGeom>
        </p:spPr>
      </p:pic>
    </p:spTree>
    <p:extLst>
      <p:ext uri="{BB962C8B-B14F-4D97-AF65-F5344CB8AC3E}">
        <p14:creationId xmlns:p14="http://schemas.microsoft.com/office/powerpoint/2010/main" val="271295680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a:extLst>
              <a:ext uri="{FF2B5EF4-FFF2-40B4-BE49-F238E27FC236}">
                <a16:creationId xmlns:a16="http://schemas.microsoft.com/office/drawing/2014/main" id="{318F0685-2E5A-1864-27FA-B1E27BDFFED2}"/>
              </a:ext>
            </a:extLst>
          </p:cNvPr>
          <p:cNvPicPr>
            <a:picLocks noChangeAspect="1"/>
          </p:cNvPicPr>
          <p:nvPr/>
        </p:nvPicPr>
        <p:blipFill>
          <a:blip r:embed="rId3"/>
          <a:stretch>
            <a:fillRect/>
          </a:stretch>
        </p:blipFill>
        <p:spPr>
          <a:xfrm>
            <a:off x="4037781" y="1545220"/>
            <a:ext cx="4638675" cy="4886325"/>
          </a:xfrm>
          <a:prstGeom prst="rect">
            <a:avLst/>
          </a:prstGeom>
        </p:spPr>
      </p:pic>
      <p:sp>
        <p:nvSpPr>
          <p:cNvPr id="2" name="スライド番号プレースホルダー 1"/>
          <p:cNvSpPr>
            <a:spLocks noGrp="1"/>
          </p:cNvSpPr>
          <p:nvPr>
            <p:ph type="sldNum" sz="quarter" idx="12"/>
          </p:nvPr>
        </p:nvSpPr>
        <p:spPr/>
        <p:txBody>
          <a:bodyPr/>
          <a:lstStyle/>
          <a:p>
            <a:fld id="{64452A23-BFEA-43FD-98FB-69091C0AE9EE}" type="slidenum">
              <a:rPr kumimoji="1" lang="ja-JP" altLang="en-US" smtClean="0"/>
              <a:pPr/>
              <a:t>60</a:t>
            </a:fld>
            <a:endParaRPr kumimoji="1" lang="ja-JP" altLang="en-US"/>
          </a:p>
        </p:txBody>
      </p:sp>
      <p:sp>
        <p:nvSpPr>
          <p:cNvPr id="5" name="フローチャート: 処理 4"/>
          <p:cNvSpPr/>
          <p:nvPr/>
        </p:nvSpPr>
        <p:spPr>
          <a:xfrm>
            <a:off x="755576" y="171565"/>
            <a:ext cx="7977231" cy="1308884"/>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②データ取込元で、ＩＮＰＵＴ１、２、４ファイルのあるフォルダを選択。</a:t>
            </a:r>
            <a:br>
              <a:rPr lang="ja-JP" altLang="en-US" dirty="0">
                <a:solidFill>
                  <a:schemeClr val="tx1"/>
                </a:solidFill>
                <a:latin typeface="+mn-ea"/>
              </a:rPr>
            </a:br>
            <a:r>
              <a:rPr lang="ja-JP" altLang="en-US" dirty="0">
                <a:solidFill>
                  <a:schemeClr val="tx1"/>
                </a:solidFill>
                <a:latin typeface="+mn-ea"/>
              </a:rPr>
              <a:t>（</a:t>
            </a:r>
            <a:r>
              <a:rPr lang="en-US" altLang="ja-JP" dirty="0">
                <a:solidFill>
                  <a:schemeClr val="tx1"/>
                </a:solidFill>
                <a:latin typeface="+mn-ea"/>
              </a:rPr>
              <a:t>P.41</a:t>
            </a:r>
            <a:r>
              <a:rPr lang="ja-JP" altLang="en-US" dirty="0">
                <a:solidFill>
                  <a:schemeClr val="tx1"/>
                </a:solidFill>
                <a:latin typeface="+mn-ea"/>
              </a:rPr>
              <a:t>②で指定したフォルダ）</a:t>
            </a:r>
            <a:endParaRPr lang="en-US" altLang="ja-JP" dirty="0">
              <a:solidFill>
                <a:schemeClr val="tx1"/>
              </a:solidFill>
              <a:latin typeface="+mn-ea"/>
            </a:endParaRPr>
          </a:p>
          <a:p>
            <a:endParaRPr lang="en-US" altLang="ja-JP" dirty="0">
              <a:solidFill>
                <a:schemeClr val="tx1"/>
              </a:solidFill>
              <a:latin typeface="+mn-ea"/>
            </a:endParaRPr>
          </a:p>
          <a:p>
            <a:r>
              <a:rPr lang="ja-JP" altLang="en-US" dirty="0">
                <a:solidFill>
                  <a:schemeClr val="tx1"/>
                </a:solidFill>
                <a:latin typeface="+mn-ea"/>
              </a:rPr>
              <a:t>（補足）差分情報</a:t>
            </a:r>
            <a:r>
              <a:rPr lang="en-US" altLang="ja-JP" dirty="0">
                <a:solidFill>
                  <a:schemeClr val="tx1"/>
                </a:solidFill>
                <a:latin typeface="+mn-ea"/>
              </a:rPr>
              <a:t>CSV</a:t>
            </a:r>
            <a:r>
              <a:rPr lang="ja-JP" altLang="en-US" dirty="0">
                <a:solidFill>
                  <a:schemeClr val="tx1"/>
                </a:solidFill>
                <a:latin typeface="+mn-ea"/>
              </a:rPr>
              <a:t>を出力する場合は「出力する」を選択。</a:t>
            </a:r>
            <a:endParaRPr lang="en-US" altLang="ja-JP" dirty="0">
              <a:solidFill>
                <a:schemeClr val="tx1"/>
              </a:solidFill>
              <a:latin typeface="+mn-ea"/>
            </a:endParaRPr>
          </a:p>
          <a:p>
            <a:r>
              <a:rPr lang="ja-JP" altLang="en-US" dirty="0">
                <a:solidFill>
                  <a:schemeClr val="tx1"/>
                </a:solidFill>
                <a:latin typeface="+mn-ea"/>
              </a:rPr>
              <a:t> </a:t>
            </a:r>
            <a:br>
              <a:rPr lang="ja-JP" altLang="en-US" dirty="0">
                <a:solidFill>
                  <a:schemeClr val="tx1"/>
                </a:solidFill>
                <a:latin typeface="+mn-ea"/>
              </a:rPr>
            </a:br>
            <a:r>
              <a:rPr lang="ja-JP" altLang="en-US" dirty="0">
                <a:solidFill>
                  <a:schemeClr val="tx1"/>
                </a:solidFill>
                <a:latin typeface="+mn-ea"/>
              </a:rPr>
              <a:t> </a:t>
            </a:r>
            <a:endParaRPr lang="en-US" altLang="ja-JP" dirty="0">
              <a:solidFill>
                <a:schemeClr val="tx1"/>
              </a:solidFill>
              <a:latin typeface="+mn-ea"/>
            </a:endParaRPr>
          </a:p>
        </p:txBody>
      </p:sp>
      <p:sp>
        <p:nvSpPr>
          <p:cNvPr id="6" name="テキスト ボックス 5"/>
          <p:cNvSpPr txBox="1"/>
          <p:nvPr/>
        </p:nvSpPr>
        <p:spPr>
          <a:xfrm>
            <a:off x="250751" y="1628800"/>
            <a:ext cx="4685028" cy="369332"/>
          </a:xfrm>
          <a:prstGeom prst="rect">
            <a:avLst/>
          </a:prstGeom>
          <a:noFill/>
        </p:spPr>
        <p:txBody>
          <a:bodyPr wrap="square" rtlCol="0">
            <a:spAutoFit/>
          </a:bodyPr>
          <a:lstStyle/>
          <a:p>
            <a:r>
              <a:rPr kumimoji="1" lang="ja-JP" altLang="en-US" dirty="0">
                <a:latin typeface="+mn-ea"/>
              </a:rPr>
              <a:t>＜支援ツールで出力した</a:t>
            </a:r>
            <a:r>
              <a:rPr kumimoji="1" lang="en-US" altLang="ja-JP" dirty="0">
                <a:latin typeface="+mn-ea"/>
              </a:rPr>
              <a:t>CSV</a:t>
            </a:r>
            <a:r>
              <a:rPr kumimoji="1" lang="ja-JP" altLang="en-US" dirty="0">
                <a:latin typeface="+mn-ea"/>
              </a:rPr>
              <a:t>＞</a:t>
            </a:r>
          </a:p>
        </p:txBody>
      </p:sp>
      <p:sp>
        <p:nvSpPr>
          <p:cNvPr id="8" name="角丸四角形 7"/>
          <p:cNvSpPr/>
          <p:nvPr/>
        </p:nvSpPr>
        <p:spPr>
          <a:xfrm>
            <a:off x="1242042" y="815293"/>
            <a:ext cx="4654629" cy="212342"/>
          </a:xfrm>
          <a:prstGeom prst="roundRect">
            <a:avLst/>
          </a:prstGeom>
          <a:solidFill>
            <a:schemeClr val="accent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100" dirty="0">
                <a:solidFill>
                  <a:schemeClr val="tx1"/>
                </a:solidFill>
                <a:latin typeface="+mn-ea"/>
              </a:rPr>
              <a:t>D:\</a:t>
            </a:r>
            <a:r>
              <a:rPr lang="ja-JP" altLang="en-US" sz="1100" dirty="0">
                <a:solidFill>
                  <a:schemeClr val="tx1"/>
                </a:solidFill>
                <a:latin typeface="+mn-ea"/>
              </a:rPr>
              <a:t>保護解除フォルダ　　　</a:t>
            </a:r>
            <a:r>
              <a:rPr lang="en-US" altLang="ja-JP" sz="1100" dirty="0">
                <a:solidFill>
                  <a:schemeClr val="tx1"/>
                </a:solidFill>
                <a:latin typeface="+mn-ea"/>
              </a:rPr>
              <a:t>※</a:t>
            </a:r>
            <a:r>
              <a:rPr lang="ja-JP" altLang="en-US" sz="1100" dirty="0">
                <a:solidFill>
                  <a:schemeClr val="tx1"/>
                </a:solidFill>
                <a:latin typeface="+mj-ea"/>
              </a:rPr>
              <a:t>保護解除フォルダについては</a:t>
            </a:r>
            <a:r>
              <a:rPr lang="en-US" altLang="ja-JP" sz="1100" dirty="0">
                <a:solidFill>
                  <a:schemeClr val="tx1"/>
                </a:solidFill>
                <a:latin typeface="+mj-ea"/>
              </a:rPr>
              <a:t>P.11</a:t>
            </a:r>
            <a:r>
              <a:rPr lang="ja-JP" altLang="en-US" sz="1100" dirty="0">
                <a:solidFill>
                  <a:schemeClr val="tx1"/>
                </a:solidFill>
                <a:latin typeface="+mj-ea"/>
              </a:rPr>
              <a:t>参照</a:t>
            </a:r>
          </a:p>
        </p:txBody>
      </p:sp>
      <p:grpSp>
        <p:nvGrpSpPr>
          <p:cNvPr id="9" name="グループ化 8"/>
          <p:cNvGrpSpPr/>
          <p:nvPr/>
        </p:nvGrpSpPr>
        <p:grpSpPr>
          <a:xfrm>
            <a:off x="755576" y="711055"/>
            <a:ext cx="504056" cy="360038"/>
            <a:chOff x="779469" y="1566988"/>
            <a:chExt cx="672487" cy="448324"/>
          </a:xfrm>
        </p:grpSpPr>
        <p:pic>
          <p:nvPicPr>
            <p:cNvPr id="10" name="図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5539" y="1566988"/>
              <a:ext cx="452232" cy="405860"/>
            </a:xfrm>
            <a:prstGeom prst="rect">
              <a:avLst/>
            </a:prstGeom>
          </p:spPr>
        </p:pic>
        <p:sp>
          <p:nvSpPr>
            <p:cNvPr id="11" name="フローチャート: 処理 10"/>
            <p:cNvSpPr/>
            <p:nvPr/>
          </p:nvSpPr>
          <p:spPr>
            <a:xfrm>
              <a:off x="779469" y="1736967"/>
              <a:ext cx="672487" cy="278345"/>
            </a:xfrm>
            <a:prstGeom prst="flowChartProces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dirty="0">
                  <a:solidFill>
                    <a:schemeClr val="tx1"/>
                  </a:solidFill>
                  <a:latin typeface="+mn-ea"/>
                </a:rPr>
                <a:t>場所</a:t>
              </a:r>
              <a:endParaRPr kumimoji="1" lang="ja-JP" altLang="en-US" sz="2000" dirty="0">
                <a:solidFill>
                  <a:schemeClr val="tx1"/>
                </a:solidFill>
                <a:latin typeface="+mn-ea"/>
              </a:endParaRPr>
            </a:p>
          </p:txBody>
        </p:sp>
      </p:grpSp>
      <p:sp>
        <p:nvSpPr>
          <p:cNvPr id="14" name="正方形/長方形 13">
            <a:extLst>
              <a:ext uri="{FF2B5EF4-FFF2-40B4-BE49-F238E27FC236}">
                <a16:creationId xmlns:a16="http://schemas.microsoft.com/office/drawing/2014/main" id="{BBFFA6A0-9F61-49C7-8067-FE35A03C2B2A}"/>
              </a:ext>
            </a:extLst>
          </p:cNvPr>
          <p:cNvSpPr/>
          <p:nvPr/>
        </p:nvSpPr>
        <p:spPr>
          <a:xfrm>
            <a:off x="5276353" y="4953908"/>
            <a:ext cx="2896048" cy="432048"/>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2" name="円形吹き出し 11">
            <a:extLst>
              <a:ext uri="{FF2B5EF4-FFF2-40B4-BE49-F238E27FC236}">
                <a16:creationId xmlns:a16="http://schemas.microsoft.com/office/drawing/2014/main" id="{E632655C-5213-4A0C-981E-87CC3C5999EE}"/>
              </a:ext>
            </a:extLst>
          </p:cNvPr>
          <p:cNvSpPr/>
          <p:nvPr/>
        </p:nvSpPr>
        <p:spPr>
          <a:xfrm>
            <a:off x="4788024" y="4653136"/>
            <a:ext cx="376409" cy="334615"/>
          </a:xfrm>
          <a:prstGeom prst="wedgeEllipseCallout">
            <a:avLst>
              <a:gd name="adj1" fmla="val 92996"/>
              <a:gd name="adj2" fmla="val 36372"/>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２</a:t>
            </a:r>
          </a:p>
        </p:txBody>
      </p:sp>
      <p:sp>
        <p:nvSpPr>
          <p:cNvPr id="16" name="正方形/長方形 15">
            <a:extLst>
              <a:ext uri="{FF2B5EF4-FFF2-40B4-BE49-F238E27FC236}">
                <a16:creationId xmlns:a16="http://schemas.microsoft.com/office/drawing/2014/main" id="{A797225F-B1FD-4C94-B9E5-4A8D88F135CD}"/>
              </a:ext>
            </a:extLst>
          </p:cNvPr>
          <p:cNvSpPr/>
          <p:nvPr/>
        </p:nvSpPr>
        <p:spPr>
          <a:xfrm>
            <a:off x="4499992" y="5419794"/>
            <a:ext cx="3096344" cy="241453"/>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grpSp>
        <p:nvGrpSpPr>
          <p:cNvPr id="17" name="グループ化 16">
            <a:extLst>
              <a:ext uri="{FF2B5EF4-FFF2-40B4-BE49-F238E27FC236}">
                <a16:creationId xmlns:a16="http://schemas.microsoft.com/office/drawing/2014/main" id="{5FD7011C-A163-4538-B0FC-5B7F1F59803B}"/>
              </a:ext>
            </a:extLst>
          </p:cNvPr>
          <p:cNvGrpSpPr/>
          <p:nvPr/>
        </p:nvGrpSpPr>
        <p:grpSpPr>
          <a:xfrm>
            <a:off x="179513" y="6021284"/>
            <a:ext cx="7992888" cy="720082"/>
            <a:chOff x="458575" y="5950523"/>
            <a:chExt cx="7713825" cy="574305"/>
          </a:xfrm>
        </p:grpSpPr>
        <p:sp>
          <p:nvSpPr>
            <p:cNvPr id="18" name="正方形/長方形 17">
              <a:extLst>
                <a:ext uri="{FF2B5EF4-FFF2-40B4-BE49-F238E27FC236}">
                  <a16:creationId xmlns:a16="http://schemas.microsoft.com/office/drawing/2014/main" id="{869B7EFF-17E1-4D39-87A1-DC9EBB305CA5}"/>
                </a:ext>
              </a:extLst>
            </p:cNvPr>
            <p:cNvSpPr/>
            <p:nvPr/>
          </p:nvSpPr>
          <p:spPr>
            <a:xfrm>
              <a:off x="458575" y="5950526"/>
              <a:ext cx="585033" cy="574302"/>
            </a:xfrm>
            <a:prstGeom prst="rect">
              <a:avLst/>
            </a:prstGeom>
            <a:gradFill flip="none" rotWithShape="1">
              <a:gsLst>
                <a:gs pos="0">
                  <a:schemeClr val="accent1">
                    <a:tint val="66000"/>
                    <a:satMod val="160000"/>
                  </a:schemeClr>
                </a:gs>
                <a:gs pos="14000">
                  <a:schemeClr val="accent1">
                    <a:tint val="44500"/>
                    <a:satMod val="160000"/>
                  </a:schemeClr>
                </a:gs>
                <a:gs pos="100000">
                  <a:schemeClr val="accent1">
                    <a:tint val="23500"/>
                    <a:satMod val="160000"/>
                  </a:schemeClr>
                </a:gs>
              </a:gsLst>
              <a:lin ang="5400000" scaled="1"/>
              <a:tileRect/>
            </a:gradFill>
            <a:ln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sz="1100" dirty="0">
                <a:solidFill>
                  <a:schemeClr val="tx1"/>
                </a:solidFill>
              </a:endParaRPr>
            </a:p>
          </p:txBody>
        </p:sp>
        <p:sp>
          <p:nvSpPr>
            <p:cNvPr id="19" name="正方形/長方形 18">
              <a:extLst>
                <a:ext uri="{FF2B5EF4-FFF2-40B4-BE49-F238E27FC236}">
                  <a16:creationId xmlns:a16="http://schemas.microsoft.com/office/drawing/2014/main" id="{9711CF69-DB87-458D-BD9A-CBE278C11917}"/>
                </a:ext>
              </a:extLst>
            </p:cNvPr>
            <p:cNvSpPr/>
            <p:nvPr/>
          </p:nvSpPr>
          <p:spPr>
            <a:xfrm>
              <a:off x="1043608" y="5950523"/>
              <a:ext cx="7128792" cy="574303"/>
            </a:xfrm>
            <a:prstGeom prst="rect">
              <a:avLst/>
            </a:prstGeom>
            <a:gradFill flip="none" rotWithShape="1">
              <a:gsLst>
                <a:gs pos="0">
                  <a:schemeClr val="accent1">
                    <a:tint val="66000"/>
                    <a:satMod val="160000"/>
                  </a:schemeClr>
                </a:gs>
                <a:gs pos="14000">
                  <a:schemeClr val="accent1">
                    <a:tint val="44500"/>
                    <a:satMod val="160000"/>
                  </a:schemeClr>
                </a:gs>
                <a:gs pos="100000">
                  <a:schemeClr val="accent1">
                    <a:tint val="23500"/>
                    <a:satMod val="160000"/>
                  </a:schemeClr>
                </a:gs>
              </a:gsLst>
              <a:lin ang="5400000" scaled="1"/>
              <a:tileRect/>
            </a:gradFill>
            <a:ln cmpd="db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050" dirty="0">
                  <a:solidFill>
                    <a:schemeClr val="tx1"/>
                  </a:solidFill>
                  <a:latin typeface="+mn-ea"/>
                </a:rPr>
                <a:t>操作マニュアル「申請書入力システム操作マニュアル</a:t>
              </a:r>
              <a:r>
                <a:rPr lang="en-US" altLang="ja-JP" sz="1050" dirty="0">
                  <a:solidFill>
                    <a:schemeClr val="tx1"/>
                  </a:solidFill>
                  <a:latin typeface="+mn-ea"/>
                </a:rPr>
                <a:t>.</a:t>
              </a:r>
              <a:r>
                <a:rPr lang="en-US" altLang="ja-JP" sz="1050" dirty="0" err="1">
                  <a:solidFill>
                    <a:schemeClr val="tx1"/>
                  </a:solidFill>
                  <a:latin typeface="+mn-ea"/>
                </a:rPr>
                <a:t>docx</a:t>
              </a:r>
              <a:r>
                <a:rPr lang="ja-JP" altLang="en-US" sz="1050" dirty="0">
                  <a:solidFill>
                    <a:schemeClr val="tx1"/>
                  </a:solidFill>
                  <a:latin typeface="+mn-ea"/>
                </a:rPr>
                <a:t>」</a:t>
              </a:r>
              <a:endParaRPr lang="en-US" altLang="ja-JP" sz="1050" dirty="0">
                <a:solidFill>
                  <a:schemeClr val="tx1"/>
                </a:solidFill>
                <a:latin typeface="+mn-ea"/>
              </a:endParaRPr>
            </a:p>
            <a:p>
              <a:r>
                <a:rPr lang="ja-JP" altLang="en-US" sz="1000" dirty="0">
                  <a:solidFill>
                    <a:schemeClr val="tx1"/>
                  </a:solidFill>
                  <a:latin typeface="+mn-ea"/>
                </a:rPr>
                <a:t>３．２．７交付申請書類の一括入力作業（入力支援ツールの利用）⑦申請書入力システムへの入力用データ取込　参照</a:t>
              </a:r>
              <a:endParaRPr lang="en-US" altLang="ja-JP" sz="1000" dirty="0">
                <a:solidFill>
                  <a:schemeClr val="tx1"/>
                </a:solidFill>
                <a:latin typeface="+mn-ea"/>
              </a:endParaRPr>
            </a:p>
            <a:p>
              <a:r>
                <a:rPr lang="ja-JP" altLang="en-US" sz="1000" dirty="0">
                  <a:solidFill>
                    <a:schemeClr val="tx1"/>
                  </a:solidFill>
                  <a:latin typeface="+mn-ea"/>
                </a:rPr>
                <a:t>「別紙</a:t>
              </a:r>
              <a:r>
                <a:rPr lang="en-US" altLang="ja-JP" sz="1000" dirty="0">
                  <a:solidFill>
                    <a:schemeClr val="tx1"/>
                  </a:solidFill>
                  <a:latin typeface="+mn-ea"/>
                </a:rPr>
                <a:t>21_</a:t>
              </a:r>
              <a:r>
                <a:rPr lang="ja-JP" altLang="en-US" sz="1000" dirty="0">
                  <a:solidFill>
                    <a:schemeClr val="tx1"/>
                  </a:solidFill>
                  <a:latin typeface="+mn-ea"/>
                </a:rPr>
                <a:t>差分情報出力例</a:t>
              </a:r>
              <a:r>
                <a:rPr lang="en-US" altLang="ja-JP" sz="1000" dirty="0">
                  <a:solidFill>
                    <a:schemeClr val="tx1"/>
                  </a:solidFill>
                  <a:latin typeface="+mn-ea"/>
                </a:rPr>
                <a:t>.</a:t>
              </a:r>
              <a:r>
                <a:rPr lang="en-US" altLang="ja-JP" sz="1000" dirty="0" err="1">
                  <a:solidFill>
                    <a:schemeClr val="tx1"/>
                  </a:solidFill>
                  <a:latin typeface="+mn-ea"/>
                </a:rPr>
                <a:t>xlsx</a:t>
              </a:r>
              <a:r>
                <a:rPr lang="ja-JP" altLang="en-US" sz="1000" dirty="0">
                  <a:solidFill>
                    <a:schemeClr val="tx1"/>
                  </a:solidFill>
                  <a:latin typeface="+mn-ea"/>
                </a:rPr>
                <a:t>」</a:t>
              </a:r>
              <a:r>
                <a:rPr lang="en-US" altLang="ja-JP" sz="1000" dirty="0">
                  <a:solidFill>
                    <a:schemeClr val="tx1"/>
                  </a:solidFill>
                  <a:latin typeface="+mn-ea"/>
                </a:rPr>
                <a:t>【</a:t>
              </a:r>
              <a:r>
                <a:rPr lang="ja-JP" altLang="en-US" sz="1000" dirty="0">
                  <a:solidFill>
                    <a:schemeClr val="tx1"/>
                  </a:solidFill>
                  <a:latin typeface="+mn-ea"/>
                </a:rPr>
                <a:t>別紙</a:t>
              </a:r>
              <a:r>
                <a:rPr lang="en-US" altLang="ja-JP" sz="1000" dirty="0">
                  <a:solidFill>
                    <a:schemeClr val="tx1"/>
                  </a:solidFill>
                  <a:latin typeface="+mn-ea"/>
                </a:rPr>
                <a:t>21-02】</a:t>
              </a:r>
              <a:r>
                <a:rPr lang="ja-JP" altLang="en-US" sz="1000" dirty="0">
                  <a:solidFill>
                    <a:schemeClr val="tx1"/>
                  </a:solidFill>
                  <a:latin typeface="+mn-ea"/>
                </a:rPr>
                <a:t>差分情報出力例（データ取込画面）例１、</a:t>
              </a:r>
              <a:r>
                <a:rPr lang="en-US" altLang="ja-JP" sz="1000" dirty="0">
                  <a:solidFill>
                    <a:schemeClr val="tx1"/>
                  </a:solidFill>
                  <a:latin typeface="+mn-ea"/>
                </a:rPr>
                <a:t>【</a:t>
              </a:r>
              <a:r>
                <a:rPr lang="ja-JP" altLang="en-US" sz="1000" dirty="0">
                  <a:solidFill>
                    <a:schemeClr val="tx1"/>
                  </a:solidFill>
                  <a:latin typeface="+mn-ea"/>
                </a:rPr>
                <a:t>別紙</a:t>
              </a:r>
              <a:r>
                <a:rPr lang="en-US" altLang="ja-JP" sz="1000" dirty="0">
                  <a:solidFill>
                    <a:schemeClr val="tx1"/>
                  </a:solidFill>
                  <a:latin typeface="+mn-ea"/>
                </a:rPr>
                <a:t>21-03】</a:t>
              </a:r>
              <a:r>
                <a:rPr lang="ja-JP" altLang="en-US" sz="1000" dirty="0">
                  <a:solidFill>
                    <a:schemeClr val="tx1"/>
                  </a:solidFill>
                  <a:latin typeface="+mn-ea"/>
                </a:rPr>
                <a:t>差分情報出力例（データ取込画面）例２</a:t>
              </a:r>
            </a:p>
          </p:txBody>
        </p:sp>
        <p:sp>
          <p:nvSpPr>
            <p:cNvPr id="20" name="円/楕円 10">
              <a:extLst>
                <a:ext uri="{FF2B5EF4-FFF2-40B4-BE49-F238E27FC236}">
                  <a16:creationId xmlns:a16="http://schemas.microsoft.com/office/drawing/2014/main" id="{477B6EA2-8B57-4653-817F-C909C4F1A907}"/>
                </a:ext>
              </a:extLst>
            </p:cNvPr>
            <p:cNvSpPr/>
            <p:nvPr/>
          </p:nvSpPr>
          <p:spPr>
            <a:xfrm>
              <a:off x="539552" y="6180248"/>
              <a:ext cx="360040" cy="273892"/>
            </a:xfrm>
            <a:prstGeom prst="ellipse">
              <a:avLst/>
            </a:prstGeom>
            <a:solidFill>
              <a:srgbClr val="333399"/>
            </a:solidFill>
            <a:ln w="6350">
              <a:solidFill>
                <a:schemeClr val="tx1"/>
              </a:solidFill>
            </a:ln>
            <a:effectLst>
              <a:outerShdw blurRad="76200" dir="18900000" sy="23000" kx="-1200000" algn="bl"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a:latin typeface="Wide Latin" panose="020A0A07050505020404" pitchFamily="18" charset="0"/>
                  <a:ea typeface="HG行書体" panose="03000609000000000000" pitchFamily="65" charset="-128"/>
                </a:rPr>
                <a:t>i</a:t>
              </a:r>
              <a:endParaRPr kumimoji="1" lang="ja-JP" altLang="en-US" dirty="0">
                <a:latin typeface="Wide Latin" panose="020A0A07050505020404" pitchFamily="18" charset="0"/>
                <a:ea typeface="HG行書体" panose="03000609000000000000" pitchFamily="65" charset="-128"/>
              </a:endParaRPr>
            </a:p>
          </p:txBody>
        </p:sp>
      </p:grpSp>
      <p:sp>
        <p:nvSpPr>
          <p:cNvPr id="3" name="吹き出し: 角を丸めた四角形 2">
            <a:extLst>
              <a:ext uri="{FF2B5EF4-FFF2-40B4-BE49-F238E27FC236}">
                <a16:creationId xmlns:a16="http://schemas.microsoft.com/office/drawing/2014/main" id="{4939C163-ADBD-411B-8F9F-F9529AE5365C}"/>
              </a:ext>
            </a:extLst>
          </p:cNvPr>
          <p:cNvSpPr/>
          <p:nvPr/>
        </p:nvSpPr>
        <p:spPr>
          <a:xfrm>
            <a:off x="107504" y="4005064"/>
            <a:ext cx="4104456" cy="1584176"/>
          </a:xfrm>
          <a:prstGeom prst="wedgeRoundRectCallout">
            <a:avLst>
              <a:gd name="adj1" fmla="val 55404"/>
              <a:gd name="adj2" fmla="val 20136"/>
              <a:gd name="adj3" fmla="val 16667"/>
            </a:avLst>
          </a:prstGeom>
        </p:spPr>
        <p:style>
          <a:lnRef idx="2">
            <a:schemeClr val="accent3"/>
          </a:lnRef>
          <a:fillRef idx="1">
            <a:schemeClr val="lt1"/>
          </a:fillRef>
          <a:effectRef idx="0">
            <a:schemeClr val="accent3"/>
          </a:effectRef>
          <a:fontRef idx="minor">
            <a:schemeClr val="dk1"/>
          </a:fontRef>
        </p:style>
        <p:txBody>
          <a:bodyPr rtlCol="0" anchor="ctr"/>
          <a:lstStyle/>
          <a:p>
            <a:r>
              <a:rPr kumimoji="1" lang="ja-JP" altLang="en-US" sz="1600" dirty="0"/>
              <a:t>支援ツールで出力した</a:t>
            </a:r>
            <a:r>
              <a:rPr lang="en-US" altLang="ja-JP" sz="1600" dirty="0">
                <a:latin typeface="+mj-ea"/>
                <a:ea typeface="+mj-ea"/>
              </a:rPr>
              <a:t>CSV</a:t>
            </a:r>
            <a:r>
              <a:rPr lang="ja-JP" altLang="en-US" sz="1600" dirty="0"/>
              <a:t>ファイルがあるフォルダを選択する。</a:t>
            </a:r>
            <a:endParaRPr lang="en-US" altLang="ja-JP" sz="1600" dirty="0"/>
          </a:p>
          <a:p>
            <a:r>
              <a:rPr lang="en-US" altLang="ja-JP" sz="1600" dirty="0">
                <a:latin typeface="+mj-ea"/>
                <a:ea typeface="+mj-ea"/>
              </a:rPr>
              <a:t>CSV</a:t>
            </a:r>
            <a:r>
              <a:rPr lang="ja-JP" altLang="en-US" sz="1600" dirty="0"/>
              <a:t>ファイルを異なるフォルダに保存した場合は、取り込むごとに</a:t>
            </a:r>
            <a:r>
              <a:rPr lang="en-US" altLang="ja-JP" sz="1600" dirty="0">
                <a:latin typeface="+mj-ea"/>
                <a:ea typeface="+mj-ea"/>
              </a:rPr>
              <a:t>CSV</a:t>
            </a:r>
            <a:r>
              <a:rPr lang="ja-JP" altLang="en-US" sz="1600" dirty="0"/>
              <a:t>ファイルがあるフォルダを選択し直す必要がある。</a:t>
            </a:r>
            <a:endParaRPr lang="en-US" altLang="ja-JP" sz="1600" dirty="0"/>
          </a:p>
        </p:txBody>
      </p:sp>
      <p:pic>
        <p:nvPicPr>
          <p:cNvPr id="4" name="図 3">
            <a:extLst>
              <a:ext uri="{FF2B5EF4-FFF2-40B4-BE49-F238E27FC236}">
                <a16:creationId xmlns:a16="http://schemas.microsoft.com/office/drawing/2014/main" id="{08FD4B8C-411A-2918-D261-BD25C242E6BD}"/>
              </a:ext>
            </a:extLst>
          </p:cNvPr>
          <p:cNvPicPr>
            <a:picLocks noChangeAspect="1"/>
          </p:cNvPicPr>
          <p:nvPr/>
        </p:nvPicPr>
        <p:blipFill>
          <a:blip r:embed="rId5"/>
          <a:stretch>
            <a:fillRect/>
          </a:stretch>
        </p:blipFill>
        <p:spPr>
          <a:xfrm>
            <a:off x="123846" y="1947845"/>
            <a:ext cx="3876190" cy="2019048"/>
          </a:xfrm>
          <a:prstGeom prst="rect">
            <a:avLst/>
          </a:prstGeom>
          <a:ln>
            <a:solidFill>
              <a:schemeClr val="tx1"/>
            </a:solidFill>
          </a:ln>
        </p:spPr>
      </p:pic>
    </p:spTree>
    <p:extLst>
      <p:ext uri="{BB962C8B-B14F-4D97-AF65-F5344CB8AC3E}">
        <p14:creationId xmlns:p14="http://schemas.microsoft.com/office/powerpoint/2010/main" val="91313577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278F6D7A-B41A-2BFA-D3BC-B16693357847}"/>
              </a:ext>
            </a:extLst>
          </p:cNvPr>
          <p:cNvPicPr>
            <a:picLocks noChangeAspect="1"/>
          </p:cNvPicPr>
          <p:nvPr/>
        </p:nvPicPr>
        <p:blipFill>
          <a:blip r:embed="rId3"/>
          <a:stretch>
            <a:fillRect/>
          </a:stretch>
        </p:blipFill>
        <p:spPr>
          <a:xfrm>
            <a:off x="827584" y="1128293"/>
            <a:ext cx="5328592" cy="5613075"/>
          </a:xfrm>
          <a:prstGeom prst="rect">
            <a:avLst/>
          </a:prstGeom>
        </p:spPr>
      </p:pic>
      <p:sp>
        <p:nvSpPr>
          <p:cNvPr id="2" name="スライド番号プレースホルダー 1"/>
          <p:cNvSpPr>
            <a:spLocks noGrp="1"/>
          </p:cNvSpPr>
          <p:nvPr>
            <p:ph type="sldNum" sz="quarter" idx="12"/>
          </p:nvPr>
        </p:nvSpPr>
        <p:spPr/>
        <p:txBody>
          <a:bodyPr/>
          <a:lstStyle/>
          <a:p>
            <a:fld id="{64452A23-BFEA-43FD-98FB-69091C0AE9EE}" type="slidenum">
              <a:rPr kumimoji="1" lang="ja-JP" altLang="en-US" smtClean="0"/>
              <a:pPr/>
              <a:t>61</a:t>
            </a:fld>
            <a:endParaRPr kumimoji="1" lang="ja-JP" altLang="en-US"/>
          </a:p>
        </p:txBody>
      </p:sp>
      <p:sp>
        <p:nvSpPr>
          <p:cNvPr id="5" name="フローチャート: 処理 4"/>
          <p:cNvSpPr/>
          <p:nvPr/>
        </p:nvSpPr>
        <p:spPr>
          <a:xfrm>
            <a:off x="699225" y="116632"/>
            <a:ext cx="7977231" cy="1008113"/>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③交付金交付申請者情報を選択し、</a:t>
            </a:r>
            <a:r>
              <a:rPr lang="en-US" altLang="ja-JP" dirty="0">
                <a:solidFill>
                  <a:schemeClr val="tx1"/>
                </a:solidFill>
                <a:latin typeface="+mn-ea"/>
              </a:rPr>
              <a:t>OK</a:t>
            </a:r>
            <a:r>
              <a:rPr lang="ja-JP" altLang="en-US" dirty="0">
                <a:solidFill>
                  <a:schemeClr val="tx1"/>
                </a:solidFill>
                <a:latin typeface="+mn-ea"/>
              </a:rPr>
              <a:t>ボタンを押す。</a:t>
            </a:r>
            <a:endParaRPr lang="en-US" altLang="ja-JP" sz="1600" dirty="0">
              <a:solidFill>
                <a:schemeClr val="tx1"/>
              </a:solidFill>
              <a:latin typeface="+mn-ea"/>
            </a:endParaRPr>
          </a:p>
          <a:p>
            <a:r>
              <a:rPr lang="ja-JP" altLang="en-US" dirty="0">
                <a:solidFill>
                  <a:schemeClr val="tx1"/>
                </a:solidFill>
                <a:latin typeface="+mn-ea"/>
              </a:rPr>
              <a:t>④営農計画書情報を選択し、ＯＫボタンを押す。</a:t>
            </a:r>
            <a:br>
              <a:rPr lang="ja-JP" altLang="en-US" dirty="0">
                <a:solidFill>
                  <a:schemeClr val="tx1"/>
                </a:solidFill>
                <a:latin typeface="+mn-ea"/>
              </a:rPr>
            </a:br>
            <a:r>
              <a:rPr lang="ja-JP" altLang="en-US" dirty="0">
                <a:solidFill>
                  <a:schemeClr val="tx1"/>
                </a:solidFill>
                <a:latin typeface="+mn-ea"/>
              </a:rPr>
              <a:t>⑤農地の利用状況情報を選択し、ＯＫボタンを押す。</a:t>
            </a:r>
            <a:endParaRPr lang="en-US" altLang="ja-JP" sz="1600" dirty="0">
              <a:solidFill>
                <a:schemeClr val="tx1"/>
              </a:solidFill>
              <a:latin typeface="+mn-ea"/>
            </a:endParaRPr>
          </a:p>
        </p:txBody>
      </p:sp>
      <p:sp>
        <p:nvSpPr>
          <p:cNvPr id="7" name="正方形/長方形 6"/>
          <p:cNvSpPr/>
          <p:nvPr/>
        </p:nvSpPr>
        <p:spPr>
          <a:xfrm>
            <a:off x="2195736" y="2420888"/>
            <a:ext cx="3528392" cy="288032"/>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20" name="正方形/長方形 19"/>
          <p:cNvSpPr/>
          <p:nvPr/>
        </p:nvSpPr>
        <p:spPr>
          <a:xfrm>
            <a:off x="1835696" y="6237312"/>
            <a:ext cx="962370" cy="360656"/>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pic>
        <p:nvPicPr>
          <p:cNvPr id="14" name="図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27784" y="6237312"/>
            <a:ext cx="545741" cy="545741"/>
          </a:xfrm>
          <a:prstGeom prst="rect">
            <a:avLst/>
          </a:prstGeom>
        </p:spPr>
      </p:pic>
      <p:sp>
        <p:nvSpPr>
          <p:cNvPr id="16" name="円形吹き出し 7">
            <a:extLst>
              <a:ext uri="{FF2B5EF4-FFF2-40B4-BE49-F238E27FC236}">
                <a16:creationId xmlns:a16="http://schemas.microsoft.com/office/drawing/2014/main" id="{44B63CA2-AF0B-4F32-8F5F-49F4C0B6B6A8}"/>
              </a:ext>
            </a:extLst>
          </p:cNvPr>
          <p:cNvSpPr/>
          <p:nvPr/>
        </p:nvSpPr>
        <p:spPr>
          <a:xfrm>
            <a:off x="1547664" y="2051580"/>
            <a:ext cx="421458" cy="350772"/>
          </a:xfrm>
          <a:prstGeom prst="wedgeEllipseCallout">
            <a:avLst>
              <a:gd name="adj1" fmla="val 112291"/>
              <a:gd name="adj2" fmla="val 80867"/>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３</a:t>
            </a:r>
          </a:p>
        </p:txBody>
      </p:sp>
      <p:sp>
        <p:nvSpPr>
          <p:cNvPr id="19" name="正方形/長方形 18">
            <a:extLst>
              <a:ext uri="{FF2B5EF4-FFF2-40B4-BE49-F238E27FC236}">
                <a16:creationId xmlns:a16="http://schemas.microsoft.com/office/drawing/2014/main" id="{F3338FA7-2F28-44B7-BE14-C4D029DBE372}"/>
              </a:ext>
            </a:extLst>
          </p:cNvPr>
          <p:cNvSpPr/>
          <p:nvPr/>
        </p:nvSpPr>
        <p:spPr>
          <a:xfrm>
            <a:off x="2195736" y="2708920"/>
            <a:ext cx="3528392" cy="380328"/>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21" name="円形吹き出し 7">
            <a:extLst>
              <a:ext uri="{FF2B5EF4-FFF2-40B4-BE49-F238E27FC236}">
                <a16:creationId xmlns:a16="http://schemas.microsoft.com/office/drawing/2014/main" id="{D252E1B8-80B5-46F3-B5FF-2A9F40F73725}"/>
              </a:ext>
            </a:extLst>
          </p:cNvPr>
          <p:cNvSpPr/>
          <p:nvPr/>
        </p:nvSpPr>
        <p:spPr>
          <a:xfrm flipH="1">
            <a:off x="1638165" y="2529764"/>
            <a:ext cx="395062" cy="350772"/>
          </a:xfrm>
          <a:prstGeom prst="wedgeEllipseCallout">
            <a:avLst>
              <a:gd name="adj1" fmla="val -108407"/>
              <a:gd name="adj2" fmla="val 28253"/>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４</a:t>
            </a:r>
          </a:p>
        </p:txBody>
      </p:sp>
      <p:sp>
        <p:nvSpPr>
          <p:cNvPr id="22" name="正方形/長方形 21">
            <a:extLst>
              <a:ext uri="{FF2B5EF4-FFF2-40B4-BE49-F238E27FC236}">
                <a16:creationId xmlns:a16="http://schemas.microsoft.com/office/drawing/2014/main" id="{58B9331D-6288-480E-9DC1-CE721C028EDF}"/>
              </a:ext>
            </a:extLst>
          </p:cNvPr>
          <p:cNvSpPr/>
          <p:nvPr/>
        </p:nvSpPr>
        <p:spPr>
          <a:xfrm>
            <a:off x="2195736" y="3092796"/>
            <a:ext cx="3528392" cy="264196"/>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dirty="0"/>
          </a:p>
        </p:txBody>
      </p:sp>
      <p:sp>
        <p:nvSpPr>
          <p:cNvPr id="23" name="円形吹き出し 7">
            <a:extLst>
              <a:ext uri="{FF2B5EF4-FFF2-40B4-BE49-F238E27FC236}">
                <a16:creationId xmlns:a16="http://schemas.microsoft.com/office/drawing/2014/main" id="{C2668B7A-C773-4850-A07B-54F7CAD768B2}"/>
              </a:ext>
            </a:extLst>
          </p:cNvPr>
          <p:cNvSpPr/>
          <p:nvPr/>
        </p:nvSpPr>
        <p:spPr>
          <a:xfrm flipH="1">
            <a:off x="1691680" y="3068960"/>
            <a:ext cx="395063" cy="350772"/>
          </a:xfrm>
          <a:prstGeom prst="wedgeEllipseCallout">
            <a:avLst>
              <a:gd name="adj1" fmla="val -110530"/>
              <a:gd name="adj2" fmla="val -24362"/>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５</a:t>
            </a:r>
          </a:p>
        </p:txBody>
      </p:sp>
      <p:sp>
        <p:nvSpPr>
          <p:cNvPr id="25" name="円形吹き出し 7">
            <a:extLst>
              <a:ext uri="{FF2B5EF4-FFF2-40B4-BE49-F238E27FC236}">
                <a16:creationId xmlns:a16="http://schemas.microsoft.com/office/drawing/2014/main" id="{B56152F9-C189-4ECE-8EE2-360735C55883}"/>
              </a:ext>
            </a:extLst>
          </p:cNvPr>
          <p:cNvSpPr/>
          <p:nvPr/>
        </p:nvSpPr>
        <p:spPr>
          <a:xfrm>
            <a:off x="1259632" y="6309320"/>
            <a:ext cx="421458" cy="350772"/>
          </a:xfrm>
          <a:prstGeom prst="wedgeEllipseCallout">
            <a:avLst>
              <a:gd name="adj1" fmla="val 98358"/>
              <a:gd name="adj2" fmla="val -446"/>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３</a:t>
            </a:r>
          </a:p>
        </p:txBody>
      </p:sp>
      <p:sp>
        <p:nvSpPr>
          <p:cNvPr id="26" name="円形吹き出し 7">
            <a:extLst>
              <a:ext uri="{FF2B5EF4-FFF2-40B4-BE49-F238E27FC236}">
                <a16:creationId xmlns:a16="http://schemas.microsoft.com/office/drawing/2014/main" id="{F56E13C0-2893-4FF4-AC95-6AA7708D7A8F}"/>
              </a:ext>
            </a:extLst>
          </p:cNvPr>
          <p:cNvSpPr/>
          <p:nvPr/>
        </p:nvSpPr>
        <p:spPr>
          <a:xfrm flipH="1">
            <a:off x="1691680" y="5805264"/>
            <a:ext cx="395062" cy="350772"/>
          </a:xfrm>
          <a:prstGeom prst="wedgeEllipseCallout">
            <a:avLst>
              <a:gd name="adj1" fmla="val -17098"/>
              <a:gd name="adj2" fmla="val 85650"/>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４</a:t>
            </a:r>
          </a:p>
        </p:txBody>
      </p:sp>
      <p:sp>
        <p:nvSpPr>
          <p:cNvPr id="27" name="円形吹き出し 7">
            <a:extLst>
              <a:ext uri="{FF2B5EF4-FFF2-40B4-BE49-F238E27FC236}">
                <a16:creationId xmlns:a16="http://schemas.microsoft.com/office/drawing/2014/main" id="{4FBA0798-29F3-46BF-8DB1-EB7E94744ED8}"/>
              </a:ext>
            </a:extLst>
          </p:cNvPr>
          <p:cNvSpPr/>
          <p:nvPr/>
        </p:nvSpPr>
        <p:spPr>
          <a:xfrm flipH="1">
            <a:off x="2267744" y="5805264"/>
            <a:ext cx="395063" cy="350772"/>
          </a:xfrm>
          <a:prstGeom prst="wedgeEllipseCallout">
            <a:avLst>
              <a:gd name="adj1" fmla="val 58695"/>
              <a:gd name="adj2" fmla="val 79967"/>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５</a:t>
            </a:r>
          </a:p>
        </p:txBody>
      </p:sp>
      <p:sp>
        <p:nvSpPr>
          <p:cNvPr id="17" name="吹き出し: 角を丸めた四角形 16">
            <a:extLst>
              <a:ext uri="{FF2B5EF4-FFF2-40B4-BE49-F238E27FC236}">
                <a16:creationId xmlns:a16="http://schemas.microsoft.com/office/drawing/2014/main" id="{FA53DBC5-5530-4495-9852-F3F25852FE2A}"/>
              </a:ext>
            </a:extLst>
          </p:cNvPr>
          <p:cNvSpPr/>
          <p:nvPr/>
        </p:nvSpPr>
        <p:spPr>
          <a:xfrm>
            <a:off x="6228184" y="4149080"/>
            <a:ext cx="2736304" cy="1656184"/>
          </a:xfrm>
          <a:prstGeom prst="wedgeRoundRectCallout">
            <a:avLst>
              <a:gd name="adj1" fmla="val -73461"/>
              <a:gd name="adj2" fmla="val 21194"/>
              <a:gd name="adj3" fmla="val 16667"/>
            </a:avLst>
          </a:prstGeom>
        </p:spPr>
        <p:style>
          <a:lnRef idx="2">
            <a:schemeClr val="accent3"/>
          </a:lnRef>
          <a:fillRef idx="1">
            <a:schemeClr val="lt1"/>
          </a:fillRef>
          <a:effectRef idx="0">
            <a:schemeClr val="accent3"/>
          </a:effectRef>
          <a:fontRef idx="minor">
            <a:schemeClr val="dk1"/>
          </a:fontRef>
        </p:style>
        <p:txBody>
          <a:bodyPr rtlCol="0" anchor="ctr"/>
          <a:lstStyle/>
          <a:p>
            <a:r>
              <a:rPr lang="ja-JP" altLang="en-US" sz="1600" dirty="0">
                <a:latin typeface="+mj-ea"/>
                <a:ea typeface="+mj-ea"/>
              </a:rPr>
              <a:t>取込</a:t>
            </a:r>
            <a:r>
              <a:rPr lang="en-US" altLang="ja-JP" sz="1600" dirty="0">
                <a:latin typeface="+mj-ea"/>
                <a:ea typeface="+mj-ea"/>
              </a:rPr>
              <a:t>CSV</a:t>
            </a:r>
            <a:r>
              <a:rPr lang="ja-JP" altLang="en-US" sz="1600" dirty="0">
                <a:latin typeface="+mj-ea"/>
                <a:ea typeface="+mj-ea"/>
              </a:rPr>
              <a:t>ファイルが異なるフォルダにある場合は、取り込むファイルの種類を選択し、データ取込元を選択してから、</a:t>
            </a:r>
            <a:r>
              <a:rPr lang="en-US" altLang="ja-JP" sz="1600" dirty="0">
                <a:latin typeface="+mj-ea"/>
                <a:ea typeface="+mj-ea"/>
              </a:rPr>
              <a:t>OK</a:t>
            </a:r>
            <a:r>
              <a:rPr lang="ja-JP" altLang="en-US" sz="1600" dirty="0">
                <a:latin typeface="+mj-ea"/>
                <a:ea typeface="+mj-ea"/>
              </a:rPr>
              <a:t>ボタンをクリックする。</a:t>
            </a:r>
            <a:endParaRPr lang="en-US" altLang="ja-JP" sz="1600" dirty="0">
              <a:latin typeface="+mj-ea"/>
              <a:ea typeface="+mj-ea"/>
            </a:endParaRPr>
          </a:p>
        </p:txBody>
      </p:sp>
    </p:spTree>
    <p:extLst>
      <p:ext uri="{BB962C8B-B14F-4D97-AF65-F5344CB8AC3E}">
        <p14:creationId xmlns:p14="http://schemas.microsoft.com/office/powerpoint/2010/main" val="297512625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EB3050C5-FEB7-6D93-4246-EA23B5C68E2B}"/>
              </a:ext>
            </a:extLst>
          </p:cNvPr>
          <p:cNvPicPr>
            <a:picLocks noChangeAspect="1"/>
          </p:cNvPicPr>
          <p:nvPr/>
        </p:nvPicPr>
        <p:blipFill>
          <a:blip r:embed="rId3"/>
          <a:stretch>
            <a:fillRect/>
          </a:stretch>
        </p:blipFill>
        <p:spPr>
          <a:xfrm>
            <a:off x="1835696" y="973756"/>
            <a:ext cx="5328592" cy="5613075"/>
          </a:xfrm>
          <a:prstGeom prst="rect">
            <a:avLst/>
          </a:prstGeom>
        </p:spPr>
      </p:pic>
      <p:sp>
        <p:nvSpPr>
          <p:cNvPr id="2" name="スライド番号プレースホルダー 1"/>
          <p:cNvSpPr>
            <a:spLocks noGrp="1"/>
          </p:cNvSpPr>
          <p:nvPr>
            <p:ph type="sldNum" sz="quarter" idx="12"/>
          </p:nvPr>
        </p:nvSpPr>
        <p:spPr/>
        <p:txBody>
          <a:bodyPr/>
          <a:lstStyle/>
          <a:p>
            <a:fld id="{64452A23-BFEA-43FD-98FB-69091C0AE9EE}" type="slidenum">
              <a:rPr kumimoji="1" lang="ja-JP" altLang="en-US" smtClean="0"/>
              <a:pPr/>
              <a:t>62</a:t>
            </a:fld>
            <a:endParaRPr kumimoji="1" lang="ja-JP" altLang="en-US"/>
          </a:p>
        </p:txBody>
      </p:sp>
      <p:sp>
        <p:nvSpPr>
          <p:cNvPr id="5" name="フローチャート: 処理 4"/>
          <p:cNvSpPr/>
          <p:nvPr/>
        </p:nvSpPr>
        <p:spPr>
          <a:xfrm>
            <a:off x="699225" y="332309"/>
            <a:ext cx="7977231" cy="432395"/>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⑥集計画面へ行くボタンを押す。</a:t>
            </a:r>
            <a:endParaRPr lang="en-US" altLang="ja-JP" dirty="0">
              <a:solidFill>
                <a:schemeClr val="tx1"/>
              </a:solidFill>
              <a:latin typeface="+mn-ea"/>
            </a:endParaRPr>
          </a:p>
        </p:txBody>
      </p:sp>
      <p:sp>
        <p:nvSpPr>
          <p:cNvPr id="20" name="正方形/長方形 19"/>
          <p:cNvSpPr/>
          <p:nvPr/>
        </p:nvSpPr>
        <p:spPr>
          <a:xfrm>
            <a:off x="4102344" y="6041542"/>
            <a:ext cx="1033164" cy="411793"/>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pic>
        <p:nvPicPr>
          <p:cNvPr id="19" name="図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89212" y="6245831"/>
            <a:ext cx="590900" cy="590900"/>
          </a:xfrm>
          <a:prstGeom prst="rect">
            <a:avLst/>
          </a:prstGeom>
        </p:spPr>
      </p:pic>
      <p:sp>
        <p:nvSpPr>
          <p:cNvPr id="7" name="円形吹き出し 7">
            <a:extLst>
              <a:ext uri="{FF2B5EF4-FFF2-40B4-BE49-F238E27FC236}">
                <a16:creationId xmlns:a16="http://schemas.microsoft.com/office/drawing/2014/main" id="{E632655C-5213-4A0C-981E-87CC3C5999EE}"/>
              </a:ext>
            </a:extLst>
          </p:cNvPr>
          <p:cNvSpPr/>
          <p:nvPr/>
        </p:nvSpPr>
        <p:spPr>
          <a:xfrm>
            <a:off x="3747093" y="6149967"/>
            <a:ext cx="376409" cy="334615"/>
          </a:xfrm>
          <a:prstGeom prst="wedgeEllipseCallout">
            <a:avLst>
              <a:gd name="adj1" fmla="val 46606"/>
              <a:gd name="adj2" fmla="val -48278"/>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６</a:t>
            </a:r>
          </a:p>
        </p:txBody>
      </p:sp>
    </p:spTree>
    <p:extLst>
      <p:ext uri="{BB962C8B-B14F-4D97-AF65-F5344CB8AC3E}">
        <p14:creationId xmlns:p14="http://schemas.microsoft.com/office/powerpoint/2010/main" val="370638713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B3CE45E4-1EAB-4075-97EC-71C204BF54BC}"/>
              </a:ext>
            </a:extLst>
          </p:cNvPr>
          <p:cNvPicPr>
            <a:picLocks noChangeAspect="1"/>
          </p:cNvPicPr>
          <p:nvPr/>
        </p:nvPicPr>
        <p:blipFill>
          <a:blip r:embed="rId3"/>
          <a:stretch>
            <a:fillRect/>
          </a:stretch>
        </p:blipFill>
        <p:spPr>
          <a:xfrm>
            <a:off x="4860032" y="3093719"/>
            <a:ext cx="4096122" cy="2783553"/>
          </a:xfrm>
          <a:prstGeom prst="rect">
            <a:avLst/>
          </a:prstGeom>
        </p:spPr>
      </p:pic>
      <p:pic>
        <p:nvPicPr>
          <p:cNvPr id="3" name="図 2">
            <a:extLst>
              <a:ext uri="{FF2B5EF4-FFF2-40B4-BE49-F238E27FC236}">
                <a16:creationId xmlns:a16="http://schemas.microsoft.com/office/drawing/2014/main" id="{030DBFC0-7CE5-4A7F-8B9F-23C051C128C6}"/>
              </a:ext>
            </a:extLst>
          </p:cNvPr>
          <p:cNvPicPr>
            <a:picLocks noChangeAspect="1"/>
          </p:cNvPicPr>
          <p:nvPr/>
        </p:nvPicPr>
        <p:blipFill>
          <a:blip r:embed="rId4"/>
          <a:stretch>
            <a:fillRect/>
          </a:stretch>
        </p:blipFill>
        <p:spPr>
          <a:xfrm>
            <a:off x="251520" y="1484784"/>
            <a:ext cx="4355976" cy="2960138"/>
          </a:xfrm>
          <a:prstGeom prst="rect">
            <a:avLst/>
          </a:prstGeom>
        </p:spPr>
      </p:pic>
      <p:sp>
        <p:nvSpPr>
          <p:cNvPr id="2" name="スライド番号プレースホルダー 1"/>
          <p:cNvSpPr>
            <a:spLocks noGrp="1"/>
          </p:cNvSpPr>
          <p:nvPr>
            <p:ph type="sldNum" sz="quarter" idx="12"/>
          </p:nvPr>
        </p:nvSpPr>
        <p:spPr/>
        <p:txBody>
          <a:bodyPr/>
          <a:lstStyle/>
          <a:p>
            <a:fld id="{64452A23-BFEA-43FD-98FB-69091C0AE9EE}" type="slidenum">
              <a:rPr kumimoji="1" lang="ja-JP" altLang="en-US" smtClean="0"/>
              <a:pPr/>
              <a:t>63</a:t>
            </a:fld>
            <a:endParaRPr kumimoji="1" lang="ja-JP" altLang="en-US"/>
          </a:p>
        </p:txBody>
      </p:sp>
      <p:sp>
        <p:nvSpPr>
          <p:cNvPr id="5" name="フローチャート: 処理 4"/>
          <p:cNvSpPr/>
          <p:nvPr/>
        </p:nvSpPr>
        <p:spPr>
          <a:xfrm>
            <a:off x="699225" y="116632"/>
            <a:ext cx="8121247" cy="1224136"/>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⑦集計実行画面が表示される。</a:t>
            </a:r>
            <a:endParaRPr lang="en-US" altLang="ja-JP" dirty="0">
              <a:solidFill>
                <a:schemeClr val="tx1"/>
              </a:solidFill>
              <a:latin typeface="+mn-ea"/>
            </a:endParaRPr>
          </a:p>
          <a:p>
            <a:r>
              <a:rPr lang="ja-JP" altLang="en-US" dirty="0">
                <a:solidFill>
                  <a:schemeClr val="tx1"/>
                </a:solidFill>
                <a:latin typeface="+mn-ea"/>
              </a:rPr>
              <a:t>（補足）差分情報</a:t>
            </a:r>
            <a:r>
              <a:rPr lang="en-US" altLang="ja-JP" dirty="0">
                <a:solidFill>
                  <a:schemeClr val="tx1"/>
                </a:solidFill>
                <a:latin typeface="+mn-ea"/>
              </a:rPr>
              <a:t>CSV</a:t>
            </a:r>
            <a:r>
              <a:rPr lang="ja-JP" altLang="en-US" dirty="0">
                <a:solidFill>
                  <a:schemeClr val="tx1"/>
                </a:solidFill>
                <a:latin typeface="+mn-ea"/>
              </a:rPr>
              <a:t>を出力する場合はデータ出力先に保護解除フォルダを選択し、差分情報</a:t>
            </a:r>
            <a:r>
              <a:rPr lang="en-US" altLang="ja-JP" dirty="0">
                <a:solidFill>
                  <a:schemeClr val="tx1"/>
                </a:solidFill>
                <a:latin typeface="+mn-ea"/>
              </a:rPr>
              <a:t>CSV</a:t>
            </a:r>
            <a:r>
              <a:rPr lang="ja-JP" altLang="en-US" dirty="0">
                <a:solidFill>
                  <a:schemeClr val="tx1"/>
                </a:solidFill>
                <a:latin typeface="+mn-ea"/>
              </a:rPr>
              <a:t>を「出力する」を選択する。</a:t>
            </a:r>
            <a:endParaRPr lang="en-US" altLang="ja-JP" dirty="0">
              <a:solidFill>
                <a:schemeClr val="tx1"/>
              </a:solidFill>
              <a:latin typeface="+mn-ea"/>
            </a:endParaRPr>
          </a:p>
          <a:p>
            <a:r>
              <a:rPr lang="ja-JP" altLang="en-US" dirty="0">
                <a:solidFill>
                  <a:schemeClr val="tx1"/>
                </a:solidFill>
                <a:latin typeface="+mn-ea"/>
              </a:rPr>
              <a:t>⑧集計実行ボタンを押す</a:t>
            </a:r>
            <a:r>
              <a:rPr lang="ja-JP" altLang="en-US" sz="1600" dirty="0">
                <a:solidFill>
                  <a:schemeClr val="tx1"/>
                </a:solidFill>
                <a:latin typeface="+mn-ea"/>
              </a:rPr>
              <a:t>。 </a:t>
            </a:r>
            <a:endParaRPr lang="en-US" altLang="ja-JP" sz="1600" dirty="0">
              <a:solidFill>
                <a:schemeClr val="tx1"/>
              </a:solidFill>
              <a:latin typeface="+mn-ea"/>
            </a:endParaRPr>
          </a:p>
        </p:txBody>
      </p:sp>
      <p:grpSp>
        <p:nvGrpSpPr>
          <p:cNvPr id="8" name="グループ化 7"/>
          <p:cNvGrpSpPr/>
          <p:nvPr/>
        </p:nvGrpSpPr>
        <p:grpSpPr>
          <a:xfrm>
            <a:off x="458575" y="6021289"/>
            <a:ext cx="7713825" cy="720079"/>
            <a:chOff x="458575" y="5950523"/>
            <a:chExt cx="7713825" cy="574303"/>
          </a:xfrm>
        </p:grpSpPr>
        <p:sp>
          <p:nvSpPr>
            <p:cNvPr id="9" name="正方形/長方形 8"/>
            <p:cNvSpPr/>
            <p:nvPr/>
          </p:nvSpPr>
          <p:spPr>
            <a:xfrm>
              <a:off x="458575" y="5950524"/>
              <a:ext cx="585033" cy="574302"/>
            </a:xfrm>
            <a:prstGeom prst="rect">
              <a:avLst/>
            </a:prstGeom>
            <a:gradFill flip="none" rotWithShape="1">
              <a:gsLst>
                <a:gs pos="0">
                  <a:schemeClr val="accent1">
                    <a:tint val="66000"/>
                    <a:satMod val="160000"/>
                  </a:schemeClr>
                </a:gs>
                <a:gs pos="14000">
                  <a:schemeClr val="accent1">
                    <a:tint val="44500"/>
                    <a:satMod val="160000"/>
                  </a:schemeClr>
                </a:gs>
                <a:gs pos="100000">
                  <a:schemeClr val="accent1">
                    <a:tint val="23500"/>
                    <a:satMod val="160000"/>
                  </a:schemeClr>
                </a:gs>
              </a:gsLst>
              <a:lin ang="5400000" scaled="1"/>
              <a:tileRect/>
            </a:gradFill>
            <a:ln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sz="1100" dirty="0">
                <a:solidFill>
                  <a:schemeClr val="tx1"/>
                </a:solidFill>
              </a:endParaRPr>
            </a:p>
          </p:txBody>
        </p:sp>
        <p:sp>
          <p:nvSpPr>
            <p:cNvPr id="10" name="正方形/長方形 9"/>
            <p:cNvSpPr/>
            <p:nvPr/>
          </p:nvSpPr>
          <p:spPr>
            <a:xfrm>
              <a:off x="1043608" y="5950523"/>
              <a:ext cx="7128792" cy="574303"/>
            </a:xfrm>
            <a:prstGeom prst="rect">
              <a:avLst/>
            </a:prstGeom>
            <a:gradFill flip="none" rotWithShape="1">
              <a:gsLst>
                <a:gs pos="0">
                  <a:schemeClr val="accent1">
                    <a:tint val="66000"/>
                    <a:satMod val="160000"/>
                  </a:schemeClr>
                </a:gs>
                <a:gs pos="14000">
                  <a:schemeClr val="accent1">
                    <a:tint val="44500"/>
                    <a:satMod val="160000"/>
                  </a:schemeClr>
                </a:gs>
                <a:gs pos="100000">
                  <a:schemeClr val="accent1">
                    <a:tint val="23500"/>
                    <a:satMod val="160000"/>
                  </a:schemeClr>
                </a:gs>
              </a:gsLst>
              <a:lin ang="5400000" scaled="1"/>
              <a:tileRect/>
            </a:gradFill>
            <a:ln cmpd="db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100" dirty="0">
                  <a:solidFill>
                    <a:schemeClr val="tx1"/>
                  </a:solidFill>
                  <a:latin typeface="+mn-ea"/>
                </a:rPr>
                <a:t>操作マニュアル「申請書入力システム操作マニュアル</a:t>
              </a:r>
              <a:r>
                <a:rPr lang="en-US" altLang="ja-JP" sz="1100" dirty="0">
                  <a:solidFill>
                    <a:schemeClr val="tx1"/>
                  </a:solidFill>
                  <a:latin typeface="+mn-ea"/>
                </a:rPr>
                <a:t>.</a:t>
              </a:r>
              <a:r>
                <a:rPr lang="en-US" altLang="ja-JP" sz="1100" dirty="0" err="1">
                  <a:solidFill>
                    <a:schemeClr val="tx1"/>
                  </a:solidFill>
                  <a:latin typeface="+mn-ea"/>
                </a:rPr>
                <a:t>docx</a:t>
              </a:r>
              <a:r>
                <a:rPr lang="ja-JP" altLang="en-US" sz="1100" dirty="0">
                  <a:solidFill>
                    <a:schemeClr val="tx1"/>
                  </a:solidFill>
                  <a:latin typeface="+mn-ea"/>
                </a:rPr>
                <a:t>」</a:t>
              </a:r>
              <a:endParaRPr lang="en-US" altLang="ja-JP" sz="1100" dirty="0">
                <a:solidFill>
                  <a:schemeClr val="tx1"/>
                </a:solidFill>
                <a:latin typeface="+mn-ea"/>
              </a:endParaRPr>
            </a:p>
            <a:p>
              <a:r>
                <a:rPr lang="ja-JP" altLang="en-US" sz="1050" dirty="0">
                  <a:solidFill>
                    <a:schemeClr val="tx1"/>
                  </a:solidFill>
                  <a:latin typeface="+mn-ea"/>
                </a:rPr>
                <a:t>３．２．７交付申請書類の一括入力作業（入力支援ツールの利用）⑨　集計作業　参照</a:t>
              </a:r>
              <a:endParaRPr lang="en-US" altLang="ja-JP" sz="1050" dirty="0">
                <a:solidFill>
                  <a:schemeClr val="tx1"/>
                </a:solidFill>
                <a:latin typeface="+mn-ea"/>
              </a:endParaRPr>
            </a:p>
            <a:p>
              <a:r>
                <a:rPr lang="ja-JP" altLang="en-US" sz="1050" dirty="0">
                  <a:solidFill>
                    <a:schemeClr val="tx1"/>
                  </a:solidFill>
                  <a:latin typeface="+mn-ea"/>
                </a:rPr>
                <a:t>「別紙</a:t>
              </a:r>
              <a:r>
                <a:rPr lang="en-US" altLang="ja-JP" sz="1050" dirty="0">
                  <a:solidFill>
                    <a:schemeClr val="tx1"/>
                  </a:solidFill>
                  <a:latin typeface="+mn-ea"/>
                </a:rPr>
                <a:t>21_</a:t>
              </a:r>
              <a:r>
                <a:rPr lang="ja-JP" altLang="en-US" sz="1050" dirty="0">
                  <a:solidFill>
                    <a:schemeClr val="tx1"/>
                  </a:solidFill>
                  <a:latin typeface="+mn-ea"/>
                </a:rPr>
                <a:t>差分情報出力例</a:t>
              </a:r>
              <a:r>
                <a:rPr lang="en-US" altLang="ja-JP" sz="1050" dirty="0">
                  <a:solidFill>
                    <a:schemeClr val="tx1"/>
                  </a:solidFill>
                  <a:latin typeface="+mn-ea"/>
                </a:rPr>
                <a:t>.</a:t>
              </a:r>
              <a:r>
                <a:rPr lang="en-US" altLang="ja-JP" sz="1050" dirty="0" err="1">
                  <a:solidFill>
                    <a:schemeClr val="tx1"/>
                  </a:solidFill>
                  <a:latin typeface="+mn-ea"/>
                </a:rPr>
                <a:t>xlsx</a:t>
              </a:r>
              <a:r>
                <a:rPr lang="ja-JP" altLang="en-US" sz="1050" dirty="0">
                  <a:solidFill>
                    <a:schemeClr val="tx1"/>
                  </a:solidFill>
                  <a:latin typeface="+mn-ea"/>
                </a:rPr>
                <a:t>」</a:t>
              </a:r>
              <a:r>
                <a:rPr lang="en-US" altLang="ja-JP" sz="1050" dirty="0">
                  <a:solidFill>
                    <a:schemeClr val="tx1"/>
                  </a:solidFill>
                  <a:latin typeface="+mn-ea"/>
                </a:rPr>
                <a:t>【</a:t>
              </a:r>
              <a:r>
                <a:rPr lang="ja-JP" altLang="en-US" sz="1050" dirty="0">
                  <a:solidFill>
                    <a:schemeClr val="tx1"/>
                  </a:solidFill>
                  <a:latin typeface="+mn-ea"/>
                </a:rPr>
                <a:t>別紙</a:t>
              </a:r>
              <a:r>
                <a:rPr lang="en-US" altLang="ja-JP" sz="1050" dirty="0">
                  <a:solidFill>
                    <a:schemeClr val="tx1"/>
                  </a:solidFill>
                  <a:latin typeface="+mn-ea"/>
                </a:rPr>
                <a:t>21-04】</a:t>
              </a:r>
              <a:r>
                <a:rPr lang="ja-JP" altLang="en-US" sz="1050" dirty="0">
                  <a:solidFill>
                    <a:schemeClr val="tx1"/>
                  </a:solidFill>
                  <a:latin typeface="+mn-ea"/>
                </a:rPr>
                <a:t>差分情報出力例（集計実行画面）例１、</a:t>
              </a:r>
              <a:r>
                <a:rPr lang="en-US" altLang="ja-JP" sz="1050" dirty="0">
                  <a:solidFill>
                    <a:schemeClr val="tx1"/>
                  </a:solidFill>
                  <a:latin typeface="+mn-ea"/>
                </a:rPr>
                <a:t>【</a:t>
              </a:r>
              <a:r>
                <a:rPr lang="ja-JP" altLang="en-US" sz="1050" dirty="0">
                  <a:solidFill>
                    <a:schemeClr val="tx1"/>
                  </a:solidFill>
                  <a:latin typeface="+mn-ea"/>
                </a:rPr>
                <a:t>別紙</a:t>
              </a:r>
              <a:r>
                <a:rPr lang="en-US" altLang="ja-JP" sz="1050" dirty="0">
                  <a:solidFill>
                    <a:schemeClr val="tx1"/>
                  </a:solidFill>
                  <a:latin typeface="+mn-ea"/>
                </a:rPr>
                <a:t>21-05】</a:t>
              </a:r>
              <a:r>
                <a:rPr lang="ja-JP" altLang="en-US" sz="1050" dirty="0">
                  <a:solidFill>
                    <a:schemeClr val="tx1"/>
                  </a:solidFill>
                  <a:latin typeface="+mn-ea"/>
                </a:rPr>
                <a:t>差分情報出力例（集計実行画面）例２</a:t>
              </a:r>
            </a:p>
          </p:txBody>
        </p:sp>
        <p:sp>
          <p:nvSpPr>
            <p:cNvPr id="11" name="円/楕円 10"/>
            <p:cNvSpPr/>
            <p:nvPr/>
          </p:nvSpPr>
          <p:spPr>
            <a:xfrm>
              <a:off x="539552" y="6094099"/>
              <a:ext cx="360040" cy="360040"/>
            </a:xfrm>
            <a:prstGeom prst="ellipse">
              <a:avLst/>
            </a:prstGeom>
            <a:solidFill>
              <a:srgbClr val="333399"/>
            </a:solidFill>
            <a:ln w="6350">
              <a:solidFill>
                <a:schemeClr val="tx1"/>
              </a:solidFill>
            </a:ln>
            <a:effectLst>
              <a:outerShdw blurRad="76200" dir="18900000" sy="23000" kx="-1200000" algn="bl"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a:latin typeface="Wide Latin" panose="020A0A07050505020404" pitchFamily="18" charset="0"/>
                  <a:ea typeface="HG行書体" panose="03000609000000000000" pitchFamily="65" charset="-128"/>
                </a:rPr>
                <a:t>i</a:t>
              </a:r>
              <a:endParaRPr kumimoji="1" lang="ja-JP" altLang="en-US" dirty="0">
                <a:latin typeface="Wide Latin" panose="020A0A07050505020404" pitchFamily="18" charset="0"/>
                <a:ea typeface="HG行書体" panose="03000609000000000000" pitchFamily="65" charset="-128"/>
              </a:endParaRPr>
            </a:p>
          </p:txBody>
        </p:sp>
      </p:grpSp>
      <p:sp>
        <p:nvSpPr>
          <p:cNvPr id="17" name="正方形/長方形 16"/>
          <p:cNvSpPr/>
          <p:nvPr/>
        </p:nvSpPr>
        <p:spPr>
          <a:xfrm>
            <a:off x="1691680" y="3501008"/>
            <a:ext cx="1584176" cy="432048"/>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pic>
        <p:nvPicPr>
          <p:cNvPr id="12" name="図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15816" y="3645024"/>
            <a:ext cx="576064" cy="576064"/>
          </a:xfrm>
          <a:prstGeom prst="rect">
            <a:avLst/>
          </a:prstGeom>
        </p:spPr>
      </p:pic>
      <p:sp>
        <p:nvSpPr>
          <p:cNvPr id="13" name="円形吹き出し 7">
            <a:extLst>
              <a:ext uri="{FF2B5EF4-FFF2-40B4-BE49-F238E27FC236}">
                <a16:creationId xmlns:a16="http://schemas.microsoft.com/office/drawing/2014/main" id="{E632655C-5213-4A0C-981E-87CC3C5999EE}"/>
              </a:ext>
            </a:extLst>
          </p:cNvPr>
          <p:cNvSpPr/>
          <p:nvPr/>
        </p:nvSpPr>
        <p:spPr>
          <a:xfrm>
            <a:off x="4716016" y="1628800"/>
            <a:ext cx="376409" cy="334615"/>
          </a:xfrm>
          <a:prstGeom prst="wedgeEllipseCallout">
            <a:avLst>
              <a:gd name="adj1" fmla="val -98259"/>
              <a:gd name="adj2" fmla="val 4370"/>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７</a:t>
            </a:r>
          </a:p>
        </p:txBody>
      </p:sp>
      <p:sp>
        <p:nvSpPr>
          <p:cNvPr id="18" name="正方形/長方形 17">
            <a:extLst>
              <a:ext uri="{FF2B5EF4-FFF2-40B4-BE49-F238E27FC236}">
                <a16:creationId xmlns:a16="http://schemas.microsoft.com/office/drawing/2014/main" id="{306F9D85-3B59-439C-8D6E-AA7ED3B5DD20}"/>
              </a:ext>
            </a:extLst>
          </p:cNvPr>
          <p:cNvSpPr/>
          <p:nvPr/>
        </p:nvSpPr>
        <p:spPr>
          <a:xfrm>
            <a:off x="5796136" y="4533879"/>
            <a:ext cx="2664296" cy="432048"/>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D03E5F84-C8C9-4082-833F-26B8C5295A46}"/>
              </a:ext>
            </a:extLst>
          </p:cNvPr>
          <p:cNvSpPr/>
          <p:nvPr/>
        </p:nvSpPr>
        <p:spPr>
          <a:xfrm>
            <a:off x="6804248" y="4317855"/>
            <a:ext cx="720080" cy="216024"/>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21" name="円形吹き出し 7">
            <a:extLst>
              <a:ext uri="{FF2B5EF4-FFF2-40B4-BE49-F238E27FC236}">
                <a16:creationId xmlns:a16="http://schemas.microsoft.com/office/drawing/2014/main" id="{57BFEDBD-9053-4EE7-814E-211DA5333837}"/>
              </a:ext>
            </a:extLst>
          </p:cNvPr>
          <p:cNvSpPr/>
          <p:nvPr/>
        </p:nvSpPr>
        <p:spPr>
          <a:xfrm>
            <a:off x="971600" y="3789040"/>
            <a:ext cx="376409" cy="334615"/>
          </a:xfrm>
          <a:prstGeom prst="wedgeEllipseCallout">
            <a:avLst>
              <a:gd name="adj1" fmla="val 137982"/>
              <a:gd name="adj2" fmla="val -15687"/>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８</a:t>
            </a:r>
          </a:p>
        </p:txBody>
      </p:sp>
      <p:sp>
        <p:nvSpPr>
          <p:cNvPr id="14" name="吹き出し: 角を丸めた四角形 13">
            <a:extLst>
              <a:ext uri="{FF2B5EF4-FFF2-40B4-BE49-F238E27FC236}">
                <a16:creationId xmlns:a16="http://schemas.microsoft.com/office/drawing/2014/main" id="{058E031A-A816-4A24-AF48-338CF27503D2}"/>
              </a:ext>
            </a:extLst>
          </p:cNvPr>
          <p:cNvSpPr/>
          <p:nvPr/>
        </p:nvSpPr>
        <p:spPr>
          <a:xfrm>
            <a:off x="5076056" y="2636912"/>
            <a:ext cx="3744416" cy="360040"/>
          </a:xfrm>
          <a:prstGeom prst="wedgeRoundRectCallout">
            <a:avLst>
              <a:gd name="adj1" fmla="val -18946"/>
              <a:gd name="adj2" fmla="val 116090"/>
              <a:gd name="adj3" fmla="val 16667"/>
            </a:avLst>
          </a:prstGeom>
        </p:spPr>
        <p:style>
          <a:lnRef idx="2">
            <a:schemeClr val="accent3"/>
          </a:lnRef>
          <a:fillRef idx="1">
            <a:schemeClr val="lt1"/>
          </a:fillRef>
          <a:effectRef idx="0">
            <a:schemeClr val="accent3"/>
          </a:effectRef>
          <a:fontRef idx="minor">
            <a:schemeClr val="dk1"/>
          </a:fontRef>
        </p:style>
        <p:txBody>
          <a:bodyPr rtlCol="0" anchor="ctr"/>
          <a:lstStyle/>
          <a:p>
            <a:r>
              <a:rPr lang="ja-JP" altLang="en-US" sz="1600" dirty="0"/>
              <a:t>（補足）差分情報</a:t>
            </a:r>
            <a:r>
              <a:rPr lang="en-US" altLang="ja-JP" sz="1600" dirty="0">
                <a:latin typeface="+mn-ea"/>
              </a:rPr>
              <a:t>CSV</a:t>
            </a:r>
            <a:r>
              <a:rPr lang="ja-JP" altLang="en-US" sz="1600" dirty="0"/>
              <a:t>を出力する場合</a:t>
            </a:r>
          </a:p>
        </p:txBody>
      </p:sp>
    </p:spTree>
    <p:extLst>
      <p:ext uri="{BB962C8B-B14F-4D97-AF65-F5344CB8AC3E}">
        <p14:creationId xmlns:p14="http://schemas.microsoft.com/office/powerpoint/2010/main" val="171022756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図 27">
            <a:extLst>
              <a:ext uri="{FF2B5EF4-FFF2-40B4-BE49-F238E27FC236}">
                <a16:creationId xmlns:a16="http://schemas.microsoft.com/office/drawing/2014/main" id="{32C132F2-2DFB-45EA-BDA6-9CB7F49F6308}"/>
              </a:ext>
            </a:extLst>
          </p:cNvPr>
          <p:cNvPicPr>
            <a:picLocks noChangeAspect="1"/>
          </p:cNvPicPr>
          <p:nvPr/>
        </p:nvPicPr>
        <p:blipFill>
          <a:blip r:embed="rId3"/>
          <a:stretch>
            <a:fillRect/>
          </a:stretch>
        </p:blipFill>
        <p:spPr>
          <a:xfrm>
            <a:off x="407853" y="3733970"/>
            <a:ext cx="3845330" cy="2613125"/>
          </a:xfrm>
          <a:prstGeom prst="rect">
            <a:avLst/>
          </a:prstGeom>
        </p:spPr>
      </p:pic>
      <p:sp>
        <p:nvSpPr>
          <p:cNvPr id="2" name="スライド番号プレースホルダー 1"/>
          <p:cNvSpPr>
            <a:spLocks noGrp="1"/>
          </p:cNvSpPr>
          <p:nvPr>
            <p:ph type="sldNum" sz="quarter" idx="12"/>
          </p:nvPr>
        </p:nvSpPr>
        <p:spPr>
          <a:xfrm>
            <a:off x="6553200" y="6376243"/>
            <a:ext cx="2133600" cy="365125"/>
          </a:xfrm>
        </p:spPr>
        <p:txBody>
          <a:bodyPr/>
          <a:lstStyle/>
          <a:p>
            <a:fld id="{64452A23-BFEA-43FD-98FB-69091C0AE9EE}" type="slidenum">
              <a:rPr kumimoji="1" lang="ja-JP" altLang="en-US" smtClean="0"/>
              <a:pPr/>
              <a:t>64</a:t>
            </a:fld>
            <a:endParaRPr kumimoji="1" lang="ja-JP" altLang="en-US" dirty="0"/>
          </a:p>
        </p:txBody>
      </p:sp>
      <p:sp>
        <p:nvSpPr>
          <p:cNvPr id="5" name="フローチャート: 処理 4"/>
          <p:cNvSpPr/>
          <p:nvPr/>
        </p:nvSpPr>
        <p:spPr>
          <a:xfrm>
            <a:off x="683568" y="549482"/>
            <a:ext cx="8065145" cy="935302"/>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⑨表示されるメッセージの内容を確認して、</a:t>
            </a:r>
            <a:r>
              <a:rPr lang="en-US" altLang="ja-JP" dirty="0">
                <a:solidFill>
                  <a:schemeClr val="tx1"/>
                </a:solidFill>
                <a:latin typeface="+mn-ea"/>
              </a:rPr>
              <a:t>OK</a:t>
            </a:r>
            <a:r>
              <a:rPr lang="ja-JP" altLang="en-US" dirty="0">
                <a:solidFill>
                  <a:schemeClr val="tx1"/>
                </a:solidFill>
                <a:latin typeface="+mn-ea"/>
              </a:rPr>
              <a:t>ボタンを押す。</a:t>
            </a:r>
            <a:endParaRPr lang="en-US" altLang="ja-JP" dirty="0">
              <a:solidFill>
                <a:schemeClr val="tx1"/>
              </a:solidFill>
              <a:latin typeface="+mn-ea"/>
            </a:endParaRPr>
          </a:p>
          <a:p>
            <a:r>
              <a:rPr lang="ja-JP" altLang="en-US" dirty="0">
                <a:solidFill>
                  <a:schemeClr val="tx1"/>
                </a:solidFill>
                <a:latin typeface="+mn-ea"/>
              </a:rPr>
              <a:t>⑩メインメニュー画面に戻るには、一括作業メニューへ戻るボタン→</a:t>
            </a:r>
            <a:endParaRPr lang="en-US" altLang="ja-JP" dirty="0">
              <a:solidFill>
                <a:schemeClr val="tx1"/>
              </a:solidFill>
              <a:latin typeface="+mn-ea"/>
            </a:endParaRPr>
          </a:p>
          <a:p>
            <a:r>
              <a:rPr lang="ja-JP" altLang="en-US" dirty="0">
                <a:solidFill>
                  <a:schemeClr val="tx1"/>
                </a:solidFill>
                <a:latin typeface="+mn-ea"/>
              </a:rPr>
              <a:t>　メインメニューへ戻るボタンを押す。 </a:t>
            </a:r>
            <a:endParaRPr lang="en-US" altLang="ja-JP" dirty="0">
              <a:solidFill>
                <a:schemeClr val="tx1"/>
              </a:solidFill>
              <a:latin typeface="+mn-ea"/>
            </a:endParaRPr>
          </a:p>
        </p:txBody>
      </p:sp>
      <p:sp>
        <p:nvSpPr>
          <p:cNvPr id="17" name="正方形/長方形 16"/>
          <p:cNvSpPr/>
          <p:nvPr/>
        </p:nvSpPr>
        <p:spPr>
          <a:xfrm>
            <a:off x="2983967" y="5936208"/>
            <a:ext cx="791267" cy="290514"/>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pic>
        <p:nvPicPr>
          <p:cNvPr id="12" name="図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18352" y="6043365"/>
            <a:ext cx="770011" cy="770011"/>
          </a:xfrm>
          <a:prstGeom prst="rect">
            <a:avLst/>
          </a:prstGeom>
        </p:spPr>
      </p:pic>
      <p:pic>
        <p:nvPicPr>
          <p:cNvPr id="7" name="図 6"/>
          <p:cNvPicPr>
            <a:picLocks noChangeAspect="1"/>
          </p:cNvPicPr>
          <p:nvPr/>
        </p:nvPicPr>
        <p:blipFill>
          <a:blip r:embed="rId5"/>
          <a:stretch>
            <a:fillRect/>
          </a:stretch>
        </p:blipFill>
        <p:spPr>
          <a:xfrm>
            <a:off x="696271" y="1676731"/>
            <a:ext cx="3360649" cy="1296949"/>
          </a:xfrm>
          <a:prstGeom prst="rect">
            <a:avLst/>
          </a:prstGeom>
        </p:spPr>
      </p:pic>
      <p:pic>
        <p:nvPicPr>
          <p:cNvPr id="18" name="図 17"/>
          <p:cNvPicPr>
            <a:picLocks noChangeAspect="1"/>
          </p:cNvPicPr>
          <p:nvPr/>
        </p:nvPicPr>
        <p:blipFill>
          <a:blip r:embed="rId6"/>
          <a:stretch>
            <a:fillRect/>
          </a:stretch>
        </p:blipFill>
        <p:spPr>
          <a:xfrm>
            <a:off x="4860032" y="1628800"/>
            <a:ext cx="3391669" cy="1426325"/>
          </a:xfrm>
          <a:prstGeom prst="rect">
            <a:avLst/>
          </a:prstGeom>
        </p:spPr>
      </p:pic>
      <p:sp>
        <p:nvSpPr>
          <p:cNvPr id="19" name="下矢印 18"/>
          <p:cNvSpPr/>
          <p:nvPr/>
        </p:nvSpPr>
        <p:spPr>
          <a:xfrm rot="16200000">
            <a:off x="4020492" y="2036292"/>
            <a:ext cx="884373" cy="50143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20" name="下矢印 19"/>
          <p:cNvSpPr/>
          <p:nvPr/>
        </p:nvSpPr>
        <p:spPr>
          <a:xfrm rot="16200000">
            <a:off x="4119419" y="4905725"/>
            <a:ext cx="884373" cy="50143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pic>
        <p:nvPicPr>
          <p:cNvPr id="13" name="図 12"/>
          <p:cNvPicPr>
            <a:picLocks noChangeAspect="1"/>
          </p:cNvPicPr>
          <p:nvPr/>
        </p:nvPicPr>
        <p:blipFill>
          <a:blip r:embed="rId7"/>
          <a:stretch>
            <a:fillRect/>
          </a:stretch>
        </p:blipFill>
        <p:spPr>
          <a:xfrm>
            <a:off x="4890819" y="3503938"/>
            <a:ext cx="3840583" cy="2949398"/>
          </a:xfrm>
          <a:prstGeom prst="rect">
            <a:avLst/>
          </a:prstGeom>
        </p:spPr>
      </p:pic>
      <p:sp>
        <p:nvSpPr>
          <p:cNvPr id="21" name="正方形/長方形 20"/>
          <p:cNvSpPr/>
          <p:nvPr/>
        </p:nvSpPr>
        <p:spPr>
          <a:xfrm>
            <a:off x="2627085" y="2683166"/>
            <a:ext cx="648771" cy="214184"/>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22" name="正方形/長方形 21"/>
          <p:cNvSpPr/>
          <p:nvPr/>
        </p:nvSpPr>
        <p:spPr>
          <a:xfrm>
            <a:off x="7491047" y="2752882"/>
            <a:ext cx="627629" cy="217270"/>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23" name="正方形/長方形 22"/>
          <p:cNvSpPr/>
          <p:nvPr/>
        </p:nvSpPr>
        <p:spPr>
          <a:xfrm>
            <a:off x="7606823" y="5949280"/>
            <a:ext cx="781601" cy="323166"/>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pic>
        <p:nvPicPr>
          <p:cNvPr id="24" name="図 2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01794" y="5899349"/>
            <a:ext cx="770011" cy="770011"/>
          </a:xfrm>
          <a:prstGeom prst="rect">
            <a:avLst/>
          </a:prstGeom>
        </p:spPr>
      </p:pic>
      <p:pic>
        <p:nvPicPr>
          <p:cNvPr id="25" name="図 2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028384" y="2708920"/>
            <a:ext cx="576064" cy="576064"/>
          </a:xfrm>
          <a:prstGeom prst="rect">
            <a:avLst/>
          </a:prstGeom>
        </p:spPr>
      </p:pic>
      <p:pic>
        <p:nvPicPr>
          <p:cNvPr id="26" name="図 25"/>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059832" y="2636912"/>
            <a:ext cx="648072" cy="648072"/>
          </a:xfrm>
          <a:prstGeom prst="rect">
            <a:avLst/>
          </a:prstGeom>
        </p:spPr>
      </p:pic>
      <p:grpSp>
        <p:nvGrpSpPr>
          <p:cNvPr id="44" name="グループ化 43">
            <a:extLst>
              <a:ext uri="{FF2B5EF4-FFF2-40B4-BE49-F238E27FC236}">
                <a16:creationId xmlns:a16="http://schemas.microsoft.com/office/drawing/2014/main" id="{1B263C05-C859-4CB4-8216-5C8EA7FE509B}"/>
              </a:ext>
            </a:extLst>
          </p:cNvPr>
          <p:cNvGrpSpPr/>
          <p:nvPr/>
        </p:nvGrpSpPr>
        <p:grpSpPr>
          <a:xfrm>
            <a:off x="6966325" y="5894798"/>
            <a:ext cx="559137" cy="422645"/>
            <a:chOff x="1852623" y="2663291"/>
            <a:chExt cx="559137" cy="422645"/>
          </a:xfrm>
        </p:grpSpPr>
        <p:sp>
          <p:nvSpPr>
            <p:cNvPr id="45" name="吹き出し: 円形 44">
              <a:extLst>
                <a:ext uri="{FF2B5EF4-FFF2-40B4-BE49-F238E27FC236}">
                  <a16:creationId xmlns:a16="http://schemas.microsoft.com/office/drawing/2014/main" id="{861DA05C-2E27-4E01-B589-2CFF120F9154}"/>
                </a:ext>
              </a:extLst>
            </p:cNvPr>
            <p:cNvSpPr/>
            <p:nvPr/>
          </p:nvSpPr>
          <p:spPr>
            <a:xfrm>
              <a:off x="1857072" y="2663291"/>
              <a:ext cx="502163" cy="422645"/>
            </a:xfrm>
            <a:prstGeom prst="wedgeEllipseCallout">
              <a:avLst>
                <a:gd name="adj1" fmla="val 71442"/>
                <a:gd name="adj2" fmla="val -19801"/>
              </a:avLst>
            </a:prstGeom>
            <a:solidFill>
              <a:schemeClr val="bg1"/>
            </a:solidFill>
            <a:ln>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dirty="0">
                <a:solidFill>
                  <a:srgbClr val="0033CC"/>
                </a:solidFill>
              </a:endParaRPr>
            </a:p>
          </p:txBody>
        </p:sp>
        <p:sp>
          <p:nvSpPr>
            <p:cNvPr id="46" name="テキスト ボックス 45">
              <a:extLst>
                <a:ext uri="{FF2B5EF4-FFF2-40B4-BE49-F238E27FC236}">
                  <a16:creationId xmlns:a16="http://schemas.microsoft.com/office/drawing/2014/main" id="{A79154D6-1CD0-48C8-B505-4EA4051CCFF6}"/>
                </a:ext>
              </a:extLst>
            </p:cNvPr>
            <p:cNvSpPr txBox="1"/>
            <p:nvPr/>
          </p:nvSpPr>
          <p:spPr>
            <a:xfrm>
              <a:off x="1852623" y="2670547"/>
              <a:ext cx="559137" cy="369332"/>
            </a:xfrm>
            <a:prstGeom prst="rect">
              <a:avLst/>
            </a:prstGeom>
            <a:noFill/>
          </p:spPr>
          <p:txBody>
            <a:bodyPr wrap="square" rtlCol="0">
              <a:spAutoFit/>
            </a:bodyPr>
            <a:lstStyle/>
            <a:p>
              <a:r>
                <a:rPr lang="en-US" altLang="ja-JP" dirty="0">
                  <a:solidFill>
                    <a:srgbClr val="0033CC"/>
                  </a:solidFill>
                  <a:latin typeface="+mj-ea"/>
                  <a:ea typeface="+mj-ea"/>
                </a:rPr>
                <a:t>10</a:t>
              </a:r>
              <a:endParaRPr kumimoji="1" lang="ja-JP" altLang="en-US" dirty="0">
                <a:solidFill>
                  <a:srgbClr val="0033CC"/>
                </a:solidFill>
                <a:latin typeface="+mj-ea"/>
                <a:ea typeface="+mj-ea"/>
              </a:endParaRPr>
            </a:p>
          </p:txBody>
        </p:sp>
      </p:grpSp>
      <p:grpSp>
        <p:nvGrpSpPr>
          <p:cNvPr id="47" name="グループ化 46">
            <a:extLst>
              <a:ext uri="{FF2B5EF4-FFF2-40B4-BE49-F238E27FC236}">
                <a16:creationId xmlns:a16="http://schemas.microsoft.com/office/drawing/2014/main" id="{BD3D1F8D-559B-46DD-882A-5E7AD83425F2}"/>
              </a:ext>
            </a:extLst>
          </p:cNvPr>
          <p:cNvGrpSpPr/>
          <p:nvPr/>
        </p:nvGrpSpPr>
        <p:grpSpPr>
          <a:xfrm>
            <a:off x="2348076" y="5946268"/>
            <a:ext cx="559137" cy="422645"/>
            <a:chOff x="1852623" y="2663291"/>
            <a:chExt cx="559137" cy="422645"/>
          </a:xfrm>
        </p:grpSpPr>
        <p:sp>
          <p:nvSpPr>
            <p:cNvPr id="48" name="吹き出し: 円形 47">
              <a:extLst>
                <a:ext uri="{FF2B5EF4-FFF2-40B4-BE49-F238E27FC236}">
                  <a16:creationId xmlns:a16="http://schemas.microsoft.com/office/drawing/2014/main" id="{82048393-DD31-4F78-A6CD-08E499BCC6A6}"/>
                </a:ext>
              </a:extLst>
            </p:cNvPr>
            <p:cNvSpPr/>
            <p:nvPr/>
          </p:nvSpPr>
          <p:spPr>
            <a:xfrm>
              <a:off x="1857072" y="2663291"/>
              <a:ext cx="502163" cy="422645"/>
            </a:xfrm>
            <a:prstGeom prst="wedgeEllipseCallout">
              <a:avLst>
                <a:gd name="adj1" fmla="val 71442"/>
                <a:gd name="adj2" fmla="val -19801"/>
              </a:avLst>
            </a:prstGeom>
            <a:solidFill>
              <a:schemeClr val="bg1"/>
            </a:solidFill>
            <a:ln>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dirty="0">
                <a:solidFill>
                  <a:srgbClr val="0033CC"/>
                </a:solidFill>
              </a:endParaRPr>
            </a:p>
          </p:txBody>
        </p:sp>
        <p:sp>
          <p:nvSpPr>
            <p:cNvPr id="49" name="テキスト ボックス 48">
              <a:extLst>
                <a:ext uri="{FF2B5EF4-FFF2-40B4-BE49-F238E27FC236}">
                  <a16:creationId xmlns:a16="http://schemas.microsoft.com/office/drawing/2014/main" id="{EA0A9F07-27B2-43CD-8024-8E26335117A9}"/>
                </a:ext>
              </a:extLst>
            </p:cNvPr>
            <p:cNvSpPr txBox="1"/>
            <p:nvPr/>
          </p:nvSpPr>
          <p:spPr>
            <a:xfrm>
              <a:off x="1852623" y="2670547"/>
              <a:ext cx="559137" cy="369332"/>
            </a:xfrm>
            <a:prstGeom prst="rect">
              <a:avLst/>
            </a:prstGeom>
            <a:noFill/>
          </p:spPr>
          <p:txBody>
            <a:bodyPr wrap="square" rtlCol="0">
              <a:spAutoFit/>
            </a:bodyPr>
            <a:lstStyle/>
            <a:p>
              <a:r>
                <a:rPr lang="en-US" altLang="ja-JP" dirty="0">
                  <a:solidFill>
                    <a:srgbClr val="0033CC"/>
                  </a:solidFill>
                  <a:latin typeface="+mj-ea"/>
                  <a:ea typeface="+mj-ea"/>
                </a:rPr>
                <a:t>10</a:t>
              </a:r>
              <a:endParaRPr kumimoji="1" lang="ja-JP" altLang="en-US" dirty="0">
                <a:solidFill>
                  <a:srgbClr val="0033CC"/>
                </a:solidFill>
                <a:latin typeface="+mj-ea"/>
                <a:ea typeface="+mj-ea"/>
              </a:endParaRPr>
            </a:p>
          </p:txBody>
        </p:sp>
      </p:grpSp>
      <p:sp>
        <p:nvSpPr>
          <p:cNvPr id="37" name="フリーフォーム: 図形 36">
            <a:extLst>
              <a:ext uri="{FF2B5EF4-FFF2-40B4-BE49-F238E27FC236}">
                <a16:creationId xmlns:a16="http://schemas.microsoft.com/office/drawing/2014/main" id="{EB2DAF5A-701D-4DBB-BB99-543EAC6011E4}"/>
              </a:ext>
            </a:extLst>
          </p:cNvPr>
          <p:cNvSpPr/>
          <p:nvPr/>
        </p:nvSpPr>
        <p:spPr>
          <a:xfrm>
            <a:off x="1835696" y="2996952"/>
            <a:ext cx="6048672" cy="792088"/>
          </a:xfrm>
          <a:custGeom>
            <a:avLst/>
            <a:gdLst>
              <a:gd name="connsiteX0" fmla="*/ 5760640 w 5976664"/>
              <a:gd name="connsiteY0" fmla="*/ 0 h 864096"/>
              <a:gd name="connsiteX1" fmla="*/ 5976664 w 5976664"/>
              <a:gd name="connsiteY1" fmla="*/ 0 h 864096"/>
              <a:gd name="connsiteX2" fmla="*/ 5976664 w 5976664"/>
              <a:gd name="connsiteY2" fmla="*/ 432048 h 864096"/>
              <a:gd name="connsiteX3" fmla="*/ 5904656 w 5976664"/>
              <a:gd name="connsiteY3" fmla="*/ 432048 h 864096"/>
              <a:gd name="connsiteX4" fmla="*/ 5904656 w 5976664"/>
              <a:gd name="connsiteY4" fmla="*/ 435902 h 864096"/>
              <a:gd name="connsiteX5" fmla="*/ 295426 w 5976664"/>
              <a:gd name="connsiteY5" fmla="*/ 435902 h 864096"/>
              <a:gd name="connsiteX6" fmla="*/ 295426 w 5976664"/>
              <a:gd name="connsiteY6" fmla="*/ 601578 h 864096"/>
              <a:gd name="connsiteX7" fmla="*/ 442982 w 5976664"/>
              <a:gd name="connsiteY7" fmla="*/ 601578 h 864096"/>
              <a:gd name="connsiteX8" fmla="*/ 221491 w 5976664"/>
              <a:gd name="connsiteY8" fmla="*/ 864096 h 864096"/>
              <a:gd name="connsiteX9" fmla="*/ 0 w 5976664"/>
              <a:gd name="connsiteY9" fmla="*/ 601578 h 864096"/>
              <a:gd name="connsiteX10" fmla="*/ 147556 w 5976664"/>
              <a:gd name="connsiteY10" fmla="*/ 601578 h 864096"/>
              <a:gd name="connsiteX11" fmla="*/ 147556 w 5976664"/>
              <a:gd name="connsiteY11" fmla="*/ 288032 h 864096"/>
              <a:gd name="connsiteX12" fmla="*/ 5760640 w 5976664"/>
              <a:gd name="connsiteY12" fmla="*/ 288032 h 864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976664" h="864096">
                <a:moveTo>
                  <a:pt x="5760640" y="0"/>
                </a:moveTo>
                <a:lnTo>
                  <a:pt x="5976664" y="0"/>
                </a:lnTo>
                <a:lnTo>
                  <a:pt x="5976664" y="432048"/>
                </a:lnTo>
                <a:lnTo>
                  <a:pt x="5904656" y="432048"/>
                </a:lnTo>
                <a:lnTo>
                  <a:pt x="5904656" y="435902"/>
                </a:lnTo>
                <a:lnTo>
                  <a:pt x="295426" y="435902"/>
                </a:lnTo>
                <a:lnTo>
                  <a:pt x="295426" y="601578"/>
                </a:lnTo>
                <a:lnTo>
                  <a:pt x="442982" y="601578"/>
                </a:lnTo>
                <a:lnTo>
                  <a:pt x="221491" y="864096"/>
                </a:lnTo>
                <a:lnTo>
                  <a:pt x="0" y="601578"/>
                </a:lnTo>
                <a:lnTo>
                  <a:pt x="147556" y="601578"/>
                </a:lnTo>
                <a:lnTo>
                  <a:pt x="147556" y="288032"/>
                </a:lnTo>
                <a:lnTo>
                  <a:pt x="5760640" y="288032"/>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吹き出し: 円形 26">
            <a:extLst>
              <a:ext uri="{FF2B5EF4-FFF2-40B4-BE49-F238E27FC236}">
                <a16:creationId xmlns:a16="http://schemas.microsoft.com/office/drawing/2014/main" id="{545FBA2F-D7DE-4DE7-88AD-246A4055C82A}"/>
              </a:ext>
            </a:extLst>
          </p:cNvPr>
          <p:cNvSpPr/>
          <p:nvPr/>
        </p:nvSpPr>
        <p:spPr>
          <a:xfrm>
            <a:off x="2029708" y="2645037"/>
            <a:ext cx="365125" cy="365125"/>
          </a:xfrm>
          <a:prstGeom prst="wedgeEllipseCallout">
            <a:avLst>
              <a:gd name="adj1" fmla="val 103788"/>
              <a:gd name="adj2" fmla="val -22943"/>
            </a:avLst>
          </a:prstGeom>
          <a:solidFill>
            <a:schemeClr val="bg1"/>
          </a:solidFill>
          <a:ln>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0033CC"/>
                </a:solidFill>
              </a:rPr>
              <a:t>９</a:t>
            </a:r>
            <a:endParaRPr kumimoji="1" lang="en-US" altLang="ja-JP" dirty="0">
              <a:solidFill>
                <a:srgbClr val="0033CC"/>
              </a:solidFill>
            </a:endParaRPr>
          </a:p>
        </p:txBody>
      </p:sp>
      <p:sp>
        <p:nvSpPr>
          <p:cNvPr id="38" name="吹き出し: 円形 26">
            <a:extLst>
              <a:ext uri="{FF2B5EF4-FFF2-40B4-BE49-F238E27FC236}">
                <a16:creationId xmlns:a16="http://schemas.microsoft.com/office/drawing/2014/main" id="{545FBA2F-D7DE-4DE7-88AD-246A4055C82A}"/>
              </a:ext>
            </a:extLst>
          </p:cNvPr>
          <p:cNvSpPr/>
          <p:nvPr/>
        </p:nvSpPr>
        <p:spPr>
          <a:xfrm>
            <a:off x="6871919" y="2726482"/>
            <a:ext cx="365125" cy="365125"/>
          </a:xfrm>
          <a:prstGeom prst="wedgeEllipseCallout">
            <a:avLst>
              <a:gd name="adj1" fmla="val 103788"/>
              <a:gd name="adj2" fmla="val -22943"/>
            </a:avLst>
          </a:prstGeom>
          <a:solidFill>
            <a:schemeClr val="bg1"/>
          </a:solidFill>
          <a:ln>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0033CC"/>
                </a:solidFill>
              </a:rPr>
              <a:t>９</a:t>
            </a:r>
            <a:endParaRPr kumimoji="1" lang="en-US" altLang="ja-JP" dirty="0">
              <a:solidFill>
                <a:srgbClr val="0033CC"/>
              </a:solidFill>
            </a:endParaRPr>
          </a:p>
        </p:txBody>
      </p:sp>
    </p:spTree>
    <p:extLst>
      <p:ext uri="{BB962C8B-B14F-4D97-AF65-F5344CB8AC3E}">
        <p14:creationId xmlns:p14="http://schemas.microsoft.com/office/powerpoint/2010/main" val="24756738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FBBF2882-D5AE-C5D9-DE28-2B39CCBA9B8B}"/>
              </a:ext>
            </a:extLst>
          </p:cNvPr>
          <p:cNvPicPr>
            <a:picLocks noChangeAspect="1"/>
          </p:cNvPicPr>
          <p:nvPr/>
        </p:nvPicPr>
        <p:blipFill>
          <a:blip r:embed="rId3"/>
          <a:stretch>
            <a:fillRect/>
          </a:stretch>
        </p:blipFill>
        <p:spPr>
          <a:xfrm>
            <a:off x="1943552" y="1394752"/>
            <a:ext cx="5088223" cy="4967749"/>
          </a:xfrm>
          <a:prstGeom prst="rect">
            <a:avLst/>
          </a:prstGeom>
          <a:ln>
            <a:solidFill>
              <a:schemeClr val="tx1"/>
            </a:solidFill>
          </a:ln>
        </p:spPr>
      </p:pic>
      <p:sp>
        <p:nvSpPr>
          <p:cNvPr id="2" name="スライド番号プレースホルダー 1"/>
          <p:cNvSpPr>
            <a:spLocks noGrp="1"/>
          </p:cNvSpPr>
          <p:nvPr>
            <p:ph type="sldNum" sz="quarter" idx="12"/>
          </p:nvPr>
        </p:nvSpPr>
        <p:spPr/>
        <p:txBody>
          <a:bodyPr/>
          <a:lstStyle/>
          <a:p>
            <a:fld id="{64452A23-BFEA-43FD-98FB-69091C0AE9EE}" type="slidenum">
              <a:rPr kumimoji="1" lang="ja-JP" altLang="en-US" smtClean="0"/>
              <a:pPr/>
              <a:t>65</a:t>
            </a:fld>
            <a:endParaRPr kumimoji="1" lang="ja-JP" altLang="en-US"/>
          </a:p>
        </p:txBody>
      </p:sp>
      <p:grpSp>
        <p:nvGrpSpPr>
          <p:cNvPr id="3" name="グループ化 2"/>
          <p:cNvGrpSpPr/>
          <p:nvPr/>
        </p:nvGrpSpPr>
        <p:grpSpPr>
          <a:xfrm>
            <a:off x="699225" y="188640"/>
            <a:ext cx="7977231" cy="992846"/>
            <a:chOff x="395536" y="908720"/>
            <a:chExt cx="7632848" cy="992846"/>
          </a:xfrm>
        </p:grpSpPr>
        <p:sp>
          <p:nvSpPr>
            <p:cNvPr id="4" name="フローチャート: 処理 3"/>
            <p:cNvSpPr/>
            <p:nvPr/>
          </p:nvSpPr>
          <p:spPr>
            <a:xfrm>
              <a:off x="395536" y="908720"/>
              <a:ext cx="7632848" cy="360040"/>
            </a:xfrm>
            <a:prstGeom prst="flowChartProcess">
              <a:avLst/>
            </a:prstGeom>
            <a:solidFill>
              <a:srgbClr val="92D050"/>
            </a:solid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ja-JP" altLang="en-US" dirty="0">
                  <a:solidFill>
                    <a:schemeClr val="tx1"/>
                  </a:solidFill>
                  <a:latin typeface="+mn-ea"/>
                </a:rPr>
                <a:t>（２）</a:t>
              </a:r>
              <a:r>
                <a:rPr lang="en-US" altLang="ja-JP" dirty="0">
                  <a:solidFill>
                    <a:schemeClr val="tx1"/>
                  </a:solidFill>
                  <a:latin typeface="+mn-ea"/>
                </a:rPr>
                <a:t>Access </a:t>
              </a:r>
              <a:r>
                <a:rPr lang="ja-JP" altLang="en-US" dirty="0">
                  <a:solidFill>
                    <a:schemeClr val="tx1"/>
                  </a:solidFill>
                  <a:latin typeface="+mn-ea"/>
                </a:rPr>
                <a:t>本体：交付申請書　データ入力・修正・確認</a:t>
              </a:r>
            </a:p>
          </p:txBody>
        </p:sp>
        <p:sp>
          <p:nvSpPr>
            <p:cNvPr id="5" name="フローチャート: 処理 4"/>
            <p:cNvSpPr/>
            <p:nvPr/>
          </p:nvSpPr>
          <p:spPr>
            <a:xfrm>
              <a:off x="395536" y="1269563"/>
              <a:ext cx="7632848" cy="632003"/>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申請者の情報を確認する。</a:t>
              </a:r>
              <a:endParaRPr lang="en-US" altLang="ja-JP" dirty="0">
                <a:solidFill>
                  <a:schemeClr val="tx1"/>
                </a:solidFill>
                <a:latin typeface="+mn-ea"/>
              </a:endParaRPr>
            </a:p>
            <a:p>
              <a:r>
                <a:rPr lang="ja-JP" altLang="en-US" dirty="0">
                  <a:solidFill>
                    <a:schemeClr val="tx1"/>
                  </a:solidFill>
                  <a:latin typeface="+mn-ea"/>
                </a:rPr>
                <a:t>①交付申請書データ入力・修正・確認ボタンを押す。 </a:t>
              </a:r>
              <a:endParaRPr lang="en-US" altLang="ja-JP" dirty="0">
                <a:solidFill>
                  <a:schemeClr val="tx1"/>
                </a:solidFill>
                <a:latin typeface="+mn-ea"/>
              </a:endParaRPr>
            </a:p>
          </p:txBody>
        </p:sp>
      </p:grpSp>
      <p:pic>
        <p:nvPicPr>
          <p:cNvPr id="11" name="図 10">
            <a:extLst>
              <a:ext uri="{FF2B5EF4-FFF2-40B4-BE49-F238E27FC236}">
                <a16:creationId xmlns:a16="http://schemas.microsoft.com/office/drawing/2014/main" id="{CA6966D7-82B3-BC8B-317E-42744B8390F0}"/>
              </a:ext>
            </a:extLst>
          </p:cNvPr>
          <p:cNvPicPr>
            <a:picLocks noChangeAspect="1"/>
          </p:cNvPicPr>
          <p:nvPr/>
        </p:nvPicPr>
        <p:blipFill>
          <a:blip r:embed="rId4"/>
          <a:stretch>
            <a:fillRect/>
          </a:stretch>
        </p:blipFill>
        <p:spPr>
          <a:xfrm>
            <a:off x="3175934" y="2215130"/>
            <a:ext cx="1180042" cy="156885"/>
          </a:xfrm>
          <a:prstGeom prst="rect">
            <a:avLst/>
          </a:prstGeom>
        </p:spPr>
      </p:pic>
      <p:sp>
        <p:nvSpPr>
          <p:cNvPr id="8" name="正方形/長方形 7"/>
          <p:cNvSpPr/>
          <p:nvPr/>
        </p:nvSpPr>
        <p:spPr>
          <a:xfrm>
            <a:off x="2411760" y="2372015"/>
            <a:ext cx="2075904" cy="552929"/>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pic>
        <p:nvPicPr>
          <p:cNvPr id="9" name="図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67947" y="2487465"/>
            <a:ext cx="770011" cy="770011"/>
          </a:xfrm>
          <a:prstGeom prst="rect">
            <a:avLst/>
          </a:prstGeom>
        </p:spPr>
      </p:pic>
      <p:sp>
        <p:nvSpPr>
          <p:cNvPr id="10" name="円形吹き出し 7">
            <a:extLst>
              <a:ext uri="{FF2B5EF4-FFF2-40B4-BE49-F238E27FC236}">
                <a16:creationId xmlns:a16="http://schemas.microsoft.com/office/drawing/2014/main" id="{E632655C-5213-4A0C-981E-87CC3C5999EE}"/>
              </a:ext>
            </a:extLst>
          </p:cNvPr>
          <p:cNvSpPr/>
          <p:nvPr/>
        </p:nvSpPr>
        <p:spPr>
          <a:xfrm>
            <a:off x="2035351" y="2747214"/>
            <a:ext cx="376409" cy="334615"/>
          </a:xfrm>
          <a:prstGeom prst="wedgeEllipseCallout">
            <a:avLst>
              <a:gd name="adj1" fmla="val 46606"/>
              <a:gd name="adj2" fmla="val -48278"/>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１</a:t>
            </a:r>
          </a:p>
        </p:txBody>
      </p:sp>
    </p:spTree>
    <p:extLst>
      <p:ext uri="{BB962C8B-B14F-4D97-AF65-F5344CB8AC3E}">
        <p14:creationId xmlns:p14="http://schemas.microsoft.com/office/powerpoint/2010/main" val="213591370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p:cNvPicPr>
            <a:picLocks noChangeAspect="1"/>
          </p:cNvPicPr>
          <p:nvPr/>
        </p:nvPicPr>
        <p:blipFill>
          <a:blip r:embed="rId3"/>
          <a:stretch>
            <a:fillRect/>
          </a:stretch>
        </p:blipFill>
        <p:spPr>
          <a:xfrm>
            <a:off x="890997" y="1209239"/>
            <a:ext cx="7362006" cy="5172089"/>
          </a:xfrm>
          <a:prstGeom prst="rect">
            <a:avLst/>
          </a:prstGeom>
        </p:spPr>
      </p:pic>
      <p:sp>
        <p:nvSpPr>
          <p:cNvPr id="2" name="スライド番号プレースホルダー 1"/>
          <p:cNvSpPr>
            <a:spLocks noGrp="1"/>
          </p:cNvSpPr>
          <p:nvPr>
            <p:ph type="sldNum" sz="quarter" idx="12"/>
          </p:nvPr>
        </p:nvSpPr>
        <p:spPr/>
        <p:txBody>
          <a:bodyPr/>
          <a:lstStyle/>
          <a:p>
            <a:fld id="{64452A23-BFEA-43FD-98FB-69091C0AE9EE}" type="slidenum">
              <a:rPr kumimoji="1" lang="ja-JP" altLang="en-US" smtClean="0"/>
              <a:pPr/>
              <a:t>66</a:t>
            </a:fld>
            <a:endParaRPr kumimoji="1" lang="ja-JP" altLang="en-US"/>
          </a:p>
        </p:txBody>
      </p:sp>
      <p:sp>
        <p:nvSpPr>
          <p:cNvPr id="5" name="フローチャート: 処理 4"/>
          <p:cNvSpPr/>
          <p:nvPr/>
        </p:nvSpPr>
        <p:spPr>
          <a:xfrm>
            <a:off x="699225" y="339759"/>
            <a:ext cx="7977231" cy="431592"/>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②申請者を選択し、</a:t>
            </a:r>
            <a:r>
              <a:rPr lang="en-US" altLang="ja-JP" dirty="0">
                <a:solidFill>
                  <a:schemeClr val="tx1"/>
                </a:solidFill>
                <a:latin typeface="+mn-ea"/>
              </a:rPr>
              <a:t>OK</a:t>
            </a:r>
            <a:r>
              <a:rPr lang="ja-JP" altLang="en-US" dirty="0">
                <a:solidFill>
                  <a:schemeClr val="tx1"/>
                </a:solidFill>
                <a:latin typeface="+mn-ea"/>
              </a:rPr>
              <a:t>ボタンを押す。 </a:t>
            </a:r>
            <a:endParaRPr lang="en-US" altLang="ja-JP" dirty="0">
              <a:solidFill>
                <a:schemeClr val="tx1"/>
              </a:solidFill>
              <a:latin typeface="+mn-ea"/>
            </a:endParaRPr>
          </a:p>
        </p:txBody>
      </p:sp>
      <p:sp>
        <p:nvSpPr>
          <p:cNvPr id="9" name="正方形/長方形 8"/>
          <p:cNvSpPr/>
          <p:nvPr/>
        </p:nvSpPr>
        <p:spPr>
          <a:xfrm>
            <a:off x="1259632" y="3658589"/>
            <a:ext cx="6408712" cy="202459"/>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pic>
        <p:nvPicPr>
          <p:cNvPr id="12" name="図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03575" y="3645024"/>
            <a:ext cx="770011" cy="770011"/>
          </a:xfrm>
          <a:prstGeom prst="rect">
            <a:avLst/>
          </a:prstGeom>
        </p:spPr>
      </p:pic>
      <p:sp>
        <p:nvSpPr>
          <p:cNvPr id="16" name="正方形/長方形 15"/>
          <p:cNvSpPr/>
          <p:nvPr/>
        </p:nvSpPr>
        <p:spPr>
          <a:xfrm>
            <a:off x="3973586" y="5877272"/>
            <a:ext cx="1096151" cy="432048"/>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pic>
        <p:nvPicPr>
          <p:cNvPr id="11" name="図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38093" y="5971357"/>
            <a:ext cx="770011" cy="770011"/>
          </a:xfrm>
          <a:prstGeom prst="rect">
            <a:avLst/>
          </a:prstGeom>
        </p:spPr>
      </p:pic>
      <p:sp>
        <p:nvSpPr>
          <p:cNvPr id="13" name="円形吹き出し 7">
            <a:extLst>
              <a:ext uri="{FF2B5EF4-FFF2-40B4-BE49-F238E27FC236}">
                <a16:creationId xmlns:a16="http://schemas.microsoft.com/office/drawing/2014/main" id="{E632655C-5213-4A0C-981E-87CC3C5999EE}"/>
              </a:ext>
            </a:extLst>
          </p:cNvPr>
          <p:cNvSpPr/>
          <p:nvPr/>
        </p:nvSpPr>
        <p:spPr>
          <a:xfrm>
            <a:off x="1187624" y="3873760"/>
            <a:ext cx="376409" cy="334615"/>
          </a:xfrm>
          <a:prstGeom prst="wedgeEllipseCallout">
            <a:avLst>
              <a:gd name="adj1" fmla="val 46606"/>
              <a:gd name="adj2" fmla="val -48278"/>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２</a:t>
            </a:r>
          </a:p>
        </p:txBody>
      </p:sp>
      <p:sp>
        <p:nvSpPr>
          <p:cNvPr id="14" name="円形吹き出し 7">
            <a:extLst>
              <a:ext uri="{FF2B5EF4-FFF2-40B4-BE49-F238E27FC236}">
                <a16:creationId xmlns:a16="http://schemas.microsoft.com/office/drawing/2014/main" id="{E632655C-5213-4A0C-981E-87CC3C5999EE}"/>
              </a:ext>
            </a:extLst>
          </p:cNvPr>
          <p:cNvSpPr/>
          <p:nvPr/>
        </p:nvSpPr>
        <p:spPr>
          <a:xfrm>
            <a:off x="3567267" y="6021747"/>
            <a:ext cx="376409" cy="334615"/>
          </a:xfrm>
          <a:prstGeom prst="wedgeEllipseCallout">
            <a:avLst>
              <a:gd name="adj1" fmla="val 46606"/>
              <a:gd name="adj2" fmla="val -48278"/>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２</a:t>
            </a:r>
          </a:p>
        </p:txBody>
      </p:sp>
    </p:spTree>
    <p:extLst>
      <p:ext uri="{BB962C8B-B14F-4D97-AF65-F5344CB8AC3E}">
        <p14:creationId xmlns:p14="http://schemas.microsoft.com/office/powerpoint/2010/main" val="394212076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a:extLst>
              <a:ext uri="{FF2B5EF4-FFF2-40B4-BE49-F238E27FC236}">
                <a16:creationId xmlns:a16="http://schemas.microsoft.com/office/drawing/2014/main" id="{E7108483-2FED-B4E3-BCB3-A3E01CC5B8E1}"/>
              </a:ext>
            </a:extLst>
          </p:cNvPr>
          <p:cNvPicPr>
            <a:picLocks noChangeAspect="1"/>
          </p:cNvPicPr>
          <p:nvPr/>
        </p:nvPicPr>
        <p:blipFill>
          <a:blip r:embed="rId3"/>
          <a:stretch>
            <a:fillRect/>
          </a:stretch>
        </p:blipFill>
        <p:spPr>
          <a:xfrm>
            <a:off x="1265241" y="4781663"/>
            <a:ext cx="6952381" cy="933333"/>
          </a:xfrm>
          <a:prstGeom prst="rect">
            <a:avLst/>
          </a:prstGeom>
          <a:ln>
            <a:solidFill>
              <a:schemeClr val="tx1"/>
            </a:solidFill>
          </a:ln>
        </p:spPr>
      </p:pic>
      <p:pic>
        <p:nvPicPr>
          <p:cNvPr id="11" name="図 10">
            <a:extLst>
              <a:ext uri="{FF2B5EF4-FFF2-40B4-BE49-F238E27FC236}">
                <a16:creationId xmlns:a16="http://schemas.microsoft.com/office/drawing/2014/main" id="{EE266AAC-ED4B-958F-DC60-CDE0E0A3635B}"/>
              </a:ext>
            </a:extLst>
          </p:cNvPr>
          <p:cNvPicPr>
            <a:picLocks noChangeAspect="1"/>
          </p:cNvPicPr>
          <p:nvPr/>
        </p:nvPicPr>
        <p:blipFill>
          <a:blip r:embed="rId4"/>
          <a:stretch>
            <a:fillRect/>
          </a:stretch>
        </p:blipFill>
        <p:spPr>
          <a:xfrm>
            <a:off x="1263336" y="2041552"/>
            <a:ext cx="6952381" cy="2457143"/>
          </a:xfrm>
          <a:prstGeom prst="rect">
            <a:avLst/>
          </a:prstGeom>
          <a:ln>
            <a:solidFill>
              <a:schemeClr val="tx1"/>
            </a:solidFill>
          </a:ln>
        </p:spPr>
      </p:pic>
      <p:sp>
        <p:nvSpPr>
          <p:cNvPr id="2" name="スライド番号プレースホルダー 1"/>
          <p:cNvSpPr>
            <a:spLocks noGrp="1"/>
          </p:cNvSpPr>
          <p:nvPr>
            <p:ph type="sldNum" sz="quarter" idx="12"/>
          </p:nvPr>
        </p:nvSpPr>
        <p:spPr/>
        <p:txBody>
          <a:bodyPr/>
          <a:lstStyle/>
          <a:p>
            <a:fld id="{64452A23-BFEA-43FD-98FB-69091C0AE9EE}" type="slidenum">
              <a:rPr kumimoji="1" lang="ja-JP" altLang="en-US" smtClean="0"/>
              <a:pPr/>
              <a:t>67</a:t>
            </a:fld>
            <a:endParaRPr kumimoji="1" lang="ja-JP" altLang="en-US"/>
          </a:p>
        </p:txBody>
      </p:sp>
      <p:sp>
        <p:nvSpPr>
          <p:cNvPr id="5" name="フローチャート: 処理 4"/>
          <p:cNvSpPr/>
          <p:nvPr/>
        </p:nvSpPr>
        <p:spPr>
          <a:xfrm>
            <a:off x="699225" y="332656"/>
            <a:ext cx="7977231" cy="431591"/>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③支援ツールのシート「</a:t>
            </a:r>
            <a:r>
              <a:rPr lang="en-US" altLang="ja-JP" dirty="0">
                <a:solidFill>
                  <a:prstClr val="black"/>
                </a:solidFill>
                <a:latin typeface="+mn-ea"/>
              </a:rPr>
              <a:t>SINSEI_</a:t>
            </a:r>
            <a:r>
              <a:rPr lang="ja-JP" altLang="en-US" dirty="0">
                <a:solidFill>
                  <a:prstClr val="black"/>
                </a:solidFill>
                <a:latin typeface="+mn-ea"/>
              </a:rPr>
              <a:t>交付申請書</a:t>
            </a:r>
            <a:r>
              <a:rPr lang="ja-JP" altLang="en-US" dirty="0">
                <a:solidFill>
                  <a:schemeClr val="tx1"/>
                </a:solidFill>
                <a:latin typeface="+mn-ea"/>
              </a:rPr>
              <a:t>」で入力した内容が表示される。</a:t>
            </a:r>
            <a:endParaRPr lang="en-US" altLang="ja-JP" strike="sngStrike" dirty="0">
              <a:solidFill>
                <a:schemeClr val="tx1"/>
              </a:solidFill>
              <a:latin typeface="+mn-ea"/>
            </a:endParaRPr>
          </a:p>
          <a:p>
            <a:r>
              <a:rPr lang="ja-JP" altLang="en-US" sz="1600" dirty="0">
                <a:solidFill>
                  <a:schemeClr val="tx1"/>
                </a:solidFill>
                <a:latin typeface="+mn-ea"/>
              </a:rPr>
              <a:t>　</a:t>
            </a:r>
            <a:endParaRPr lang="en-US" altLang="ja-JP" sz="1600" dirty="0">
              <a:solidFill>
                <a:schemeClr val="tx1"/>
              </a:solidFill>
              <a:latin typeface="+mn-ea"/>
            </a:endParaRPr>
          </a:p>
        </p:txBody>
      </p:sp>
      <p:grpSp>
        <p:nvGrpSpPr>
          <p:cNvPr id="6" name="グループ化 5"/>
          <p:cNvGrpSpPr/>
          <p:nvPr/>
        </p:nvGrpSpPr>
        <p:grpSpPr>
          <a:xfrm>
            <a:off x="467544" y="6118274"/>
            <a:ext cx="7713825" cy="407070"/>
            <a:chOff x="458575" y="5950524"/>
            <a:chExt cx="7713825" cy="405826"/>
          </a:xfrm>
        </p:grpSpPr>
        <p:sp>
          <p:nvSpPr>
            <p:cNvPr id="7" name="正方形/長方形 6"/>
            <p:cNvSpPr/>
            <p:nvPr/>
          </p:nvSpPr>
          <p:spPr>
            <a:xfrm>
              <a:off x="458575" y="5950524"/>
              <a:ext cx="585033" cy="405826"/>
            </a:xfrm>
            <a:prstGeom prst="rect">
              <a:avLst/>
            </a:prstGeom>
            <a:gradFill flip="none" rotWithShape="1">
              <a:gsLst>
                <a:gs pos="0">
                  <a:schemeClr val="accent1">
                    <a:tint val="66000"/>
                    <a:satMod val="160000"/>
                  </a:schemeClr>
                </a:gs>
                <a:gs pos="14000">
                  <a:schemeClr val="accent1">
                    <a:tint val="44500"/>
                    <a:satMod val="160000"/>
                  </a:schemeClr>
                </a:gs>
                <a:gs pos="100000">
                  <a:schemeClr val="accent1">
                    <a:tint val="23500"/>
                    <a:satMod val="160000"/>
                  </a:schemeClr>
                </a:gs>
              </a:gsLst>
              <a:lin ang="5400000" scaled="1"/>
              <a:tileRect/>
            </a:gradFill>
            <a:ln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sz="1100" dirty="0">
                <a:solidFill>
                  <a:schemeClr val="tx1"/>
                </a:solidFill>
                <a:latin typeface="+mn-ea"/>
              </a:endParaRPr>
            </a:p>
          </p:txBody>
        </p:sp>
        <p:sp>
          <p:nvSpPr>
            <p:cNvPr id="8" name="正方形/長方形 7"/>
            <p:cNvSpPr/>
            <p:nvPr/>
          </p:nvSpPr>
          <p:spPr>
            <a:xfrm>
              <a:off x="1043608" y="5950524"/>
              <a:ext cx="7128792" cy="405826"/>
            </a:xfrm>
            <a:prstGeom prst="rect">
              <a:avLst/>
            </a:prstGeom>
            <a:gradFill flip="none" rotWithShape="1">
              <a:gsLst>
                <a:gs pos="0">
                  <a:schemeClr val="accent1">
                    <a:tint val="66000"/>
                    <a:satMod val="160000"/>
                  </a:schemeClr>
                </a:gs>
                <a:gs pos="14000">
                  <a:schemeClr val="accent1">
                    <a:tint val="44500"/>
                    <a:satMod val="160000"/>
                  </a:schemeClr>
                </a:gs>
                <a:gs pos="100000">
                  <a:schemeClr val="accent1">
                    <a:tint val="23500"/>
                    <a:satMod val="160000"/>
                  </a:schemeClr>
                </a:gs>
              </a:gsLst>
              <a:lin ang="5400000" scaled="1"/>
              <a:tileRect/>
            </a:gradFill>
            <a:ln cmpd="db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100" dirty="0">
                  <a:solidFill>
                    <a:schemeClr val="tx1"/>
                  </a:solidFill>
                  <a:latin typeface="+mn-ea"/>
                </a:rPr>
                <a:t>操作マニュアル「申請書入力システム操作マニュアル</a:t>
              </a:r>
              <a:r>
                <a:rPr lang="en-US" altLang="ja-JP" sz="1100" dirty="0">
                  <a:solidFill>
                    <a:schemeClr val="tx1"/>
                  </a:solidFill>
                  <a:latin typeface="+mn-ea"/>
                </a:rPr>
                <a:t>.</a:t>
              </a:r>
              <a:r>
                <a:rPr lang="en-US" altLang="ja-JP" sz="1100" dirty="0" err="1">
                  <a:solidFill>
                    <a:schemeClr val="tx1"/>
                  </a:solidFill>
                  <a:latin typeface="+mn-ea"/>
                </a:rPr>
                <a:t>docx</a:t>
              </a:r>
              <a:r>
                <a:rPr lang="ja-JP" altLang="en-US" sz="1100" dirty="0">
                  <a:solidFill>
                    <a:schemeClr val="tx1"/>
                  </a:solidFill>
                  <a:latin typeface="+mn-ea"/>
                </a:rPr>
                <a:t>」</a:t>
              </a:r>
              <a:endParaRPr lang="en-US" altLang="ja-JP" sz="1100" dirty="0">
                <a:solidFill>
                  <a:schemeClr val="tx1"/>
                </a:solidFill>
                <a:latin typeface="+mn-ea"/>
              </a:endParaRPr>
            </a:p>
            <a:p>
              <a:r>
                <a:rPr lang="ja-JP" altLang="en-US" sz="1100" dirty="0">
                  <a:solidFill>
                    <a:schemeClr val="tx1"/>
                  </a:solidFill>
                  <a:latin typeface="+mn-ea"/>
                </a:rPr>
                <a:t>３．２交付金交付申請書の入力・修正・検索　参照</a:t>
              </a:r>
            </a:p>
          </p:txBody>
        </p:sp>
        <p:sp>
          <p:nvSpPr>
            <p:cNvPr id="9" name="円/楕円 8"/>
            <p:cNvSpPr/>
            <p:nvPr/>
          </p:nvSpPr>
          <p:spPr>
            <a:xfrm>
              <a:off x="524979" y="5976408"/>
              <a:ext cx="360040" cy="360040"/>
            </a:xfrm>
            <a:prstGeom prst="ellipse">
              <a:avLst/>
            </a:prstGeom>
            <a:solidFill>
              <a:srgbClr val="333399"/>
            </a:solidFill>
            <a:ln w="6350">
              <a:solidFill>
                <a:schemeClr val="tx1"/>
              </a:solidFill>
            </a:ln>
            <a:effectLst>
              <a:outerShdw blurRad="76200" dir="18900000" sy="23000" kx="-1200000" algn="bl"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a:latin typeface="Wide Latin" panose="020A0A07050505020404" pitchFamily="18" charset="0"/>
                </a:rPr>
                <a:t>i</a:t>
              </a:r>
              <a:endParaRPr kumimoji="1" lang="ja-JP" altLang="en-US" dirty="0">
                <a:latin typeface="Wide Latin" panose="020A0A07050505020404" pitchFamily="18" charset="0"/>
              </a:endParaRPr>
            </a:p>
          </p:txBody>
        </p:sp>
      </p:grpSp>
      <p:sp>
        <p:nvSpPr>
          <p:cNvPr id="13" name="テキスト ボックス 12"/>
          <p:cNvSpPr txBox="1"/>
          <p:nvPr/>
        </p:nvSpPr>
        <p:spPr>
          <a:xfrm>
            <a:off x="6235995" y="2284961"/>
            <a:ext cx="1409455" cy="369332"/>
          </a:xfrm>
          <a:prstGeom prst="rect">
            <a:avLst/>
          </a:prstGeom>
          <a:noFill/>
          <a:ln w="25400">
            <a:solidFill>
              <a:srgbClr val="FF0000"/>
            </a:solidFill>
          </a:ln>
        </p:spPr>
        <p:txBody>
          <a:bodyPr wrap="square" rtlCol="0">
            <a:spAutoFit/>
          </a:bodyPr>
          <a:lstStyle/>
          <a:p>
            <a:endParaRPr kumimoji="1" lang="ja-JP" altLang="en-US" dirty="0">
              <a:latin typeface="+mn-ea"/>
            </a:endParaRPr>
          </a:p>
        </p:txBody>
      </p:sp>
      <p:sp>
        <p:nvSpPr>
          <p:cNvPr id="14" name="角丸四角形吹き出し 13"/>
          <p:cNvSpPr/>
          <p:nvPr/>
        </p:nvSpPr>
        <p:spPr>
          <a:xfrm>
            <a:off x="3131840" y="3123430"/>
            <a:ext cx="3964471" cy="1532334"/>
          </a:xfrm>
          <a:prstGeom prst="wedgeRoundRectCallout">
            <a:avLst>
              <a:gd name="adj1" fmla="val 29823"/>
              <a:gd name="adj2" fmla="val -78552"/>
              <a:gd name="adj3" fmla="val 16667"/>
            </a:avLst>
          </a:prstGeom>
          <a:ln>
            <a:solidFill>
              <a:schemeClr val="accent3">
                <a:lumMod val="75000"/>
              </a:schemeClr>
            </a:solidFill>
          </a:ln>
        </p:spPr>
        <p:style>
          <a:lnRef idx="2">
            <a:schemeClr val="accent1"/>
          </a:lnRef>
          <a:fillRef idx="1">
            <a:schemeClr val="lt1"/>
          </a:fillRef>
          <a:effectRef idx="0">
            <a:schemeClr val="accent1"/>
          </a:effectRef>
          <a:fontRef idx="minor">
            <a:schemeClr val="dk1"/>
          </a:fontRef>
        </p:style>
        <p:txBody>
          <a:bodyPr wrap="square" rtlCol="0" anchor="ctr">
            <a:spAutoFit/>
          </a:bodyPr>
          <a:lstStyle/>
          <a:p>
            <a:r>
              <a:rPr lang="ja-JP" altLang="en-US" sz="1400" dirty="0">
                <a:latin typeface="+mn-ea"/>
              </a:rPr>
              <a:t>画面の収入減少影響緩和交付金　</a:t>
            </a:r>
            <a:endParaRPr lang="en-US" altLang="ja-JP" sz="1400" dirty="0">
              <a:latin typeface="+mn-ea"/>
            </a:endParaRPr>
          </a:p>
          <a:p>
            <a:r>
              <a:rPr lang="ja-JP" altLang="en-US" sz="1400" dirty="0">
                <a:latin typeface="+mn-ea"/>
              </a:rPr>
              <a:t>加入・未加入は、様式第１号の収入減少影響緩和交付金（ナラシ）の申請する、しないに対応している。</a:t>
            </a:r>
            <a:endParaRPr lang="en-US" altLang="ja-JP" sz="1400" dirty="0">
              <a:latin typeface="+mn-ea"/>
            </a:endParaRPr>
          </a:p>
          <a:p>
            <a:r>
              <a:rPr lang="ja-JP" altLang="en-US" sz="1400" dirty="0">
                <a:latin typeface="+mn-ea"/>
              </a:rPr>
              <a:t>担い手経営安定法の対象農業者が「対象」の場合にこのように表示される。</a:t>
            </a:r>
            <a:endParaRPr kumimoji="1" lang="ja-JP" altLang="en-US" sz="1400" dirty="0">
              <a:latin typeface="+mn-ea"/>
            </a:endParaRPr>
          </a:p>
        </p:txBody>
      </p:sp>
      <p:grpSp>
        <p:nvGrpSpPr>
          <p:cNvPr id="10" name="グループ化 9">
            <a:extLst>
              <a:ext uri="{FF2B5EF4-FFF2-40B4-BE49-F238E27FC236}">
                <a16:creationId xmlns:a16="http://schemas.microsoft.com/office/drawing/2014/main" id="{D6ED3DD5-8788-4EE7-991F-16FE1BD59D97}"/>
              </a:ext>
            </a:extLst>
          </p:cNvPr>
          <p:cNvGrpSpPr/>
          <p:nvPr/>
        </p:nvGrpSpPr>
        <p:grpSpPr>
          <a:xfrm>
            <a:off x="694533" y="859619"/>
            <a:ext cx="7977231" cy="1020815"/>
            <a:chOff x="694533" y="1454769"/>
            <a:chExt cx="7977231" cy="900509"/>
          </a:xfrm>
        </p:grpSpPr>
        <p:grpSp>
          <p:nvGrpSpPr>
            <p:cNvPr id="19" name="グループ化 18"/>
            <p:cNvGrpSpPr/>
            <p:nvPr/>
          </p:nvGrpSpPr>
          <p:grpSpPr>
            <a:xfrm>
              <a:off x="694533" y="1454769"/>
              <a:ext cx="7977231" cy="900509"/>
              <a:chOff x="634048" y="3552436"/>
              <a:chExt cx="7162073" cy="1357453"/>
            </a:xfrm>
          </p:grpSpPr>
          <p:pic>
            <p:nvPicPr>
              <p:cNvPr id="20" name="図 1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755576" y="3654043"/>
                <a:ext cx="432048" cy="658222"/>
              </a:xfrm>
              <a:prstGeom prst="rect">
                <a:avLst/>
              </a:prstGeom>
            </p:spPr>
          </p:pic>
          <p:sp>
            <p:nvSpPr>
              <p:cNvPr id="21" name="コンテンツ プレースホルダー 2"/>
              <p:cNvSpPr txBox="1">
                <a:spLocks/>
              </p:cNvSpPr>
              <p:nvPr/>
            </p:nvSpPr>
            <p:spPr>
              <a:xfrm>
                <a:off x="634048" y="3552436"/>
                <a:ext cx="7162073" cy="1357453"/>
              </a:xfrm>
              <a:prstGeom prst="rect">
                <a:avLst/>
              </a:prstGeom>
              <a:ln w="19050">
                <a:solidFill>
                  <a:srgbClr val="339933"/>
                </a:solidFill>
                <a:prstDash val="lgDash"/>
              </a:ln>
            </p:spPr>
            <p:txBody>
              <a:bodyPr>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endParaRPr lang="ja-JP" altLang="en-US" sz="1600" dirty="0">
                  <a:latin typeface="+mn-ea"/>
                </a:endParaRPr>
              </a:p>
            </p:txBody>
          </p:sp>
        </p:grpSp>
        <p:sp>
          <p:nvSpPr>
            <p:cNvPr id="22" name="コンテンツ プレースホルダー 2"/>
            <p:cNvSpPr txBox="1">
              <a:spLocks/>
            </p:cNvSpPr>
            <p:nvPr/>
          </p:nvSpPr>
          <p:spPr>
            <a:xfrm>
              <a:off x="1289712" y="1491942"/>
              <a:ext cx="7310045" cy="830997"/>
            </a:xfrm>
            <a:prstGeom prst="rect">
              <a:avLst/>
            </a:prstGeom>
          </p:spPr>
          <p:txBody>
            <a:bodyPr wrap="square">
              <a:sp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None/>
              </a:pPr>
              <a:r>
                <a:rPr lang="en-US" altLang="ja-JP" sz="1600" dirty="0">
                  <a:solidFill>
                    <a:prstClr val="black"/>
                  </a:solidFill>
                  <a:latin typeface="+mn-ea"/>
                </a:rPr>
                <a:t>Access</a:t>
              </a:r>
              <a:r>
                <a:rPr lang="ja-JP" altLang="en-US" sz="1600" dirty="0">
                  <a:solidFill>
                    <a:prstClr val="black"/>
                  </a:solidFill>
                  <a:latin typeface="+mn-ea"/>
                </a:rPr>
                <a:t>本体でデータを修正すると、支援ツールと同期がとれていない状態になるため、</a:t>
              </a:r>
              <a:r>
                <a:rPr lang="en-US" altLang="ja-JP" sz="1600" dirty="0">
                  <a:solidFill>
                    <a:prstClr val="black"/>
                  </a:solidFill>
                  <a:latin typeface="+mn-ea"/>
                </a:rPr>
                <a:t>Access</a:t>
              </a:r>
              <a:r>
                <a:rPr lang="ja-JP" altLang="en-US" sz="1600" dirty="0">
                  <a:solidFill>
                    <a:prstClr val="black"/>
                  </a:solidFill>
                  <a:latin typeface="+mn-ea"/>
                </a:rPr>
                <a:t>本体でデータ修正する場合は、支援ツールのデータも修正すること。</a:t>
              </a:r>
              <a:endParaRPr lang="en-US" altLang="ja-JP" sz="1600" dirty="0">
                <a:solidFill>
                  <a:prstClr val="black"/>
                </a:solidFill>
                <a:latin typeface="+mn-ea"/>
              </a:endParaRPr>
            </a:p>
          </p:txBody>
        </p:sp>
      </p:grpSp>
      <p:sp>
        <p:nvSpPr>
          <p:cNvPr id="23" name="テキスト ボックス 22"/>
          <p:cNvSpPr txBox="1"/>
          <p:nvPr/>
        </p:nvSpPr>
        <p:spPr>
          <a:xfrm>
            <a:off x="5518691" y="5381168"/>
            <a:ext cx="773690" cy="325205"/>
          </a:xfrm>
          <a:prstGeom prst="rect">
            <a:avLst/>
          </a:prstGeom>
          <a:noFill/>
          <a:ln w="25400">
            <a:solidFill>
              <a:srgbClr val="FF0000"/>
            </a:solidFill>
          </a:ln>
        </p:spPr>
        <p:txBody>
          <a:bodyPr wrap="square" rtlCol="0">
            <a:spAutoFit/>
          </a:bodyPr>
          <a:lstStyle/>
          <a:p>
            <a:endParaRPr kumimoji="1" lang="ja-JP" altLang="en-US" dirty="0">
              <a:latin typeface="+mn-ea"/>
            </a:endParaRPr>
          </a:p>
        </p:txBody>
      </p:sp>
      <p:pic>
        <p:nvPicPr>
          <p:cNvPr id="15" name="図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56176" y="5363059"/>
            <a:ext cx="477836" cy="477836"/>
          </a:xfrm>
          <a:prstGeom prst="rect">
            <a:avLst/>
          </a:prstGeom>
        </p:spPr>
      </p:pic>
      <p:sp>
        <p:nvSpPr>
          <p:cNvPr id="18" name="円形吹き出し 7">
            <a:extLst>
              <a:ext uri="{FF2B5EF4-FFF2-40B4-BE49-F238E27FC236}">
                <a16:creationId xmlns:a16="http://schemas.microsoft.com/office/drawing/2014/main" id="{E632655C-5213-4A0C-981E-87CC3C5999EE}"/>
              </a:ext>
            </a:extLst>
          </p:cNvPr>
          <p:cNvSpPr/>
          <p:nvPr/>
        </p:nvSpPr>
        <p:spPr>
          <a:xfrm>
            <a:off x="538024" y="2366238"/>
            <a:ext cx="376409" cy="334615"/>
          </a:xfrm>
          <a:prstGeom prst="wedgeEllipseCallout">
            <a:avLst>
              <a:gd name="adj1" fmla="val 57077"/>
              <a:gd name="adj2" fmla="val -1163"/>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３</a:t>
            </a:r>
          </a:p>
        </p:txBody>
      </p:sp>
    </p:spTree>
    <p:extLst>
      <p:ext uri="{BB962C8B-B14F-4D97-AF65-F5344CB8AC3E}">
        <p14:creationId xmlns:p14="http://schemas.microsoft.com/office/powerpoint/2010/main" val="355666546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6E590130-BC80-D175-B352-4321541A2881}"/>
              </a:ext>
            </a:extLst>
          </p:cNvPr>
          <p:cNvPicPr>
            <a:picLocks noChangeAspect="1"/>
          </p:cNvPicPr>
          <p:nvPr/>
        </p:nvPicPr>
        <p:blipFill>
          <a:blip r:embed="rId3"/>
          <a:stretch>
            <a:fillRect/>
          </a:stretch>
        </p:blipFill>
        <p:spPr>
          <a:xfrm>
            <a:off x="1943552" y="1340768"/>
            <a:ext cx="5088223" cy="4967749"/>
          </a:xfrm>
          <a:prstGeom prst="rect">
            <a:avLst/>
          </a:prstGeom>
          <a:ln>
            <a:solidFill>
              <a:schemeClr val="tx1"/>
            </a:solidFill>
          </a:ln>
        </p:spPr>
      </p:pic>
      <p:sp>
        <p:nvSpPr>
          <p:cNvPr id="2" name="スライド番号プレースホルダー 1"/>
          <p:cNvSpPr>
            <a:spLocks noGrp="1"/>
          </p:cNvSpPr>
          <p:nvPr>
            <p:ph type="sldNum" sz="quarter" idx="12"/>
          </p:nvPr>
        </p:nvSpPr>
        <p:spPr/>
        <p:txBody>
          <a:bodyPr/>
          <a:lstStyle/>
          <a:p>
            <a:fld id="{64452A23-BFEA-43FD-98FB-69091C0AE9EE}" type="slidenum">
              <a:rPr kumimoji="1" lang="ja-JP" altLang="en-US" smtClean="0"/>
              <a:pPr/>
              <a:t>68</a:t>
            </a:fld>
            <a:endParaRPr kumimoji="1" lang="ja-JP" altLang="en-US"/>
          </a:p>
        </p:txBody>
      </p:sp>
      <p:grpSp>
        <p:nvGrpSpPr>
          <p:cNvPr id="7" name="グループ化 6"/>
          <p:cNvGrpSpPr/>
          <p:nvPr/>
        </p:nvGrpSpPr>
        <p:grpSpPr>
          <a:xfrm>
            <a:off x="699225" y="188640"/>
            <a:ext cx="7977231" cy="1008335"/>
            <a:chOff x="395536" y="908720"/>
            <a:chExt cx="7632848" cy="1008335"/>
          </a:xfrm>
        </p:grpSpPr>
        <p:sp>
          <p:nvSpPr>
            <p:cNvPr id="8" name="フローチャート: 処理 7"/>
            <p:cNvSpPr/>
            <p:nvPr/>
          </p:nvSpPr>
          <p:spPr>
            <a:xfrm>
              <a:off x="395536" y="908720"/>
              <a:ext cx="7632848" cy="360040"/>
            </a:xfrm>
            <a:prstGeom prst="flowChartProcess">
              <a:avLst/>
            </a:prstGeom>
            <a:solidFill>
              <a:srgbClr val="92D050"/>
            </a:solid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ja-JP" altLang="en-US" dirty="0">
                  <a:solidFill>
                    <a:schemeClr val="tx1"/>
                  </a:solidFill>
                  <a:latin typeface="+mn-ea"/>
                </a:rPr>
                <a:t>（３）</a:t>
              </a:r>
              <a:r>
                <a:rPr lang="en-US" altLang="ja-JP" dirty="0">
                  <a:solidFill>
                    <a:schemeClr val="tx1"/>
                  </a:solidFill>
                  <a:latin typeface="+mn-ea"/>
                </a:rPr>
                <a:t>Access </a:t>
              </a:r>
              <a:r>
                <a:rPr lang="ja-JP" altLang="en-US" dirty="0">
                  <a:solidFill>
                    <a:schemeClr val="tx1"/>
                  </a:solidFill>
                  <a:latin typeface="+mn-ea"/>
                </a:rPr>
                <a:t>本体：営農計画書　データ入力・修正・確認</a:t>
              </a:r>
            </a:p>
          </p:txBody>
        </p:sp>
        <p:sp>
          <p:nvSpPr>
            <p:cNvPr id="9" name="フローチャート: 処理 8"/>
            <p:cNvSpPr/>
            <p:nvPr/>
          </p:nvSpPr>
          <p:spPr>
            <a:xfrm>
              <a:off x="395536" y="1269563"/>
              <a:ext cx="7632848" cy="647492"/>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申請者の営農計画書情報を確認する。</a:t>
              </a:r>
              <a:endParaRPr lang="en-US" altLang="ja-JP" dirty="0">
                <a:solidFill>
                  <a:schemeClr val="tx1"/>
                </a:solidFill>
                <a:latin typeface="+mn-ea"/>
              </a:endParaRPr>
            </a:p>
            <a:p>
              <a:r>
                <a:rPr lang="ja-JP" altLang="en-US" dirty="0">
                  <a:solidFill>
                    <a:schemeClr val="tx1"/>
                  </a:solidFill>
                  <a:latin typeface="+mn-ea"/>
                </a:rPr>
                <a:t>①営農計画書データ入力・修正・確認ボタンを押す。</a:t>
              </a:r>
              <a:endParaRPr lang="en-US" altLang="ja-JP" dirty="0">
                <a:solidFill>
                  <a:schemeClr val="tx1"/>
                </a:solidFill>
                <a:latin typeface="+mn-ea"/>
              </a:endParaRPr>
            </a:p>
          </p:txBody>
        </p:sp>
      </p:grpSp>
      <p:sp>
        <p:nvSpPr>
          <p:cNvPr id="12" name="テキスト ボックス 11"/>
          <p:cNvSpPr txBox="1"/>
          <p:nvPr/>
        </p:nvSpPr>
        <p:spPr>
          <a:xfrm>
            <a:off x="2411760" y="2862430"/>
            <a:ext cx="2063924" cy="566570"/>
          </a:xfrm>
          <a:prstGeom prst="rect">
            <a:avLst/>
          </a:prstGeom>
          <a:noFill/>
          <a:ln w="25400">
            <a:solidFill>
              <a:srgbClr val="FF0000"/>
            </a:solidFill>
          </a:ln>
        </p:spPr>
        <p:txBody>
          <a:bodyPr wrap="square" rtlCol="0">
            <a:spAutoFit/>
          </a:bodyPr>
          <a:lstStyle/>
          <a:p>
            <a:endParaRPr kumimoji="1" lang="ja-JP" altLang="en-US" dirty="0"/>
          </a:p>
        </p:txBody>
      </p:sp>
      <p:pic>
        <p:nvPicPr>
          <p:cNvPr id="10" name="図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90678" y="3019029"/>
            <a:ext cx="770011" cy="770011"/>
          </a:xfrm>
          <a:prstGeom prst="rect">
            <a:avLst/>
          </a:prstGeom>
        </p:spPr>
      </p:pic>
      <p:sp>
        <p:nvSpPr>
          <p:cNvPr id="11" name="円形吹き出し 7">
            <a:extLst>
              <a:ext uri="{FF2B5EF4-FFF2-40B4-BE49-F238E27FC236}">
                <a16:creationId xmlns:a16="http://schemas.microsoft.com/office/drawing/2014/main" id="{E632655C-5213-4A0C-981E-87CC3C5999EE}"/>
              </a:ext>
            </a:extLst>
          </p:cNvPr>
          <p:cNvSpPr/>
          <p:nvPr/>
        </p:nvSpPr>
        <p:spPr>
          <a:xfrm>
            <a:off x="1993615" y="3284686"/>
            <a:ext cx="376409" cy="334615"/>
          </a:xfrm>
          <a:prstGeom prst="wedgeEllipseCallout">
            <a:avLst>
              <a:gd name="adj1" fmla="val 46606"/>
              <a:gd name="adj2" fmla="val -48278"/>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１</a:t>
            </a:r>
          </a:p>
        </p:txBody>
      </p:sp>
      <p:pic>
        <p:nvPicPr>
          <p:cNvPr id="3" name="図 2">
            <a:extLst>
              <a:ext uri="{FF2B5EF4-FFF2-40B4-BE49-F238E27FC236}">
                <a16:creationId xmlns:a16="http://schemas.microsoft.com/office/drawing/2014/main" id="{4B23A3A4-7543-4300-9433-3BF9B7531344}"/>
              </a:ext>
            </a:extLst>
          </p:cNvPr>
          <p:cNvPicPr>
            <a:picLocks noChangeAspect="1"/>
          </p:cNvPicPr>
          <p:nvPr/>
        </p:nvPicPr>
        <p:blipFill>
          <a:blip r:embed="rId5"/>
          <a:stretch>
            <a:fillRect/>
          </a:stretch>
        </p:blipFill>
        <p:spPr>
          <a:xfrm>
            <a:off x="3131840" y="2132856"/>
            <a:ext cx="1296144" cy="194052"/>
          </a:xfrm>
          <a:prstGeom prst="rect">
            <a:avLst/>
          </a:prstGeom>
        </p:spPr>
      </p:pic>
      <p:pic>
        <p:nvPicPr>
          <p:cNvPr id="4" name="図 3">
            <a:extLst>
              <a:ext uri="{FF2B5EF4-FFF2-40B4-BE49-F238E27FC236}">
                <a16:creationId xmlns:a16="http://schemas.microsoft.com/office/drawing/2014/main" id="{A9B45A6A-DDB6-E044-80BB-69FB2D5F17B1}"/>
              </a:ext>
            </a:extLst>
          </p:cNvPr>
          <p:cNvPicPr>
            <a:picLocks noChangeAspect="1"/>
          </p:cNvPicPr>
          <p:nvPr/>
        </p:nvPicPr>
        <p:blipFill>
          <a:blip r:embed="rId6"/>
          <a:stretch>
            <a:fillRect/>
          </a:stretch>
        </p:blipFill>
        <p:spPr>
          <a:xfrm>
            <a:off x="3059832" y="2168684"/>
            <a:ext cx="1317569" cy="175169"/>
          </a:xfrm>
          <a:prstGeom prst="rect">
            <a:avLst/>
          </a:prstGeom>
        </p:spPr>
      </p:pic>
    </p:spTree>
    <p:extLst>
      <p:ext uri="{BB962C8B-B14F-4D97-AF65-F5344CB8AC3E}">
        <p14:creationId xmlns:p14="http://schemas.microsoft.com/office/powerpoint/2010/main" val="35617418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フローチャート: 処理 9"/>
          <p:cNvSpPr/>
          <p:nvPr/>
        </p:nvSpPr>
        <p:spPr>
          <a:xfrm>
            <a:off x="477580" y="188640"/>
            <a:ext cx="8054861" cy="360040"/>
          </a:xfrm>
          <a:prstGeom prst="flowChartProcess">
            <a:avLst/>
          </a:prstGeom>
          <a:solidFill>
            <a:srgbClr val="92D050"/>
          </a:solid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ja-JP" altLang="en-US" dirty="0">
                <a:solidFill>
                  <a:schemeClr val="tx1"/>
                </a:solidFill>
                <a:latin typeface="+mn-ea"/>
              </a:rPr>
              <a:t>（３）申請書入力システムの概要・操作の流れについて</a:t>
            </a:r>
          </a:p>
        </p:txBody>
      </p:sp>
      <p:sp>
        <p:nvSpPr>
          <p:cNvPr id="14" name="角丸四角形 13"/>
          <p:cNvSpPr/>
          <p:nvPr/>
        </p:nvSpPr>
        <p:spPr>
          <a:xfrm>
            <a:off x="2834310" y="3514944"/>
            <a:ext cx="3060000" cy="720000"/>
          </a:xfrm>
          <a:prstGeom prst="roundRect">
            <a:avLst>
              <a:gd name="adj" fmla="val 28575"/>
            </a:avLst>
          </a:prstGeom>
          <a:solidFill>
            <a:srgbClr val="FFE5E5"/>
          </a:solidFill>
          <a:ln w="38100">
            <a:solidFill>
              <a:srgbClr val="993366"/>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r>
              <a:rPr kumimoji="1" lang="ja-JP" altLang="en-US" sz="2400" dirty="0">
                <a:solidFill>
                  <a:schemeClr val="tx1"/>
                </a:solidFill>
                <a:latin typeface="+mn-ea"/>
              </a:rPr>
              <a:t>申請書入力システム</a:t>
            </a:r>
          </a:p>
        </p:txBody>
      </p:sp>
      <p:sp>
        <p:nvSpPr>
          <p:cNvPr id="15" name="角丸四角形 14"/>
          <p:cNvSpPr/>
          <p:nvPr/>
        </p:nvSpPr>
        <p:spPr>
          <a:xfrm>
            <a:off x="971601" y="5716781"/>
            <a:ext cx="2424168" cy="528979"/>
          </a:xfrm>
          <a:prstGeom prst="roundRect">
            <a:avLst/>
          </a:prstGeom>
          <a:solidFill>
            <a:srgbClr val="CCECFF"/>
          </a:solid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n-ea"/>
              </a:rPr>
              <a:t>交付金算定システム</a:t>
            </a:r>
          </a:p>
        </p:txBody>
      </p:sp>
      <p:sp>
        <p:nvSpPr>
          <p:cNvPr id="17" name="テキスト ボックス 16"/>
          <p:cNvSpPr txBox="1"/>
          <p:nvPr/>
        </p:nvSpPr>
        <p:spPr>
          <a:xfrm>
            <a:off x="5764085" y="1660213"/>
            <a:ext cx="3379916" cy="400110"/>
          </a:xfrm>
          <a:prstGeom prst="rect">
            <a:avLst/>
          </a:prstGeom>
          <a:noFill/>
        </p:spPr>
        <p:txBody>
          <a:bodyPr wrap="square" rtlCol="0">
            <a:spAutoFit/>
          </a:bodyPr>
          <a:lstStyle/>
          <a:p>
            <a:r>
              <a:rPr lang="ja-JP" altLang="en-US" sz="2000" dirty="0">
                <a:latin typeface="+mn-ea"/>
              </a:rPr>
              <a:t>２．</a:t>
            </a:r>
            <a:r>
              <a:rPr lang="en-US" altLang="ja-JP" sz="2000" dirty="0">
                <a:latin typeface="+mn-ea"/>
              </a:rPr>
              <a:t>CSV</a:t>
            </a:r>
            <a:r>
              <a:rPr lang="ja-JP" altLang="en-US" sz="2000" dirty="0">
                <a:latin typeface="+mn-ea"/>
              </a:rPr>
              <a:t>ファイル出力</a:t>
            </a:r>
            <a:endParaRPr kumimoji="1" lang="ja-JP" altLang="en-US" sz="2000" dirty="0">
              <a:latin typeface="+mn-ea"/>
            </a:endParaRPr>
          </a:p>
        </p:txBody>
      </p:sp>
      <p:sp>
        <p:nvSpPr>
          <p:cNvPr id="20" name="テキスト ボックス 19"/>
          <p:cNvSpPr txBox="1"/>
          <p:nvPr/>
        </p:nvSpPr>
        <p:spPr>
          <a:xfrm>
            <a:off x="4589100" y="5643629"/>
            <a:ext cx="2812491" cy="707886"/>
          </a:xfrm>
          <a:prstGeom prst="rect">
            <a:avLst/>
          </a:prstGeom>
          <a:noFill/>
        </p:spPr>
        <p:txBody>
          <a:bodyPr wrap="square" rtlCol="0">
            <a:spAutoFit/>
          </a:bodyPr>
          <a:lstStyle/>
          <a:p>
            <a:r>
              <a:rPr kumimoji="1" lang="ja-JP" altLang="en-US" sz="2000" dirty="0">
                <a:latin typeface="+mn-ea"/>
              </a:rPr>
              <a:t>交付申請書等のデータ取り込み</a:t>
            </a:r>
          </a:p>
        </p:txBody>
      </p:sp>
      <p:sp>
        <p:nvSpPr>
          <p:cNvPr id="21" name="テキスト ボックス 20"/>
          <p:cNvSpPr txBox="1"/>
          <p:nvPr/>
        </p:nvSpPr>
        <p:spPr>
          <a:xfrm>
            <a:off x="5930181" y="825145"/>
            <a:ext cx="3213819" cy="707886"/>
          </a:xfrm>
          <a:prstGeom prst="rect">
            <a:avLst/>
          </a:prstGeom>
          <a:noFill/>
        </p:spPr>
        <p:txBody>
          <a:bodyPr wrap="square" rtlCol="0">
            <a:spAutoFit/>
          </a:bodyPr>
          <a:lstStyle/>
          <a:p>
            <a:r>
              <a:rPr lang="ja-JP" altLang="en-US" sz="2000" dirty="0">
                <a:latin typeface="+mn-ea"/>
              </a:rPr>
              <a:t>１．交付申請書等の</a:t>
            </a:r>
            <a:endParaRPr lang="en-US" altLang="ja-JP" sz="2000" dirty="0">
              <a:latin typeface="+mn-ea"/>
            </a:endParaRPr>
          </a:p>
          <a:p>
            <a:r>
              <a:rPr lang="ja-JP" altLang="en-US" sz="2000" dirty="0">
                <a:latin typeface="+mn-ea"/>
              </a:rPr>
              <a:t>　　データ入力</a:t>
            </a:r>
            <a:endParaRPr kumimoji="1" lang="ja-JP" altLang="en-US" sz="2000" dirty="0">
              <a:latin typeface="+mn-ea"/>
            </a:endParaRPr>
          </a:p>
        </p:txBody>
      </p:sp>
      <p:sp>
        <p:nvSpPr>
          <p:cNvPr id="22" name="テキスト ボックス 21"/>
          <p:cNvSpPr txBox="1"/>
          <p:nvPr/>
        </p:nvSpPr>
        <p:spPr>
          <a:xfrm>
            <a:off x="4676093" y="4408592"/>
            <a:ext cx="2500330" cy="400110"/>
          </a:xfrm>
          <a:prstGeom prst="rect">
            <a:avLst/>
          </a:prstGeom>
          <a:noFill/>
        </p:spPr>
        <p:txBody>
          <a:bodyPr wrap="square" rtlCol="0">
            <a:spAutoFit/>
          </a:bodyPr>
          <a:lstStyle/>
          <a:p>
            <a:r>
              <a:rPr kumimoji="1" lang="ja-JP" altLang="en-US" sz="2000" dirty="0">
                <a:latin typeface="+mn-ea"/>
              </a:rPr>
              <a:t>５．</a:t>
            </a:r>
            <a:r>
              <a:rPr lang="ja-JP" altLang="en-US" sz="2000" dirty="0">
                <a:latin typeface="+mn-ea"/>
              </a:rPr>
              <a:t>修正</a:t>
            </a:r>
            <a:r>
              <a:rPr kumimoji="1" lang="ja-JP" altLang="en-US" sz="2000" dirty="0">
                <a:latin typeface="+mn-ea"/>
              </a:rPr>
              <a:t>作業等</a:t>
            </a:r>
          </a:p>
        </p:txBody>
      </p:sp>
      <p:sp>
        <p:nvSpPr>
          <p:cNvPr id="25" name="角丸四角形 24"/>
          <p:cNvSpPr/>
          <p:nvPr/>
        </p:nvSpPr>
        <p:spPr>
          <a:xfrm>
            <a:off x="2834310" y="749503"/>
            <a:ext cx="3060000" cy="636531"/>
          </a:xfrm>
          <a:prstGeom prst="roundRect">
            <a:avLst>
              <a:gd name="adj" fmla="val 27444"/>
            </a:avLst>
          </a:prstGeom>
          <a:solidFill>
            <a:srgbClr val="E6FEF8"/>
          </a:solidFill>
          <a:ln w="38100">
            <a:solidFill>
              <a:srgbClr val="339933"/>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r>
              <a:rPr kumimoji="1" lang="ja-JP" altLang="en-US" sz="2400" dirty="0">
                <a:solidFill>
                  <a:schemeClr val="tx1"/>
                </a:solidFill>
                <a:latin typeface="+mn-ea"/>
              </a:rPr>
              <a:t>入力支援ツール</a:t>
            </a:r>
          </a:p>
        </p:txBody>
      </p:sp>
      <p:pic>
        <p:nvPicPr>
          <p:cNvPr id="27" name="図 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76573" y="3445579"/>
            <a:ext cx="648072" cy="648072"/>
          </a:xfrm>
          <a:prstGeom prst="rect">
            <a:avLst/>
          </a:prstGeom>
        </p:spPr>
      </p:pic>
      <p:pic>
        <p:nvPicPr>
          <p:cNvPr id="28" name="Picture 13"/>
          <p:cNvPicPr>
            <a:picLocks noChangeAspect="1" noChangeArrowheads="1"/>
          </p:cNvPicPr>
          <p:nvPr/>
        </p:nvPicPr>
        <p:blipFill>
          <a:blip r:embed="rId4" cstate="print"/>
          <a:srcRect/>
          <a:stretch>
            <a:fillRect/>
          </a:stretch>
        </p:blipFill>
        <p:spPr bwMode="auto">
          <a:xfrm>
            <a:off x="614727" y="5505232"/>
            <a:ext cx="572898" cy="572898"/>
          </a:xfrm>
          <a:prstGeom prst="rect">
            <a:avLst/>
          </a:prstGeom>
          <a:noFill/>
          <a:ln w="9525">
            <a:noFill/>
            <a:miter lim="800000"/>
            <a:headEnd/>
            <a:tailEnd/>
          </a:ln>
          <a:effectLst/>
        </p:spPr>
      </p:pic>
      <p:sp>
        <p:nvSpPr>
          <p:cNvPr id="29" name="Document"/>
          <p:cNvSpPr>
            <a:spLocks noEditPoints="1" noChangeArrowheads="1"/>
          </p:cNvSpPr>
          <p:nvPr/>
        </p:nvSpPr>
        <p:spPr bwMode="auto">
          <a:xfrm>
            <a:off x="2116359" y="2003156"/>
            <a:ext cx="785818" cy="514856"/>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D8EBB3"/>
          </a:solidFill>
          <a:ln w="9525">
            <a:solidFill>
              <a:srgbClr val="000000"/>
            </a:solidFill>
            <a:miter lim="800000"/>
            <a:headEnd/>
            <a:tailEnd/>
          </a:ln>
          <a:effectLst>
            <a:outerShdw dist="107763" dir="2700000" algn="ctr" rotWithShape="0">
              <a:srgbClr val="808080"/>
            </a:outerShdw>
          </a:effectLst>
        </p:spPr>
        <p:txBody>
          <a:bodyPr vert="horz" wrap="square" lIns="36000" tIns="36000" rIns="36000" bIns="36000" numCol="1" anchor="b" anchorCtr="0" compatLnSpc="1">
            <a:prstTxWarp prst="textNoShape">
              <a:avLst/>
            </a:prstTxWarp>
            <a:noAutofit/>
          </a:bodyPr>
          <a:lstStyle/>
          <a:p>
            <a:pPr algn="ctr"/>
            <a:r>
              <a:rPr lang="en-US" altLang="ja-JP" sz="1400" dirty="0">
                <a:latin typeface="+mn-ea"/>
              </a:rPr>
              <a:t>Excel</a:t>
            </a:r>
            <a:endParaRPr lang="ja-JP" altLang="en-US" sz="1400" dirty="0">
              <a:latin typeface="+mn-ea"/>
            </a:endParaRPr>
          </a:p>
        </p:txBody>
      </p:sp>
      <p:sp>
        <p:nvSpPr>
          <p:cNvPr id="30" name="テキスト ボックス 29"/>
          <p:cNvSpPr txBox="1"/>
          <p:nvPr/>
        </p:nvSpPr>
        <p:spPr>
          <a:xfrm>
            <a:off x="5887618" y="3552263"/>
            <a:ext cx="3256382" cy="707886"/>
          </a:xfrm>
          <a:prstGeom prst="rect">
            <a:avLst/>
          </a:prstGeom>
          <a:noFill/>
        </p:spPr>
        <p:txBody>
          <a:bodyPr wrap="square" rtlCol="0">
            <a:spAutoFit/>
          </a:bodyPr>
          <a:lstStyle/>
          <a:p>
            <a:r>
              <a:rPr lang="ja-JP" altLang="en-US" sz="2000" dirty="0">
                <a:latin typeface="+mn-ea"/>
              </a:rPr>
              <a:t>３．入力用データ取込</a:t>
            </a:r>
            <a:endParaRPr lang="en-US" altLang="ja-JP" sz="2000" dirty="0">
              <a:latin typeface="+mn-ea"/>
            </a:endParaRPr>
          </a:p>
          <a:p>
            <a:r>
              <a:rPr kumimoji="1" lang="ja-JP" altLang="en-US" sz="2000" dirty="0">
                <a:latin typeface="+mn-ea"/>
              </a:rPr>
              <a:t>４．集計実行</a:t>
            </a:r>
          </a:p>
        </p:txBody>
      </p:sp>
      <p:sp>
        <p:nvSpPr>
          <p:cNvPr id="31" name="環状矢印 30"/>
          <p:cNvSpPr/>
          <p:nvPr/>
        </p:nvSpPr>
        <p:spPr>
          <a:xfrm rot="5400000">
            <a:off x="3603772" y="1562616"/>
            <a:ext cx="1872286" cy="1664023"/>
          </a:xfrm>
          <a:prstGeom prst="circularArrow">
            <a:avLst/>
          </a:prstGeom>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n-ea"/>
            </a:endParaRPr>
          </a:p>
        </p:txBody>
      </p:sp>
      <p:sp>
        <p:nvSpPr>
          <p:cNvPr id="32" name="環状矢印 31"/>
          <p:cNvSpPr/>
          <p:nvPr/>
        </p:nvSpPr>
        <p:spPr>
          <a:xfrm rot="5400000" flipH="1" flipV="1">
            <a:off x="3177035" y="1575766"/>
            <a:ext cx="1845990" cy="1664023"/>
          </a:xfrm>
          <a:prstGeom prst="circularArrow">
            <a:avLst/>
          </a:prstGeom>
          <a:solidFill>
            <a:schemeClr val="accent1">
              <a:lumMod val="40000"/>
              <a:lumOff val="60000"/>
            </a:schemeClr>
          </a:solidFill>
          <a:ln w="3810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n-ea"/>
            </a:endParaRPr>
          </a:p>
        </p:txBody>
      </p:sp>
      <p:sp>
        <p:nvSpPr>
          <p:cNvPr id="33" name="正方形/長方形 32"/>
          <p:cNvSpPr/>
          <p:nvPr/>
        </p:nvSpPr>
        <p:spPr>
          <a:xfrm>
            <a:off x="1075112" y="1499100"/>
            <a:ext cx="3136848" cy="1831671"/>
          </a:xfrm>
          <a:prstGeom prst="rect">
            <a:avLst/>
          </a:prstGeom>
          <a:noFill/>
          <a:ln w="9525">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n-ea"/>
            </a:endParaRPr>
          </a:p>
        </p:txBody>
      </p:sp>
      <p:sp>
        <p:nvSpPr>
          <p:cNvPr id="34" name="正方形/長方形 33"/>
          <p:cNvSpPr/>
          <p:nvPr/>
        </p:nvSpPr>
        <p:spPr>
          <a:xfrm>
            <a:off x="1075111" y="3008954"/>
            <a:ext cx="1949533" cy="329121"/>
          </a:xfrm>
          <a:prstGeom prst="rect">
            <a:avLst/>
          </a:prstGeom>
          <a:noFill/>
          <a:ln w="9525">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400" dirty="0">
                <a:solidFill>
                  <a:schemeClr val="tx1"/>
                </a:solidFill>
                <a:latin typeface="+mn-ea"/>
              </a:rPr>
              <a:t>※</a:t>
            </a:r>
            <a:r>
              <a:rPr lang="ja-JP" altLang="en-US" sz="1400" dirty="0">
                <a:solidFill>
                  <a:schemeClr val="tx1"/>
                </a:solidFill>
                <a:latin typeface="+mn-ea"/>
              </a:rPr>
              <a:t>必要な場合</a:t>
            </a:r>
            <a:endParaRPr kumimoji="1" lang="ja-JP" altLang="en-US" sz="1400" dirty="0">
              <a:solidFill>
                <a:schemeClr val="tx1"/>
              </a:solidFill>
              <a:latin typeface="+mn-ea"/>
            </a:endParaRPr>
          </a:p>
        </p:txBody>
      </p:sp>
      <p:sp>
        <p:nvSpPr>
          <p:cNvPr id="35" name="テキスト ボックス 34"/>
          <p:cNvSpPr txBox="1"/>
          <p:nvPr/>
        </p:nvSpPr>
        <p:spPr>
          <a:xfrm>
            <a:off x="686735" y="1484784"/>
            <a:ext cx="2637478" cy="369332"/>
          </a:xfrm>
          <a:prstGeom prst="rect">
            <a:avLst/>
          </a:prstGeom>
          <a:noFill/>
        </p:spPr>
        <p:txBody>
          <a:bodyPr wrap="square" rtlCol="0">
            <a:spAutoFit/>
          </a:bodyPr>
          <a:lstStyle/>
          <a:p>
            <a:pPr algn="r"/>
            <a:r>
              <a:rPr lang="ja-JP" altLang="en-US" dirty="0">
                <a:latin typeface="+mn-ea"/>
              </a:rPr>
              <a:t>②コピー＆貼り付け</a:t>
            </a:r>
            <a:endParaRPr kumimoji="1" lang="ja-JP" altLang="en-US" dirty="0">
              <a:latin typeface="+mn-ea"/>
            </a:endParaRPr>
          </a:p>
        </p:txBody>
      </p:sp>
      <p:sp>
        <p:nvSpPr>
          <p:cNvPr id="36" name="テキスト ボックス 35"/>
          <p:cNvSpPr txBox="1"/>
          <p:nvPr/>
        </p:nvSpPr>
        <p:spPr>
          <a:xfrm>
            <a:off x="686734" y="2636912"/>
            <a:ext cx="2637478" cy="369332"/>
          </a:xfrm>
          <a:prstGeom prst="rect">
            <a:avLst/>
          </a:prstGeom>
          <a:noFill/>
        </p:spPr>
        <p:txBody>
          <a:bodyPr wrap="square" rtlCol="0">
            <a:spAutoFit/>
          </a:bodyPr>
          <a:lstStyle/>
          <a:p>
            <a:pPr algn="r"/>
            <a:r>
              <a:rPr lang="ja-JP" altLang="en-US" dirty="0">
                <a:latin typeface="+mn-ea"/>
              </a:rPr>
              <a:t>①入力用データ出力</a:t>
            </a:r>
            <a:endParaRPr kumimoji="1" lang="ja-JP" altLang="en-US" dirty="0">
              <a:latin typeface="+mn-ea"/>
            </a:endParaRPr>
          </a:p>
        </p:txBody>
      </p:sp>
      <p:pic>
        <p:nvPicPr>
          <p:cNvPr id="39" name="Picture 18"/>
          <p:cNvPicPr>
            <a:picLocks noChangeAspect="1" noChangeArrowheads="1"/>
          </p:cNvPicPr>
          <p:nvPr/>
        </p:nvPicPr>
        <p:blipFill>
          <a:blip r:embed="rId5" cstate="print"/>
          <a:srcRect/>
          <a:stretch>
            <a:fillRect/>
          </a:stretch>
        </p:blipFill>
        <p:spPr bwMode="auto">
          <a:xfrm>
            <a:off x="2107011" y="1861420"/>
            <a:ext cx="285752" cy="285752"/>
          </a:xfrm>
          <a:prstGeom prst="rect">
            <a:avLst/>
          </a:prstGeom>
          <a:noFill/>
          <a:ln w="9525">
            <a:noFill/>
            <a:miter lim="800000"/>
            <a:headEnd/>
            <a:tailEnd/>
          </a:ln>
          <a:effectLst/>
        </p:spPr>
      </p:pic>
      <p:sp>
        <p:nvSpPr>
          <p:cNvPr id="40" name="下矢印 39"/>
          <p:cNvSpPr/>
          <p:nvPr/>
        </p:nvSpPr>
        <p:spPr>
          <a:xfrm>
            <a:off x="4193699" y="4297508"/>
            <a:ext cx="300934" cy="4028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1"/>
              </a:solidFill>
              <a:latin typeface="+mn-ea"/>
            </a:endParaRPr>
          </a:p>
        </p:txBody>
      </p:sp>
      <p:sp>
        <p:nvSpPr>
          <p:cNvPr id="3" name="屈折矢印 2"/>
          <p:cNvSpPr/>
          <p:nvPr/>
        </p:nvSpPr>
        <p:spPr>
          <a:xfrm rot="16200000" flipH="1">
            <a:off x="3641879" y="5416387"/>
            <a:ext cx="893885" cy="672355"/>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n-ea"/>
            </a:endParaRPr>
          </a:p>
        </p:txBody>
      </p:sp>
      <p:sp>
        <p:nvSpPr>
          <p:cNvPr id="4" name="正方形/長方形 3"/>
          <p:cNvSpPr/>
          <p:nvPr/>
        </p:nvSpPr>
        <p:spPr>
          <a:xfrm>
            <a:off x="287524" y="687584"/>
            <a:ext cx="8568953" cy="4817648"/>
          </a:xfrm>
          <a:prstGeom prst="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r>
              <a:rPr kumimoji="1" lang="ja-JP" altLang="en-US" sz="1400" dirty="0">
                <a:solidFill>
                  <a:srgbClr val="FF0000"/>
                </a:solidFill>
                <a:latin typeface="+mn-ea"/>
              </a:rPr>
              <a:t>本資料における説明範囲</a:t>
            </a:r>
          </a:p>
        </p:txBody>
      </p:sp>
      <p:sp>
        <p:nvSpPr>
          <p:cNvPr id="41" name="AutoShape 1"/>
          <p:cNvSpPr>
            <a:spLocks noChangeArrowheads="1"/>
          </p:cNvSpPr>
          <p:nvPr/>
        </p:nvSpPr>
        <p:spPr bwMode="auto">
          <a:xfrm>
            <a:off x="5483459" y="2281724"/>
            <a:ext cx="784248" cy="487250"/>
          </a:xfrm>
          <a:prstGeom prst="flowChartDocument">
            <a:avLst/>
          </a:prstGeom>
          <a:gradFill rotWithShape="0">
            <a:gsLst>
              <a:gs pos="0">
                <a:srgbClr val="FFFFFF"/>
              </a:gs>
              <a:gs pos="100000">
                <a:srgbClr val="D6E3BC"/>
              </a:gs>
            </a:gsLst>
            <a:lin ang="5400000" scaled="1"/>
          </a:gradFill>
          <a:ln w="12700">
            <a:solidFill>
              <a:srgbClr val="C2D69B"/>
            </a:solidFill>
            <a:miter lim="800000"/>
            <a:headEnd/>
            <a:tailEnd/>
          </a:ln>
          <a:effectLst>
            <a:outerShdw dist="28398" dir="3806097" algn="ctr" rotWithShape="0">
              <a:srgbClr val="4E6128">
                <a:alpha val="50000"/>
              </a:srgbClr>
            </a:outerShdw>
          </a:effectLst>
        </p:spPr>
        <p:txBody>
          <a:bodyPr wrap="square" lIns="74295" tIns="8890" rIns="74295" bIns="8890"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ja-JP" altLang="en-US" sz="1400" b="0" i="0" strike="noStrike" dirty="0">
                <a:solidFill>
                  <a:srgbClr val="000000"/>
                </a:solidFill>
                <a:latin typeface="HG丸ｺﾞｼｯｸM-PRO" pitchFamily="50" charset="-128"/>
                <a:ea typeface="HG丸ｺﾞｼｯｸM-PRO" pitchFamily="50" charset="-128"/>
              </a:rPr>
              <a:t>ＣＳＶ</a:t>
            </a:r>
            <a:endParaRPr lang="ja-JP" altLang="en-US" sz="1400" b="0" i="0" strike="noStrike" dirty="0">
              <a:solidFill>
                <a:srgbClr val="000000"/>
              </a:solidFill>
              <a:latin typeface="HG丸ｺﾞｼｯｸM-PRO" pitchFamily="50" charset="-128"/>
              <a:ea typeface="HG丸ｺﾞｼｯｸM-PRO" pitchFamily="50" charset="-128"/>
              <a:cs typeface="Times New Roman"/>
            </a:endParaRPr>
          </a:p>
        </p:txBody>
      </p:sp>
      <p:sp>
        <p:nvSpPr>
          <p:cNvPr id="42" name="AutoShape 1"/>
          <p:cNvSpPr>
            <a:spLocks noChangeArrowheads="1"/>
          </p:cNvSpPr>
          <p:nvPr/>
        </p:nvSpPr>
        <p:spPr bwMode="auto">
          <a:xfrm>
            <a:off x="3944988" y="4738664"/>
            <a:ext cx="784248" cy="487250"/>
          </a:xfrm>
          <a:prstGeom prst="flowChartDocument">
            <a:avLst/>
          </a:prstGeom>
          <a:gradFill rotWithShape="0">
            <a:gsLst>
              <a:gs pos="0">
                <a:srgbClr val="FFFFFF"/>
              </a:gs>
              <a:gs pos="100000">
                <a:srgbClr val="D6E3BC"/>
              </a:gs>
            </a:gsLst>
            <a:lin ang="5400000" scaled="1"/>
          </a:gradFill>
          <a:ln w="12700">
            <a:solidFill>
              <a:srgbClr val="C2D69B"/>
            </a:solidFill>
            <a:miter lim="800000"/>
            <a:headEnd/>
            <a:tailEnd/>
          </a:ln>
          <a:effectLst>
            <a:outerShdw dist="28398" dir="3806097" algn="ctr" rotWithShape="0">
              <a:srgbClr val="4E6128">
                <a:alpha val="50000"/>
              </a:srgbClr>
            </a:outerShdw>
          </a:effectLst>
        </p:spPr>
        <p:txBody>
          <a:bodyPr wrap="square" lIns="74295" tIns="8890" rIns="74295" bIns="8890"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ja-JP" altLang="en-US" sz="1400" b="0" i="0" strike="noStrike" dirty="0">
                <a:solidFill>
                  <a:srgbClr val="000000"/>
                </a:solidFill>
                <a:latin typeface="HG丸ｺﾞｼｯｸM-PRO" pitchFamily="50" charset="-128"/>
                <a:ea typeface="HG丸ｺﾞｼｯｸM-PRO" pitchFamily="50" charset="-128"/>
              </a:rPr>
              <a:t>ＣＳＶ</a:t>
            </a:r>
            <a:endParaRPr lang="ja-JP" altLang="en-US" sz="1400" b="0" i="0" strike="noStrike" dirty="0">
              <a:solidFill>
                <a:srgbClr val="000000"/>
              </a:solidFill>
              <a:latin typeface="HG丸ｺﾞｼｯｸM-PRO" pitchFamily="50" charset="-128"/>
              <a:ea typeface="HG丸ｺﾞｼｯｸM-PRO" pitchFamily="50" charset="-128"/>
              <a:cs typeface="Times New Roman"/>
            </a:endParaRPr>
          </a:p>
        </p:txBody>
      </p:sp>
      <p:sp>
        <p:nvSpPr>
          <p:cNvPr id="37" name="テキスト ボックス 36"/>
          <p:cNvSpPr txBox="1"/>
          <p:nvPr/>
        </p:nvSpPr>
        <p:spPr>
          <a:xfrm>
            <a:off x="4683380" y="4817431"/>
            <a:ext cx="3626839" cy="400110"/>
          </a:xfrm>
          <a:prstGeom prst="rect">
            <a:avLst/>
          </a:prstGeom>
          <a:noFill/>
        </p:spPr>
        <p:txBody>
          <a:bodyPr wrap="square" rtlCol="0">
            <a:spAutoFit/>
          </a:bodyPr>
          <a:lstStyle/>
          <a:p>
            <a:r>
              <a:rPr lang="ja-JP" altLang="en-US" sz="2000" dirty="0">
                <a:latin typeface="+mn-ea"/>
              </a:rPr>
              <a:t>６</a:t>
            </a:r>
            <a:r>
              <a:rPr kumimoji="1" lang="ja-JP" altLang="en-US" sz="2000" dirty="0">
                <a:latin typeface="+mn-ea"/>
              </a:rPr>
              <a:t>．提出用データ出力</a:t>
            </a:r>
          </a:p>
        </p:txBody>
      </p:sp>
      <p:sp>
        <p:nvSpPr>
          <p:cNvPr id="38" name="スライド番号プレースホルダー 1">
            <a:extLst>
              <a:ext uri="{FF2B5EF4-FFF2-40B4-BE49-F238E27FC236}">
                <a16:creationId xmlns:a16="http://schemas.microsoft.com/office/drawing/2014/main" id="{A47AC38B-01C8-44C3-B7D4-BBAF50F7149C}"/>
              </a:ext>
            </a:extLst>
          </p:cNvPr>
          <p:cNvSpPr txBox="1">
            <a:spLocks/>
          </p:cNvSpPr>
          <p:nvPr/>
        </p:nvSpPr>
        <p:spPr>
          <a:xfrm>
            <a:off x="6516216" y="6381328"/>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800" kern="1200">
                <a:solidFill>
                  <a:schemeClr val="tx1">
                    <a:tint val="75000"/>
                  </a:schemeClr>
                </a:solidFill>
                <a:latin typeface="+mn-ea"/>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64452A23-BFEA-43FD-98FB-69091C0AE9EE}" type="slidenum">
              <a:rPr lang="ja-JP" altLang="en-US" smtClean="0">
                <a:solidFill>
                  <a:prstClr val="black">
                    <a:tint val="75000"/>
                  </a:prstClr>
                </a:solidFill>
              </a:rPr>
              <a:pPr/>
              <a:t>6</a:t>
            </a:fld>
            <a:endParaRPr lang="ja-JP" altLang="en-US" dirty="0">
              <a:solidFill>
                <a:prstClr val="black">
                  <a:tint val="75000"/>
                </a:prstClr>
              </a:solidFill>
            </a:endParaRPr>
          </a:p>
        </p:txBody>
      </p:sp>
      <p:sp>
        <p:nvSpPr>
          <p:cNvPr id="43" name="正方形/長方形 42">
            <a:extLst>
              <a:ext uri="{FF2B5EF4-FFF2-40B4-BE49-F238E27FC236}">
                <a16:creationId xmlns:a16="http://schemas.microsoft.com/office/drawing/2014/main" id="{53D4DEA8-1709-43D2-94AB-6E356E4777A5}"/>
              </a:ext>
            </a:extLst>
          </p:cNvPr>
          <p:cNvSpPr/>
          <p:nvPr/>
        </p:nvSpPr>
        <p:spPr>
          <a:xfrm>
            <a:off x="683568" y="6459147"/>
            <a:ext cx="8696856" cy="365125"/>
          </a:xfrm>
          <a:prstGeom prst="rect">
            <a:avLst/>
          </a:prstGeom>
          <a:noFill/>
          <a:ln w="9525">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200" dirty="0">
                <a:solidFill>
                  <a:schemeClr val="tx1"/>
                </a:solidFill>
                <a:latin typeface="+mn-ea"/>
              </a:rPr>
              <a:t>※</a:t>
            </a:r>
            <a:r>
              <a:rPr lang="ja-JP" altLang="en-US" sz="1200" dirty="0">
                <a:solidFill>
                  <a:schemeClr val="tx1"/>
                </a:solidFill>
                <a:latin typeface="+mn-ea"/>
              </a:rPr>
              <a:t>申請書入力システムで入力したデータを入力支援ツールで修正したい場合のみの操作</a:t>
            </a:r>
            <a:r>
              <a:rPr lang="en-US" altLang="ja-JP" sz="1200" dirty="0">
                <a:solidFill>
                  <a:schemeClr val="tx1"/>
                </a:solidFill>
                <a:latin typeface="+mn-ea"/>
              </a:rPr>
              <a:t>…</a:t>
            </a:r>
            <a:r>
              <a:rPr lang="ja-JP" altLang="en-US" sz="1200" dirty="0">
                <a:solidFill>
                  <a:schemeClr val="tx1"/>
                </a:solidFill>
                <a:latin typeface="+mn-ea"/>
              </a:rPr>
              <a:t>本資料</a:t>
            </a:r>
            <a:r>
              <a:rPr lang="en-US" altLang="ja-JP" sz="1200" dirty="0">
                <a:solidFill>
                  <a:schemeClr val="tx1"/>
                </a:solidFill>
                <a:latin typeface="+mn-ea"/>
              </a:rPr>
              <a:t>P.75</a:t>
            </a:r>
            <a:r>
              <a:rPr lang="ja-JP" altLang="en-US" sz="1200" dirty="0">
                <a:solidFill>
                  <a:schemeClr val="tx1"/>
                </a:solidFill>
                <a:latin typeface="+mn-ea"/>
              </a:rPr>
              <a:t>参照</a:t>
            </a:r>
            <a:endParaRPr kumimoji="1" lang="ja-JP" altLang="en-US" sz="1200" dirty="0">
              <a:solidFill>
                <a:schemeClr val="tx1"/>
              </a:solidFill>
              <a:latin typeface="+mn-ea"/>
            </a:endParaRPr>
          </a:p>
        </p:txBody>
      </p:sp>
      <p:pic>
        <p:nvPicPr>
          <p:cNvPr id="44" name="Picture 18"/>
          <p:cNvPicPr>
            <a:picLocks noChangeAspect="1" noChangeArrowheads="1"/>
          </p:cNvPicPr>
          <p:nvPr/>
        </p:nvPicPr>
        <p:blipFill>
          <a:blip r:embed="rId5" cstate="print"/>
          <a:srcRect/>
          <a:stretch>
            <a:fillRect/>
          </a:stretch>
        </p:blipFill>
        <p:spPr bwMode="auto">
          <a:xfrm>
            <a:off x="2342394" y="610659"/>
            <a:ext cx="602284" cy="602284"/>
          </a:xfrm>
          <a:prstGeom prst="rect">
            <a:avLst/>
          </a:prstGeom>
          <a:noFill/>
          <a:ln w="9525">
            <a:noFill/>
            <a:miter lim="800000"/>
            <a:headEnd/>
            <a:tailEnd/>
          </a:ln>
          <a:effectLst/>
        </p:spPr>
      </p:pic>
    </p:spTree>
    <p:extLst>
      <p:ext uri="{BB962C8B-B14F-4D97-AF65-F5344CB8AC3E}">
        <p14:creationId xmlns:p14="http://schemas.microsoft.com/office/powerpoint/2010/main" val="238741531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p:cNvPicPr>
            <a:picLocks noChangeAspect="1"/>
          </p:cNvPicPr>
          <p:nvPr/>
        </p:nvPicPr>
        <p:blipFill>
          <a:blip r:embed="rId3"/>
          <a:stretch>
            <a:fillRect/>
          </a:stretch>
        </p:blipFill>
        <p:spPr>
          <a:xfrm>
            <a:off x="831078" y="1196751"/>
            <a:ext cx="7382087" cy="5328593"/>
          </a:xfrm>
          <a:prstGeom prst="rect">
            <a:avLst/>
          </a:prstGeom>
        </p:spPr>
      </p:pic>
      <p:sp>
        <p:nvSpPr>
          <p:cNvPr id="2" name="スライド番号プレースホルダー 1"/>
          <p:cNvSpPr>
            <a:spLocks noGrp="1"/>
          </p:cNvSpPr>
          <p:nvPr>
            <p:ph type="sldNum" sz="quarter" idx="12"/>
          </p:nvPr>
        </p:nvSpPr>
        <p:spPr/>
        <p:txBody>
          <a:bodyPr/>
          <a:lstStyle/>
          <a:p>
            <a:fld id="{64452A23-BFEA-43FD-98FB-69091C0AE9EE}" type="slidenum">
              <a:rPr kumimoji="1" lang="ja-JP" altLang="en-US" smtClean="0"/>
              <a:pPr/>
              <a:t>69</a:t>
            </a:fld>
            <a:endParaRPr kumimoji="1" lang="ja-JP" altLang="en-US"/>
          </a:p>
        </p:txBody>
      </p:sp>
      <p:sp>
        <p:nvSpPr>
          <p:cNvPr id="5" name="フローチャート: 処理 4"/>
          <p:cNvSpPr/>
          <p:nvPr/>
        </p:nvSpPr>
        <p:spPr>
          <a:xfrm>
            <a:off x="699225" y="549483"/>
            <a:ext cx="7977231" cy="431244"/>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②申請者を選択し、交付申請者情報を開くボタンを押す。</a:t>
            </a:r>
            <a:endParaRPr lang="en-US" altLang="ja-JP" dirty="0">
              <a:solidFill>
                <a:schemeClr val="tx1"/>
              </a:solidFill>
              <a:latin typeface="+mn-ea"/>
            </a:endParaRPr>
          </a:p>
        </p:txBody>
      </p:sp>
      <p:sp>
        <p:nvSpPr>
          <p:cNvPr id="9" name="正方形/長方形 8"/>
          <p:cNvSpPr/>
          <p:nvPr/>
        </p:nvSpPr>
        <p:spPr>
          <a:xfrm>
            <a:off x="1259632" y="3694852"/>
            <a:ext cx="6326501" cy="238204"/>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0" name="正方形/長方形 9"/>
          <p:cNvSpPr/>
          <p:nvPr/>
        </p:nvSpPr>
        <p:spPr>
          <a:xfrm>
            <a:off x="3203848" y="6017986"/>
            <a:ext cx="846909" cy="413172"/>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pic>
        <p:nvPicPr>
          <p:cNvPr id="12" name="図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97933" y="3717032"/>
            <a:ext cx="625995" cy="625995"/>
          </a:xfrm>
          <a:prstGeom prst="rect">
            <a:avLst/>
          </a:prstGeom>
        </p:spPr>
      </p:pic>
      <p:pic>
        <p:nvPicPr>
          <p:cNvPr id="13" name="図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58035" y="6114469"/>
            <a:ext cx="529539" cy="529539"/>
          </a:xfrm>
          <a:prstGeom prst="rect">
            <a:avLst/>
          </a:prstGeom>
        </p:spPr>
      </p:pic>
      <p:sp>
        <p:nvSpPr>
          <p:cNvPr id="14" name="円形吹き出し 7">
            <a:extLst>
              <a:ext uri="{FF2B5EF4-FFF2-40B4-BE49-F238E27FC236}">
                <a16:creationId xmlns:a16="http://schemas.microsoft.com/office/drawing/2014/main" id="{E632655C-5213-4A0C-981E-87CC3C5999EE}"/>
              </a:ext>
            </a:extLst>
          </p:cNvPr>
          <p:cNvSpPr/>
          <p:nvPr/>
        </p:nvSpPr>
        <p:spPr>
          <a:xfrm>
            <a:off x="909990" y="3789040"/>
            <a:ext cx="376409" cy="334615"/>
          </a:xfrm>
          <a:prstGeom prst="wedgeEllipseCallout">
            <a:avLst>
              <a:gd name="adj1" fmla="val 46606"/>
              <a:gd name="adj2" fmla="val -48278"/>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２</a:t>
            </a:r>
          </a:p>
        </p:txBody>
      </p:sp>
      <p:sp>
        <p:nvSpPr>
          <p:cNvPr id="15" name="円形吹き出し 7">
            <a:extLst>
              <a:ext uri="{FF2B5EF4-FFF2-40B4-BE49-F238E27FC236}">
                <a16:creationId xmlns:a16="http://schemas.microsoft.com/office/drawing/2014/main" id="{E632655C-5213-4A0C-981E-87CC3C5999EE}"/>
              </a:ext>
            </a:extLst>
          </p:cNvPr>
          <p:cNvSpPr/>
          <p:nvPr/>
        </p:nvSpPr>
        <p:spPr>
          <a:xfrm>
            <a:off x="2827439" y="6143636"/>
            <a:ext cx="376409" cy="334615"/>
          </a:xfrm>
          <a:prstGeom prst="wedgeEllipseCallout">
            <a:avLst>
              <a:gd name="adj1" fmla="val 46606"/>
              <a:gd name="adj2" fmla="val -48278"/>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２</a:t>
            </a:r>
          </a:p>
        </p:txBody>
      </p:sp>
    </p:spTree>
    <p:extLst>
      <p:ext uri="{BB962C8B-B14F-4D97-AF65-F5344CB8AC3E}">
        <p14:creationId xmlns:p14="http://schemas.microsoft.com/office/powerpoint/2010/main" val="59167022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図 15">
            <a:extLst>
              <a:ext uri="{FF2B5EF4-FFF2-40B4-BE49-F238E27FC236}">
                <a16:creationId xmlns:a16="http://schemas.microsoft.com/office/drawing/2014/main" id="{4795F0B1-8C9C-E285-423F-2C0F889B16D1}"/>
              </a:ext>
            </a:extLst>
          </p:cNvPr>
          <p:cNvPicPr>
            <a:picLocks noChangeAspect="1"/>
          </p:cNvPicPr>
          <p:nvPr/>
        </p:nvPicPr>
        <p:blipFill>
          <a:blip r:embed="rId3"/>
          <a:stretch>
            <a:fillRect/>
          </a:stretch>
        </p:blipFill>
        <p:spPr>
          <a:xfrm>
            <a:off x="987969" y="1340768"/>
            <a:ext cx="4906128" cy="5293722"/>
          </a:xfrm>
          <a:prstGeom prst="rect">
            <a:avLst/>
          </a:prstGeom>
        </p:spPr>
      </p:pic>
      <p:sp>
        <p:nvSpPr>
          <p:cNvPr id="2" name="スライド番号プレースホルダー 1"/>
          <p:cNvSpPr>
            <a:spLocks noGrp="1"/>
          </p:cNvSpPr>
          <p:nvPr>
            <p:ph type="sldNum" sz="quarter" idx="12"/>
          </p:nvPr>
        </p:nvSpPr>
        <p:spPr/>
        <p:txBody>
          <a:bodyPr/>
          <a:lstStyle/>
          <a:p>
            <a:fld id="{64452A23-BFEA-43FD-98FB-69091C0AE9EE}" type="slidenum">
              <a:rPr kumimoji="1" lang="ja-JP" altLang="en-US" smtClean="0"/>
              <a:pPr/>
              <a:t>70</a:t>
            </a:fld>
            <a:endParaRPr kumimoji="1" lang="ja-JP" altLang="en-US"/>
          </a:p>
        </p:txBody>
      </p:sp>
      <p:sp>
        <p:nvSpPr>
          <p:cNvPr id="5" name="フローチャート: 処理 4"/>
          <p:cNvSpPr/>
          <p:nvPr/>
        </p:nvSpPr>
        <p:spPr>
          <a:xfrm>
            <a:off x="699225" y="260648"/>
            <a:ext cx="7977231" cy="1080120"/>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③営農計画書（画面１）は支援ツールのシート「</a:t>
            </a:r>
            <a:r>
              <a:rPr lang="en-US" altLang="ja-JP" dirty="0">
                <a:solidFill>
                  <a:schemeClr val="tx1"/>
                </a:solidFill>
                <a:latin typeface="+mn-ea"/>
              </a:rPr>
              <a:t>EINOU_</a:t>
            </a:r>
            <a:r>
              <a:rPr lang="ja-JP" altLang="en-US" dirty="0">
                <a:solidFill>
                  <a:schemeClr val="tx1"/>
                </a:solidFill>
                <a:latin typeface="+mn-ea"/>
              </a:rPr>
              <a:t>営農計画書」で入力した内容が表示される。</a:t>
            </a:r>
            <a:endParaRPr lang="en-US" altLang="ja-JP" dirty="0">
              <a:solidFill>
                <a:schemeClr val="tx1"/>
              </a:solidFill>
              <a:latin typeface="+mn-ea"/>
            </a:endParaRPr>
          </a:p>
          <a:p>
            <a:r>
              <a:rPr lang="ja-JP" altLang="en-US" dirty="0">
                <a:solidFill>
                  <a:schemeClr val="tx1"/>
                </a:solidFill>
                <a:latin typeface="+mn-ea"/>
              </a:rPr>
              <a:t>④農地の利用状況記入欄（画面②）へボタンを押す。</a:t>
            </a:r>
            <a:endParaRPr lang="en-US" altLang="ja-JP" dirty="0">
              <a:solidFill>
                <a:schemeClr val="tx1"/>
              </a:solidFill>
              <a:latin typeface="+mn-ea"/>
            </a:endParaRPr>
          </a:p>
        </p:txBody>
      </p:sp>
      <p:sp>
        <p:nvSpPr>
          <p:cNvPr id="9" name="正方形/長方形 8"/>
          <p:cNvSpPr/>
          <p:nvPr/>
        </p:nvSpPr>
        <p:spPr>
          <a:xfrm>
            <a:off x="3851920" y="6303963"/>
            <a:ext cx="864096" cy="293389"/>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pic>
        <p:nvPicPr>
          <p:cNvPr id="10" name="図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52683" y="6349634"/>
            <a:ext cx="518963" cy="518963"/>
          </a:xfrm>
          <a:prstGeom prst="rect">
            <a:avLst/>
          </a:prstGeom>
        </p:spPr>
      </p:pic>
      <p:sp>
        <p:nvSpPr>
          <p:cNvPr id="12" name="円形吹き出し 7">
            <a:extLst>
              <a:ext uri="{FF2B5EF4-FFF2-40B4-BE49-F238E27FC236}">
                <a16:creationId xmlns:a16="http://schemas.microsoft.com/office/drawing/2014/main" id="{7D149321-00AF-431C-8E5F-7218A9EB6C05}"/>
              </a:ext>
            </a:extLst>
          </p:cNvPr>
          <p:cNvSpPr/>
          <p:nvPr/>
        </p:nvSpPr>
        <p:spPr>
          <a:xfrm>
            <a:off x="611560" y="2636912"/>
            <a:ext cx="376409" cy="334615"/>
          </a:xfrm>
          <a:prstGeom prst="wedgeEllipseCallout">
            <a:avLst>
              <a:gd name="adj1" fmla="val 90564"/>
              <a:gd name="adj2" fmla="val -27458"/>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３</a:t>
            </a:r>
          </a:p>
        </p:txBody>
      </p:sp>
      <p:sp>
        <p:nvSpPr>
          <p:cNvPr id="13" name="円形吹き出し 7">
            <a:extLst>
              <a:ext uri="{FF2B5EF4-FFF2-40B4-BE49-F238E27FC236}">
                <a16:creationId xmlns:a16="http://schemas.microsoft.com/office/drawing/2014/main" id="{37C17B2A-084A-4C53-AAB5-6AA21AE95E2D}"/>
              </a:ext>
            </a:extLst>
          </p:cNvPr>
          <p:cNvSpPr/>
          <p:nvPr/>
        </p:nvSpPr>
        <p:spPr>
          <a:xfrm>
            <a:off x="3455881" y="6476741"/>
            <a:ext cx="376409" cy="334615"/>
          </a:xfrm>
          <a:prstGeom prst="wedgeEllipseCallout">
            <a:avLst>
              <a:gd name="adj1" fmla="val 46606"/>
              <a:gd name="adj2" fmla="val -48278"/>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４</a:t>
            </a:r>
          </a:p>
        </p:txBody>
      </p:sp>
    </p:spTree>
    <p:extLst>
      <p:ext uri="{BB962C8B-B14F-4D97-AF65-F5344CB8AC3E}">
        <p14:creationId xmlns:p14="http://schemas.microsoft.com/office/powerpoint/2010/main" val="287781388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a:extLst>
              <a:ext uri="{FF2B5EF4-FFF2-40B4-BE49-F238E27FC236}">
                <a16:creationId xmlns:a16="http://schemas.microsoft.com/office/drawing/2014/main" id="{887FAD1E-27D7-4F33-95F3-9A6A63D5FC3F}"/>
              </a:ext>
            </a:extLst>
          </p:cNvPr>
          <p:cNvPicPr>
            <a:picLocks noChangeAspect="1"/>
          </p:cNvPicPr>
          <p:nvPr/>
        </p:nvPicPr>
        <p:blipFill>
          <a:blip r:embed="rId3"/>
          <a:stretch>
            <a:fillRect/>
          </a:stretch>
        </p:blipFill>
        <p:spPr>
          <a:xfrm>
            <a:off x="642896" y="1988840"/>
            <a:ext cx="8033560" cy="2573206"/>
          </a:xfrm>
          <a:prstGeom prst="rect">
            <a:avLst/>
          </a:prstGeom>
          <a:ln>
            <a:solidFill>
              <a:schemeClr val="tx1"/>
            </a:solidFill>
          </a:ln>
        </p:spPr>
      </p:pic>
      <p:pic>
        <p:nvPicPr>
          <p:cNvPr id="13" name="図 12"/>
          <p:cNvPicPr>
            <a:picLocks noChangeAspect="1"/>
          </p:cNvPicPr>
          <p:nvPr/>
        </p:nvPicPr>
        <p:blipFill>
          <a:blip r:embed="rId4"/>
          <a:stretch>
            <a:fillRect/>
          </a:stretch>
        </p:blipFill>
        <p:spPr>
          <a:xfrm>
            <a:off x="683568" y="4581128"/>
            <a:ext cx="7998361" cy="648072"/>
          </a:xfrm>
          <a:prstGeom prst="rect">
            <a:avLst/>
          </a:prstGeom>
          <a:ln>
            <a:solidFill>
              <a:schemeClr val="tx1"/>
            </a:solidFill>
          </a:ln>
        </p:spPr>
      </p:pic>
      <p:sp>
        <p:nvSpPr>
          <p:cNvPr id="2" name="スライド番号プレースホルダー 1"/>
          <p:cNvSpPr>
            <a:spLocks noGrp="1"/>
          </p:cNvSpPr>
          <p:nvPr>
            <p:ph type="sldNum" sz="quarter" idx="12"/>
          </p:nvPr>
        </p:nvSpPr>
        <p:spPr/>
        <p:txBody>
          <a:bodyPr/>
          <a:lstStyle/>
          <a:p>
            <a:fld id="{64452A23-BFEA-43FD-98FB-69091C0AE9EE}" type="slidenum">
              <a:rPr kumimoji="1" lang="ja-JP" altLang="en-US" smtClean="0"/>
              <a:pPr/>
              <a:t>71</a:t>
            </a:fld>
            <a:endParaRPr kumimoji="1" lang="ja-JP" altLang="en-US"/>
          </a:p>
        </p:txBody>
      </p:sp>
      <p:sp>
        <p:nvSpPr>
          <p:cNvPr id="5" name="フローチャート: 処理 4"/>
          <p:cNvSpPr/>
          <p:nvPr/>
        </p:nvSpPr>
        <p:spPr>
          <a:xfrm>
            <a:off x="699225" y="549483"/>
            <a:ext cx="7977231" cy="1007309"/>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⑤営農計画書（画面２）は支援ツールのシート「</a:t>
            </a:r>
            <a:r>
              <a:rPr lang="en-US" altLang="ja-JP" dirty="0">
                <a:solidFill>
                  <a:schemeClr val="tx1"/>
                </a:solidFill>
                <a:latin typeface="+mn-ea"/>
              </a:rPr>
              <a:t>RIYOU_</a:t>
            </a:r>
            <a:r>
              <a:rPr lang="ja-JP" altLang="en-US" dirty="0">
                <a:solidFill>
                  <a:schemeClr val="tx1"/>
                </a:solidFill>
                <a:latin typeface="+mn-ea"/>
              </a:rPr>
              <a:t>農地の利用計画」で入力した内容が表示される。</a:t>
            </a:r>
            <a:endParaRPr lang="en-US" altLang="ja-JP" sz="1600" dirty="0">
              <a:solidFill>
                <a:srgbClr val="FF0000"/>
              </a:solidFill>
              <a:latin typeface="+mn-ea"/>
            </a:endParaRPr>
          </a:p>
          <a:p>
            <a:r>
              <a:rPr lang="ja-JP" altLang="en-US" dirty="0">
                <a:solidFill>
                  <a:schemeClr val="tx1"/>
                </a:solidFill>
                <a:latin typeface="+mn-ea"/>
              </a:rPr>
              <a:t>⑥担当者記入欄（画面③）へボタンを押す。</a:t>
            </a:r>
            <a:endParaRPr lang="en-US" altLang="ja-JP" dirty="0">
              <a:solidFill>
                <a:schemeClr val="tx1"/>
              </a:solidFill>
              <a:latin typeface="+mn-ea"/>
            </a:endParaRPr>
          </a:p>
        </p:txBody>
      </p:sp>
      <p:sp>
        <p:nvSpPr>
          <p:cNvPr id="9" name="正方形/長方形 8"/>
          <p:cNvSpPr/>
          <p:nvPr/>
        </p:nvSpPr>
        <p:spPr>
          <a:xfrm>
            <a:off x="5995942" y="4782409"/>
            <a:ext cx="1168346" cy="374783"/>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pic>
        <p:nvPicPr>
          <p:cNvPr id="10" name="図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98333" y="5013176"/>
            <a:ext cx="625995" cy="625995"/>
          </a:xfrm>
          <a:prstGeom prst="rect">
            <a:avLst/>
          </a:prstGeom>
        </p:spPr>
      </p:pic>
      <p:sp>
        <p:nvSpPr>
          <p:cNvPr id="12" name="正方形/長方形 11">
            <a:extLst>
              <a:ext uri="{FF2B5EF4-FFF2-40B4-BE49-F238E27FC236}">
                <a16:creationId xmlns:a16="http://schemas.microsoft.com/office/drawing/2014/main" id="{85F8B7AF-A4A6-43FF-893A-496DD8DA652C}"/>
              </a:ext>
            </a:extLst>
          </p:cNvPr>
          <p:cNvSpPr/>
          <p:nvPr/>
        </p:nvSpPr>
        <p:spPr>
          <a:xfrm>
            <a:off x="658715" y="3762960"/>
            <a:ext cx="7998360" cy="524236"/>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4" name="円形吹き出し 7">
            <a:extLst>
              <a:ext uri="{FF2B5EF4-FFF2-40B4-BE49-F238E27FC236}">
                <a16:creationId xmlns:a16="http://schemas.microsoft.com/office/drawing/2014/main" id="{ED9FBEDF-1CE2-46D4-A69B-1564C3D5DF5B}"/>
              </a:ext>
            </a:extLst>
          </p:cNvPr>
          <p:cNvSpPr/>
          <p:nvPr/>
        </p:nvSpPr>
        <p:spPr>
          <a:xfrm>
            <a:off x="193843" y="3189237"/>
            <a:ext cx="376409" cy="334615"/>
          </a:xfrm>
          <a:prstGeom prst="wedgeEllipseCallout">
            <a:avLst>
              <a:gd name="adj1" fmla="val 116512"/>
              <a:gd name="adj2" fmla="val 118747"/>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５</a:t>
            </a:r>
          </a:p>
        </p:txBody>
      </p:sp>
      <p:sp>
        <p:nvSpPr>
          <p:cNvPr id="16" name="円形吹き出し 7">
            <a:extLst>
              <a:ext uri="{FF2B5EF4-FFF2-40B4-BE49-F238E27FC236}">
                <a16:creationId xmlns:a16="http://schemas.microsoft.com/office/drawing/2014/main" id="{7653AE6E-A7BA-4587-88E0-152CFBF3F046}"/>
              </a:ext>
            </a:extLst>
          </p:cNvPr>
          <p:cNvSpPr/>
          <p:nvPr/>
        </p:nvSpPr>
        <p:spPr>
          <a:xfrm>
            <a:off x="5790242" y="5231595"/>
            <a:ext cx="376409" cy="334615"/>
          </a:xfrm>
          <a:prstGeom prst="wedgeEllipseCallout">
            <a:avLst>
              <a:gd name="adj1" fmla="val 61981"/>
              <a:gd name="adj2" fmla="val -69033"/>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６</a:t>
            </a:r>
          </a:p>
        </p:txBody>
      </p:sp>
      <p:sp>
        <p:nvSpPr>
          <p:cNvPr id="6" name="吹き出し: 角を丸めた四角形 5">
            <a:extLst>
              <a:ext uri="{FF2B5EF4-FFF2-40B4-BE49-F238E27FC236}">
                <a16:creationId xmlns:a16="http://schemas.microsoft.com/office/drawing/2014/main" id="{86BBE516-DA61-4E6C-8B4D-3A09E1069498}"/>
              </a:ext>
            </a:extLst>
          </p:cNvPr>
          <p:cNvSpPr/>
          <p:nvPr/>
        </p:nvSpPr>
        <p:spPr>
          <a:xfrm>
            <a:off x="683568" y="5373216"/>
            <a:ext cx="4392488" cy="1003027"/>
          </a:xfrm>
          <a:prstGeom prst="wedgeRoundRectCallout">
            <a:avLst>
              <a:gd name="adj1" fmla="val -18754"/>
              <a:gd name="adj2" fmla="val -166238"/>
              <a:gd name="adj3" fmla="val 16667"/>
            </a:avLst>
          </a:prstGeom>
        </p:spPr>
        <p:style>
          <a:lnRef idx="2">
            <a:schemeClr val="accent3"/>
          </a:lnRef>
          <a:fillRef idx="1">
            <a:schemeClr val="lt1"/>
          </a:fillRef>
          <a:effectRef idx="0">
            <a:schemeClr val="accent3"/>
          </a:effectRef>
          <a:fontRef idx="minor">
            <a:schemeClr val="dk1"/>
          </a:fontRef>
        </p:style>
        <p:txBody>
          <a:bodyPr rtlCol="0" anchor="ctr"/>
          <a:lstStyle/>
          <a:p>
            <a:r>
              <a:rPr kumimoji="1" lang="en-US" altLang="ja-JP" sz="1600" dirty="0"/>
              <a:t>※</a:t>
            </a:r>
            <a:r>
              <a:rPr kumimoji="1" lang="ja-JP" altLang="en-US" sz="1600" dirty="0"/>
              <a:t>ほ場データは申請書入力システムのみで</a:t>
            </a:r>
            <a:endParaRPr kumimoji="1" lang="en-US" altLang="ja-JP" sz="1600" dirty="0"/>
          </a:p>
          <a:p>
            <a:r>
              <a:rPr lang="ja-JP" altLang="en-US" sz="1600" dirty="0"/>
              <a:t>　</a:t>
            </a:r>
            <a:r>
              <a:rPr kumimoji="1" lang="ja-JP" altLang="en-US" sz="1600" dirty="0"/>
              <a:t>登録されているデータで</a:t>
            </a:r>
            <a:r>
              <a:rPr lang="ja-JP" altLang="en-US" sz="1600" dirty="0"/>
              <a:t>、</a:t>
            </a:r>
            <a:endParaRPr lang="en-US" altLang="ja-JP" sz="1600" dirty="0"/>
          </a:p>
          <a:p>
            <a:r>
              <a:rPr kumimoji="1" lang="ja-JP" altLang="en-US" sz="1600" dirty="0"/>
              <a:t>　交付金算定システムには</a:t>
            </a:r>
            <a:r>
              <a:rPr lang="ja-JP" altLang="en-US" sz="1600" dirty="0"/>
              <a:t>ないデータである。</a:t>
            </a:r>
            <a:endParaRPr kumimoji="1" lang="en-US" altLang="ja-JP" sz="1600" dirty="0"/>
          </a:p>
        </p:txBody>
      </p:sp>
    </p:spTree>
    <p:extLst>
      <p:ext uri="{BB962C8B-B14F-4D97-AF65-F5344CB8AC3E}">
        <p14:creationId xmlns:p14="http://schemas.microsoft.com/office/powerpoint/2010/main" val="115649995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a:extLst>
              <a:ext uri="{FF2B5EF4-FFF2-40B4-BE49-F238E27FC236}">
                <a16:creationId xmlns:a16="http://schemas.microsoft.com/office/drawing/2014/main" id="{A97A44AF-DF20-381A-2F9F-4A7174B588FD}"/>
              </a:ext>
            </a:extLst>
          </p:cNvPr>
          <p:cNvPicPr>
            <a:picLocks noChangeAspect="1"/>
          </p:cNvPicPr>
          <p:nvPr/>
        </p:nvPicPr>
        <p:blipFill>
          <a:blip r:embed="rId3"/>
          <a:stretch>
            <a:fillRect/>
          </a:stretch>
        </p:blipFill>
        <p:spPr>
          <a:xfrm>
            <a:off x="1835696" y="2106718"/>
            <a:ext cx="4524247" cy="3914570"/>
          </a:xfrm>
          <a:prstGeom prst="rect">
            <a:avLst/>
          </a:prstGeom>
          <a:ln>
            <a:solidFill>
              <a:schemeClr val="tx1"/>
            </a:solidFill>
          </a:ln>
        </p:spPr>
      </p:pic>
      <p:sp>
        <p:nvSpPr>
          <p:cNvPr id="2" name="スライド番号プレースホルダー 1"/>
          <p:cNvSpPr>
            <a:spLocks noGrp="1"/>
          </p:cNvSpPr>
          <p:nvPr>
            <p:ph type="sldNum" sz="quarter" idx="12"/>
          </p:nvPr>
        </p:nvSpPr>
        <p:spPr/>
        <p:txBody>
          <a:bodyPr/>
          <a:lstStyle/>
          <a:p>
            <a:fld id="{64452A23-BFEA-43FD-98FB-69091C0AE9EE}" type="slidenum">
              <a:rPr kumimoji="1" lang="ja-JP" altLang="en-US" smtClean="0"/>
              <a:pPr/>
              <a:t>72</a:t>
            </a:fld>
            <a:endParaRPr kumimoji="1" lang="ja-JP" altLang="en-US"/>
          </a:p>
        </p:txBody>
      </p:sp>
      <p:sp>
        <p:nvSpPr>
          <p:cNvPr id="5" name="フローチャート: 処理 4"/>
          <p:cNvSpPr/>
          <p:nvPr/>
        </p:nvSpPr>
        <p:spPr>
          <a:xfrm>
            <a:off x="699225" y="116632"/>
            <a:ext cx="7977231" cy="1944216"/>
          </a:xfrm>
          <a:prstGeom prst="flowChartProcess">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⑦営農計画書（画面３）＜担当者記入欄＞は、営農計画書（画面１）と営農計画書（画面２）の内容を集計したものが表示されるため、表示内容を確認する。直接入力することも可能。</a:t>
            </a:r>
            <a:endParaRPr lang="en-US" altLang="ja-JP" dirty="0">
              <a:solidFill>
                <a:schemeClr val="tx1"/>
              </a:solidFill>
              <a:latin typeface="+mn-ea"/>
            </a:endParaRPr>
          </a:p>
          <a:p>
            <a:r>
              <a:rPr lang="ja-JP" altLang="en-US" dirty="0">
                <a:solidFill>
                  <a:schemeClr val="tx1"/>
                </a:solidFill>
                <a:latin typeface="+mn-ea"/>
              </a:rPr>
              <a:t>営農計画書（画面３）＜担当者記入欄＞の内容は以下のデータに反映される</a:t>
            </a:r>
            <a:endParaRPr lang="en-US" altLang="ja-JP" dirty="0">
              <a:solidFill>
                <a:schemeClr val="tx1"/>
              </a:solidFill>
              <a:latin typeface="+mn-ea"/>
            </a:endParaRPr>
          </a:p>
          <a:p>
            <a:r>
              <a:rPr lang="ja-JP" altLang="en-US" sz="1600" dirty="0">
                <a:solidFill>
                  <a:schemeClr val="tx1"/>
                </a:solidFill>
                <a:latin typeface="+mn-ea"/>
              </a:rPr>
              <a:t>・農政局等に報告される作付面積結果報告書や面積払の報告様式のデータ</a:t>
            </a:r>
            <a:endParaRPr lang="en-US" altLang="ja-JP" sz="1600" dirty="0">
              <a:solidFill>
                <a:schemeClr val="tx1"/>
              </a:solidFill>
              <a:latin typeface="+mn-ea"/>
            </a:endParaRPr>
          </a:p>
          <a:p>
            <a:r>
              <a:rPr lang="ja-JP" altLang="en-US" sz="1600" dirty="0">
                <a:solidFill>
                  <a:schemeClr val="tx1"/>
                </a:solidFill>
                <a:latin typeface="+mn-ea"/>
              </a:rPr>
              <a:t>・交付金算定システムに連携する提出用データ（ 作付面積情報（水田）、作付面積情報（畑作））</a:t>
            </a:r>
            <a:endParaRPr lang="en-US" altLang="ja-JP" sz="1600" dirty="0">
              <a:solidFill>
                <a:schemeClr val="tx1"/>
              </a:solidFill>
              <a:latin typeface="+mn-ea"/>
            </a:endParaRPr>
          </a:p>
        </p:txBody>
      </p:sp>
      <p:grpSp>
        <p:nvGrpSpPr>
          <p:cNvPr id="6" name="グループ化 5"/>
          <p:cNvGrpSpPr/>
          <p:nvPr/>
        </p:nvGrpSpPr>
        <p:grpSpPr>
          <a:xfrm>
            <a:off x="467544" y="6117120"/>
            <a:ext cx="7713825" cy="624248"/>
            <a:chOff x="458575" y="5950524"/>
            <a:chExt cx="7713825" cy="622341"/>
          </a:xfrm>
        </p:grpSpPr>
        <p:sp>
          <p:nvSpPr>
            <p:cNvPr id="7" name="正方形/長方形 6"/>
            <p:cNvSpPr/>
            <p:nvPr/>
          </p:nvSpPr>
          <p:spPr>
            <a:xfrm>
              <a:off x="458575" y="5950524"/>
              <a:ext cx="585033" cy="622341"/>
            </a:xfrm>
            <a:prstGeom prst="rect">
              <a:avLst/>
            </a:prstGeom>
            <a:gradFill flip="none" rotWithShape="1">
              <a:gsLst>
                <a:gs pos="0">
                  <a:schemeClr val="accent1">
                    <a:tint val="66000"/>
                    <a:satMod val="160000"/>
                  </a:schemeClr>
                </a:gs>
                <a:gs pos="14000">
                  <a:schemeClr val="accent1">
                    <a:tint val="44500"/>
                    <a:satMod val="160000"/>
                  </a:schemeClr>
                </a:gs>
                <a:gs pos="100000">
                  <a:schemeClr val="accent1">
                    <a:tint val="23500"/>
                    <a:satMod val="160000"/>
                  </a:schemeClr>
                </a:gs>
              </a:gsLst>
              <a:lin ang="5400000" scaled="1"/>
              <a:tileRect/>
            </a:gradFill>
            <a:ln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sz="1100" dirty="0">
                <a:solidFill>
                  <a:schemeClr val="tx1"/>
                </a:solidFill>
                <a:latin typeface="+mn-ea"/>
              </a:endParaRPr>
            </a:p>
          </p:txBody>
        </p:sp>
        <p:sp>
          <p:nvSpPr>
            <p:cNvPr id="8" name="正方形/長方形 7"/>
            <p:cNvSpPr/>
            <p:nvPr/>
          </p:nvSpPr>
          <p:spPr>
            <a:xfrm>
              <a:off x="1043608" y="5950524"/>
              <a:ext cx="7128792" cy="622341"/>
            </a:xfrm>
            <a:prstGeom prst="rect">
              <a:avLst/>
            </a:prstGeom>
            <a:gradFill flip="none" rotWithShape="1">
              <a:gsLst>
                <a:gs pos="0">
                  <a:schemeClr val="accent1">
                    <a:tint val="66000"/>
                    <a:satMod val="160000"/>
                  </a:schemeClr>
                </a:gs>
                <a:gs pos="14000">
                  <a:schemeClr val="accent1">
                    <a:tint val="44500"/>
                    <a:satMod val="160000"/>
                  </a:schemeClr>
                </a:gs>
                <a:gs pos="100000">
                  <a:schemeClr val="accent1">
                    <a:tint val="23500"/>
                    <a:satMod val="160000"/>
                  </a:schemeClr>
                </a:gs>
              </a:gsLst>
              <a:lin ang="5400000" scaled="1"/>
              <a:tileRect/>
            </a:gradFill>
            <a:ln cmpd="db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100" dirty="0">
                  <a:solidFill>
                    <a:schemeClr val="tx1"/>
                  </a:solidFill>
                  <a:latin typeface="+mn-ea"/>
                </a:rPr>
                <a:t>集計の仕様について</a:t>
              </a:r>
              <a:endParaRPr lang="en-US" altLang="ja-JP" sz="1100" dirty="0">
                <a:solidFill>
                  <a:schemeClr val="tx1"/>
                </a:solidFill>
                <a:latin typeface="+mn-ea"/>
              </a:endParaRPr>
            </a:p>
            <a:p>
              <a:r>
                <a:rPr lang="ja-JP" altLang="en-US" sz="1100" dirty="0">
                  <a:solidFill>
                    <a:schemeClr val="tx1"/>
                  </a:solidFill>
                  <a:latin typeface="+mn-ea"/>
                </a:rPr>
                <a:t>・「外部システム用インターフェース等改修参考仕様書</a:t>
              </a:r>
              <a:r>
                <a:rPr lang="en-US" altLang="ja-JP" sz="1100" dirty="0">
                  <a:solidFill>
                    <a:schemeClr val="tx1"/>
                  </a:solidFill>
                  <a:latin typeface="+mn-ea"/>
                </a:rPr>
                <a:t>.xlsx</a:t>
              </a:r>
              <a:r>
                <a:rPr lang="ja-JP" altLang="en-US" sz="1100" dirty="0">
                  <a:solidFill>
                    <a:schemeClr val="tx1"/>
                  </a:solidFill>
                  <a:latin typeface="+mn-ea"/>
                </a:rPr>
                <a:t>」　シート５．作付面積集計仕様　参照</a:t>
              </a:r>
            </a:p>
            <a:p>
              <a:r>
                <a:rPr lang="ja-JP" altLang="en-US" sz="1100" dirty="0">
                  <a:solidFill>
                    <a:schemeClr val="tx1"/>
                  </a:solidFill>
                  <a:latin typeface="+mn-ea"/>
                </a:rPr>
                <a:t>・申請書入力システム　操作マニュアル「別紙</a:t>
              </a:r>
              <a:r>
                <a:rPr lang="en-US" altLang="ja-JP" sz="1100" dirty="0">
                  <a:solidFill>
                    <a:schemeClr val="tx1"/>
                  </a:solidFill>
                  <a:latin typeface="+mn-ea"/>
                </a:rPr>
                <a:t>29_</a:t>
              </a:r>
              <a:r>
                <a:rPr lang="ja-JP" altLang="en-US" sz="1100" dirty="0">
                  <a:solidFill>
                    <a:schemeClr val="tx1"/>
                  </a:solidFill>
                  <a:latin typeface="+mn-ea"/>
                </a:rPr>
                <a:t>様式第７号の集計仕様</a:t>
              </a:r>
              <a:r>
                <a:rPr lang="en-US" altLang="ja-JP" sz="1100" dirty="0">
                  <a:solidFill>
                    <a:schemeClr val="tx1"/>
                  </a:solidFill>
                  <a:latin typeface="+mn-ea"/>
                </a:rPr>
                <a:t>.</a:t>
              </a:r>
              <a:r>
                <a:rPr lang="en-US" altLang="ja-JP" sz="1100" dirty="0" err="1">
                  <a:solidFill>
                    <a:schemeClr val="tx1"/>
                  </a:solidFill>
                  <a:latin typeface="+mn-ea"/>
                </a:rPr>
                <a:t>xlsx</a:t>
              </a:r>
              <a:r>
                <a:rPr lang="ja-JP" altLang="en-US" sz="1100" dirty="0">
                  <a:solidFill>
                    <a:schemeClr val="tx1"/>
                  </a:solidFill>
                  <a:latin typeface="+mn-ea"/>
                </a:rPr>
                <a:t>」参照</a:t>
              </a:r>
              <a:endParaRPr lang="en-US" altLang="ja-JP" sz="1100" dirty="0">
                <a:solidFill>
                  <a:schemeClr val="tx1"/>
                </a:solidFill>
                <a:latin typeface="+mn-ea"/>
              </a:endParaRPr>
            </a:p>
          </p:txBody>
        </p:sp>
        <p:sp>
          <p:nvSpPr>
            <p:cNvPr id="9" name="円/楕円 8"/>
            <p:cNvSpPr/>
            <p:nvPr/>
          </p:nvSpPr>
          <p:spPr>
            <a:xfrm>
              <a:off x="563174" y="6081674"/>
              <a:ext cx="360040" cy="360040"/>
            </a:xfrm>
            <a:prstGeom prst="ellipse">
              <a:avLst/>
            </a:prstGeom>
            <a:solidFill>
              <a:srgbClr val="333399"/>
            </a:solidFill>
            <a:ln w="6350">
              <a:solidFill>
                <a:schemeClr val="tx1"/>
              </a:solidFill>
            </a:ln>
            <a:effectLst>
              <a:outerShdw blurRad="76200" dir="18900000" sy="23000" kx="-1200000" algn="bl"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a:latin typeface="Wide Latin" panose="020A0A07050505020404" pitchFamily="18" charset="0"/>
                </a:rPr>
                <a:t>i</a:t>
              </a:r>
              <a:endParaRPr kumimoji="1" lang="ja-JP" altLang="en-US" dirty="0">
                <a:latin typeface="Wide Latin" panose="020A0A07050505020404" pitchFamily="18" charset="0"/>
              </a:endParaRPr>
            </a:p>
          </p:txBody>
        </p:sp>
      </p:grpSp>
      <p:sp>
        <p:nvSpPr>
          <p:cNvPr id="10" name="円形吹き出し 7">
            <a:extLst>
              <a:ext uri="{FF2B5EF4-FFF2-40B4-BE49-F238E27FC236}">
                <a16:creationId xmlns:a16="http://schemas.microsoft.com/office/drawing/2014/main" id="{ED9FBEDF-1CE2-46D4-A69B-1564C3D5DF5B}"/>
              </a:ext>
            </a:extLst>
          </p:cNvPr>
          <p:cNvSpPr/>
          <p:nvPr/>
        </p:nvSpPr>
        <p:spPr>
          <a:xfrm>
            <a:off x="1187624" y="2420888"/>
            <a:ext cx="376409" cy="334615"/>
          </a:xfrm>
          <a:prstGeom prst="wedgeEllipseCallout">
            <a:avLst>
              <a:gd name="adj1" fmla="val 132707"/>
              <a:gd name="adj2" fmla="val 79709"/>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７</a:t>
            </a:r>
          </a:p>
        </p:txBody>
      </p:sp>
    </p:spTree>
    <p:extLst>
      <p:ext uri="{BB962C8B-B14F-4D97-AF65-F5344CB8AC3E}">
        <p14:creationId xmlns:p14="http://schemas.microsoft.com/office/powerpoint/2010/main" val="111891221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BDAC4269-3C28-FDD0-8206-C0F97AF040C0}"/>
              </a:ext>
            </a:extLst>
          </p:cNvPr>
          <p:cNvPicPr>
            <a:picLocks noChangeAspect="1"/>
          </p:cNvPicPr>
          <p:nvPr/>
        </p:nvPicPr>
        <p:blipFill>
          <a:blip r:embed="rId3"/>
          <a:stretch>
            <a:fillRect/>
          </a:stretch>
        </p:blipFill>
        <p:spPr>
          <a:xfrm>
            <a:off x="119761" y="1170614"/>
            <a:ext cx="4524247" cy="3914570"/>
          </a:xfrm>
          <a:prstGeom prst="rect">
            <a:avLst/>
          </a:prstGeom>
          <a:ln>
            <a:solidFill>
              <a:schemeClr val="tx1"/>
            </a:solidFill>
          </a:ln>
        </p:spPr>
      </p:pic>
      <p:pic>
        <p:nvPicPr>
          <p:cNvPr id="20" name="図 19">
            <a:extLst>
              <a:ext uri="{FF2B5EF4-FFF2-40B4-BE49-F238E27FC236}">
                <a16:creationId xmlns:a16="http://schemas.microsoft.com/office/drawing/2014/main" id="{69F33FAE-96AE-49BD-B895-BDACA0A368A5}"/>
              </a:ext>
            </a:extLst>
          </p:cNvPr>
          <p:cNvPicPr>
            <a:picLocks noChangeAspect="1"/>
          </p:cNvPicPr>
          <p:nvPr/>
        </p:nvPicPr>
        <p:blipFill>
          <a:blip r:embed="rId4"/>
          <a:stretch>
            <a:fillRect/>
          </a:stretch>
        </p:blipFill>
        <p:spPr>
          <a:xfrm>
            <a:off x="4373242" y="2858021"/>
            <a:ext cx="4676169" cy="3367317"/>
          </a:xfrm>
          <a:prstGeom prst="rect">
            <a:avLst/>
          </a:prstGeom>
        </p:spPr>
      </p:pic>
      <p:sp>
        <p:nvSpPr>
          <p:cNvPr id="2" name="スライド番号プレースホルダー 1"/>
          <p:cNvSpPr>
            <a:spLocks noGrp="1"/>
          </p:cNvSpPr>
          <p:nvPr>
            <p:ph type="sldNum" sz="quarter" idx="12"/>
          </p:nvPr>
        </p:nvSpPr>
        <p:spPr/>
        <p:txBody>
          <a:bodyPr/>
          <a:lstStyle/>
          <a:p>
            <a:fld id="{64452A23-BFEA-43FD-98FB-69091C0AE9EE}" type="slidenum">
              <a:rPr kumimoji="1" lang="ja-JP" altLang="en-US" smtClean="0"/>
              <a:pPr/>
              <a:t>73</a:t>
            </a:fld>
            <a:endParaRPr kumimoji="1" lang="ja-JP" altLang="en-US"/>
          </a:p>
        </p:txBody>
      </p:sp>
      <p:sp>
        <p:nvSpPr>
          <p:cNvPr id="5" name="フローチャート: 処理 4"/>
          <p:cNvSpPr/>
          <p:nvPr/>
        </p:nvSpPr>
        <p:spPr>
          <a:xfrm>
            <a:off x="621655" y="375763"/>
            <a:ext cx="8065145" cy="622796"/>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⑧メインメニュー画面に戻るには、</a:t>
            </a:r>
            <a:endParaRPr lang="en-US" altLang="ja-JP" dirty="0">
              <a:solidFill>
                <a:schemeClr val="tx1"/>
              </a:solidFill>
              <a:latin typeface="+mn-ea"/>
            </a:endParaRPr>
          </a:p>
          <a:p>
            <a:r>
              <a:rPr lang="ja-JP" altLang="en-US" dirty="0">
                <a:solidFill>
                  <a:schemeClr val="tx1"/>
                </a:solidFill>
                <a:latin typeface="+mn-ea"/>
              </a:rPr>
              <a:t>　検索画面に戻るボタン→メインメニューに戻るボタンを押す。</a:t>
            </a:r>
            <a:endParaRPr lang="en-US" altLang="ja-JP" dirty="0">
              <a:solidFill>
                <a:schemeClr val="tx1"/>
              </a:solidFill>
              <a:latin typeface="+mn-ea"/>
            </a:endParaRPr>
          </a:p>
        </p:txBody>
      </p:sp>
      <p:sp>
        <p:nvSpPr>
          <p:cNvPr id="14" name="正方形/長方形 13"/>
          <p:cNvSpPr/>
          <p:nvPr/>
        </p:nvSpPr>
        <p:spPr>
          <a:xfrm>
            <a:off x="2762646" y="4850877"/>
            <a:ext cx="560723" cy="266131"/>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7" name="正方形/長方形 16"/>
          <p:cNvSpPr/>
          <p:nvPr/>
        </p:nvSpPr>
        <p:spPr>
          <a:xfrm>
            <a:off x="7707057" y="5914695"/>
            <a:ext cx="681367" cy="263117"/>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pic>
        <p:nvPicPr>
          <p:cNvPr id="19" name="図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42616" y="4978237"/>
            <a:ext cx="530214" cy="530214"/>
          </a:xfrm>
          <a:prstGeom prst="rect">
            <a:avLst/>
          </a:prstGeom>
        </p:spPr>
      </p:pic>
      <p:pic>
        <p:nvPicPr>
          <p:cNvPr id="21" name="図 2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193727" y="5995130"/>
            <a:ext cx="530214" cy="530214"/>
          </a:xfrm>
          <a:prstGeom prst="rect">
            <a:avLst/>
          </a:prstGeom>
        </p:spPr>
      </p:pic>
      <p:sp>
        <p:nvSpPr>
          <p:cNvPr id="22" name="屈折矢印 8">
            <a:extLst>
              <a:ext uri="{FF2B5EF4-FFF2-40B4-BE49-F238E27FC236}">
                <a16:creationId xmlns:a16="http://schemas.microsoft.com/office/drawing/2014/main" id="{5902B788-79EA-4C88-AA82-25B8E058058E}"/>
              </a:ext>
            </a:extLst>
          </p:cNvPr>
          <p:cNvSpPr/>
          <p:nvPr/>
        </p:nvSpPr>
        <p:spPr>
          <a:xfrm rot="5400000">
            <a:off x="3317534" y="5309691"/>
            <a:ext cx="908630" cy="896959"/>
          </a:xfrm>
          <a:prstGeom prst="bentUpArrow">
            <a:avLst>
              <a:gd name="adj1" fmla="val 24593"/>
              <a:gd name="adj2" fmla="val 25000"/>
              <a:gd name="adj3" fmla="val 326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n-ea"/>
            </a:endParaRPr>
          </a:p>
        </p:txBody>
      </p:sp>
      <p:sp>
        <p:nvSpPr>
          <p:cNvPr id="15" name="吹き出し: 円形 14">
            <a:extLst>
              <a:ext uri="{FF2B5EF4-FFF2-40B4-BE49-F238E27FC236}">
                <a16:creationId xmlns:a16="http://schemas.microsoft.com/office/drawing/2014/main" id="{CF70FC35-1EB3-45E3-8349-A4CFE4B8C4C6}"/>
              </a:ext>
            </a:extLst>
          </p:cNvPr>
          <p:cNvSpPr/>
          <p:nvPr/>
        </p:nvSpPr>
        <p:spPr>
          <a:xfrm>
            <a:off x="2411760" y="5386615"/>
            <a:ext cx="365125" cy="365125"/>
          </a:xfrm>
          <a:prstGeom prst="wedgeEllipseCallout">
            <a:avLst>
              <a:gd name="adj1" fmla="val 55980"/>
              <a:gd name="adj2" fmla="val -121566"/>
            </a:avLst>
          </a:prstGeom>
          <a:solidFill>
            <a:schemeClr val="bg1"/>
          </a:solidFill>
          <a:ln>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rgbClr val="0033CC"/>
                </a:solidFill>
              </a:rPr>
              <a:t>８</a:t>
            </a:r>
            <a:endParaRPr kumimoji="1" lang="en-US" altLang="ja-JP" dirty="0">
              <a:solidFill>
                <a:srgbClr val="0033CC"/>
              </a:solidFill>
            </a:endParaRPr>
          </a:p>
        </p:txBody>
      </p:sp>
      <p:sp>
        <p:nvSpPr>
          <p:cNvPr id="16" name="吹き出し: 円形 15">
            <a:extLst>
              <a:ext uri="{FF2B5EF4-FFF2-40B4-BE49-F238E27FC236}">
                <a16:creationId xmlns:a16="http://schemas.microsoft.com/office/drawing/2014/main" id="{EC275007-7CD1-4CFE-B25B-5D648EB9E45F}"/>
              </a:ext>
            </a:extLst>
          </p:cNvPr>
          <p:cNvSpPr/>
          <p:nvPr/>
        </p:nvSpPr>
        <p:spPr>
          <a:xfrm>
            <a:off x="7592653" y="6178050"/>
            <a:ext cx="365125" cy="365125"/>
          </a:xfrm>
          <a:prstGeom prst="wedgeEllipseCallout">
            <a:avLst>
              <a:gd name="adj1" fmla="val 37600"/>
              <a:gd name="adj2" fmla="val -82507"/>
            </a:avLst>
          </a:prstGeom>
          <a:solidFill>
            <a:schemeClr val="bg1"/>
          </a:solidFill>
          <a:ln>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rgbClr val="0033CC"/>
                </a:solidFill>
              </a:rPr>
              <a:t>８</a:t>
            </a:r>
            <a:endParaRPr kumimoji="1" lang="en-US" altLang="ja-JP" dirty="0">
              <a:solidFill>
                <a:srgbClr val="0033CC"/>
              </a:solidFill>
            </a:endParaRPr>
          </a:p>
        </p:txBody>
      </p:sp>
    </p:spTree>
    <p:extLst>
      <p:ext uri="{BB962C8B-B14F-4D97-AF65-F5344CB8AC3E}">
        <p14:creationId xmlns:p14="http://schemas.microsoft.com/office/powerpoint/2010/main" val="425118176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4BE3170B-D366-2941-3834-0037D261208E}"/>
              </a:ext>
            </a:extLst>
          </p:cNvPr>
          <p:cNvPicPr>
            <a:picLocks noChangeAspect="1"/>
          </p:cNvPicPr>
          <p:nvPr/>
        </p:nvPicPr>
        <p:blipFill>
          <a:blip r:embed="rId3"/>
          <a:stretch>
            <a:fillRect/>
          </a:stretch>
        </p:blipFill>
        <p:spPr>
          <a:xfrm>
            <a:off x="611560" y="1052736"/>
            <a:ext cx="5810979" cy="5673392"/>
          </a:xfrm>
          <a:prstGeom prst="rect">
            <a:avLst/>
          </a:prstGeom>
          <a:ln>
            <a:solidFill>
              <a:schemeClr val="tx1"/>
            </a:solidFill>
          </a:ln>
        </p:spPr>
      </p:pic>
      <p:sp>
        <p:nvSpPr>
          <p:cNvPr id="2" name="スライド番号プレースホルダー 1"/>
          <p:cNvSpPr>
            <a:spLocks noGrp="1"/>
          </p:cNvSpPr>
          <p:nvPr>
            <p:ph type="sldNum" sz="quarter" idx="12"/>
          </p:nvPr>
        </p:nvSpPr>
        <p:spPr/>
        <p:txBody>
          <a:bodyPr/>
          <a:lstStyle/>
          <a:p>
            <a:fld id="{64452A23-BFEA-43FD-98FB-69091C0AE9EE}" type="slidenum">
              <a:rPr kumimoji="1" lang="ja-JP" altLang="en-US" smtClean="0"/>
              <a:pPr/>
              <a:t>74</a:t>
            </a:fld>
            <a:endParaRPr kumimoji="1" lang="ja-JP" altLang="en-US"/>
          </a:p>
        </p:txBody>
      </p:sp>
      <p:grpSp>
        <p:nvGrpSpPr>
          <p:cNvPr id="3" name="グループ化 2"/>
          <p:cNvGrpSpPr/>
          <p:nvPr/>
        </p:nvGrpSpPr>
        <p:grpSpPr>
          <a:xfrm>
            <a:off x="699225" y="188640"/>
            <a:ext cx="7977231" cy="792088"/>
            <a:chOff x="395536" y="908720"/>
            <a:chExt cx="7632848" cy="792088"/>
          </a:xfrm>
        </p:grpSpPr>
        <p:sp>
          <p:nvSpPr>
            <p:cNvPr id="4" name="フローチャート: 処理 3"/>
            <p:cNvSpPr/>
            <p:nvPr/>
          </p:nvSpPr>
          <p:spPr>
            <a:xfrm>
              <a:off x="395536" y="908720"/>
              <a:ext cx="7632848" cy="360040"/>
            </a:xfrm>
            <a:prstGeom prst="flowChartProcess">
              <a:avLst/>
            </a:prstGeom>
            <a:solidFill>
              <a:srgbClr val="92D050"/>
            </a:solid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ja-JP" altLang="en-US" dirty="0">
                  <a:solidFill>
                    <a:schemeClr val="tx1"/>
                  </a:solidFill>
                  <a:latin typeface="+mn-ea"/>
                </a:rPr>
                <a:t>（４）</a:t>
              </a:r>
              <a:r>
                <a:rPr lang="en-US" altLang="ja-JP" dirty="0">
                  <a:solidFill>
                    <a:schemeClr val="tx1"/>
                  </a:solidFill>
                  <a:latin typeface="+mn-ea"/>
                </a:rPr>
                <a:t>Access </a:t>
              </a:r>
              <a:r>
                <a:rPr lang="ja-JP" altLang="en-US" dirty="0">
                  <a:solidFill>
                    <a:schemeClr val="tx1"/>
                  </a:solidFill>
                  <a:latin typeface="+mn-ea"/>
                </a:rPr>
                <a:t>本体：一括作業メニュー　入力用データ出力</a:t>
              </a:r>
            </a:p>
          </p:txBody>
        </p:sp>
        <p:sp>
          <p:nvSpPr>
            <p:cNvPr id="5" name="フローチャート: 処理 4"/>
            <p:cNvSpPr/>
            <p:nvPr/>
          </p:nvSpPr>
          <p:spPr>
            <a:xfrm>
              <a:off x="395536" y="1269563"/>
              <a:ext cx="7632848" cy="431245"/>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①一括作業メニュー　→　入力用データ出力ボタン を押す。</a:t>
              </a:r>
              <a:endParaRPr lang="en-US" altLang="ja-JP" dirty="0">
                <a:solidFill>
                  <a:schemeClr val="tx1"/>
                </a:solidFill>
                <a:latin typeface="+mn-ea"/>
              </a:endParaRPr>
            </a:p>
          </p:txBody>
        </p:sp>
      </p:grpSp>
      <p:pic>
        <p:nvPicPr>
          <p:cNvPr id="10" name="図 9"/>
          <p:cNvPicPr>
            <a:picLocks noChangeAspect="1"/>
          </p:cNvPicPr>
          <p:nvPr/>
        </p:nvPicPr>
        <p:blipFill>
          <a:blip r:embed="rId4"/>
          <a:stretch>
            <a:fillRect/>
          </a:stretch>
        </p:blipFill>
        <p:spPr>
          <a:xfrm>
            <a:off x="4550761" y="2924944"/>
            <a:ext cx="4125695" cy="3168352"/>
          </a:xfrm>
          <a:prstGeom prst="rect">
            <a:avLst/>
          </a:prstGeom>
        </p:spPr>
      </p:pic>
      <p:sp>
        <p:nvSpPr>
          <p:cNvPr id="13" name="正方形/長方形 12"/>
          <p:cNvSpPr/>
          <p:nvPr/>
        </p:nvSpPr>
        <p:spPr>
          <a:xfrm>
            <a:off x="5754674" y="5157192"/>
            <a:ext cx="1553630" cy="475339"/>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4" name="正方形/長方形 13"/>
          <p:cNvSpPr/>
          <p:nvPr/>
        </p:nvSpPr>
        <p:spPr>
          <a:xfrm>
            <a:off x="1187624" y="5301208"/>
            <a:ext cx="2220025" cy="627517"/>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pic>
        <p:nvPicPr>
          <p:cNvPr id="15" name="図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30594" y="5560524"/>
            <a:ext cx="584064" cy="584064"/>
          </a:xfrm>
          <a:prstGeom prst="rect">
            <a:avLst/>
          </a:prstGeom>
        </p:spPr>
      </p:pic>
      <p:pic>
        <p:nvPicPr>
          <p:cNvPr id="16" name="図 1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957692" y="5282968"/>
            <a:ext cx="529540" cy="529540"/>
          </a:xfrm>
          <a:prstGeom prst="rect">
            <a:avLst/>
          </a:prstGeom>
        </p:spPr>
      </p:pic>
      <p:sp>
        <p:nvSpPr>
          <p:cNvPr id="17" name="下矢印 19">
            <a:extLst>
              <a:ext uri="{FF2B5EF4-FFF2-40B4-BE49-F238E27FC236}">
                <a16:creationId xmlns:a16="http://schemas.microsoft.com/office/drawing/2014/main" id="{DE3D39B9-E0FD-4EC0-815B-0B39FBD109B6}"/>
              </a:ext>
            </a:extLst>
          </p:cNvPr>
          <p:cNvSpPr/>
          <p:nvPr/>
        </p:nvSpPr>
        <p:spPr>
          <a:xfrm rot="16200000">
            <a:off x="3741137" y="4851032"/>
            <a:ext cx="843742" cy="12241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8" name="円形吹き出し 7">
            <a:extLst>
              <a:ext uri="{FF2B5EF4-FFF2-40B4-BE49-F238E27FC236}">
                <a16:creationId xmlns:a16="http://schemas.microsoft.com/office/drawing/2014/main" id="{ED9FBEDF-1CE2-46D4-A69B-1564C3D5DF5B}"/>
              </a:ext>
            </a:extLst>
          </p:cNvPr>
          <p:cNvSpPr/>
          <p:nvPr/>
        </p:nvSpPr>
        <p:spPr>
          <a:xfrm>
            <a:off x="458202" y="4967656"/>
            <a:ext cx="376409" cy="334615"/>
          </a:xfrm>
          <a:prstGeom prst="wedgeEllipseCallout">
            <a:avLst>
              <a:gd name="adj1" fmla="val 132707"/>
              <a:gd name="adj2" fmla="val 79709"/>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１</a:t>
            </a:r>
          </a:p>
        </p:txBody>
      </p:sp>
      <p:pic>
        <p:nvPicPr>
          <p:cNvPr id="8" name="図 7">
            <a:extLst>
              <a:ext uri="{FF2B5EF4-FFF2-40B4-BE49-F238E27FC236}">
                <a16:creationId xmlns:a16="http://schemas.microsoft.com/office/drawing/2014/main" id="{32A29437-50CE-7747-775E-79934307F79A}"/>
              </a:ext>
            </a:extLst>
          </p:cNvPr>
          <p:cNvPicPr>
            <a:picLocks noChangeAspect="1"/>
          </p:cNvPicPr>
          <p:nvPr/>
        </p:nvPicPr>
        <p:blipFill>
          <a:blip r:embed="rId7"/>
          <a:stretch>
            <a:fillRect/>
          </a:stretch>
        </p:blipFill>
        <p:spPr>
          <a:xfrm>
            <a:off x="2047116" y="1988840"/>
            <a:ext cx="1360533" cy="180881"/>
          </a:xfrm>
          <a:prstGeom prst="rect">
            <a:avLst/>
          </a:prstGeom>
        </p:spPr>
      </p:pic>
    </p:spTree>
    <p:extLst>
      <p:ext uri="{BB962C8B-B14F-4D97-AF65-F5344CB8AC3E}">
        <p14:creationId xmlns:p14="http://schemas.microsoft.com/office/powerpoint/2010/main" val="80641195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a:blip r:embed="rId3"/>
          <a:stretch>
            <a:fillRect/>
          </a:stretch>
        </p:blipFill>
        <p:spPr>
          <a:xfrm>
            <a:off x="1638597" y="1760045"/>
            <a:ext cx="5866807" cy="4845788"/>
          </a:xfrm>
          <a:prstGeom prst="rect">
            <a:avLst/>
          </a:prstGeom>
        </p:spPr>
      </p:pic>
      <p:sp>
        <p:nvSpPr>
          <p:cNvPr id="2" name="スライド番号プレースホルダー 1"/>
          <p:cNvSpPr>
            <a:spLocks noGrp="1"/>
          </p:cNvSpPr>
          <p:nvPr>
            <p:ph type="sldNum" sz="quarter" idx="12"/>
          </p:nvPr>
        </p:nvSpPr>
        <p:spPr/>
        <p:txBody>
          <a:bodyPr/>
          <a:lstStyle/>
          <a:p>
            <a:fld id="{64452A23-BFEA-43FD-98FB-69091C0AE9EE}" type="slidenum">
              <a:rPr kumimoji="1" lang="ja-JP" altLang="en-US" smtClean="0"/>
              <a:pPr/>
              <a:t>75</a:t>
            </a:fld>
            <a:endParaRPr kumimoji="1" lang="ja-JP" altLang="en-US"/>
          </a:p>
        </p:txBody>
      </p:sp>
      <p:sp>
        <p:nvSpPr>
          <p:cNvPr id="5" name="フローチャート: 処理 4"/>
          <p:cNvSpPr/>
          <p:nvPr/>
        </p:nvSpPr>
        <p:spPr>
          <a:xfrm>
            <a:off x="699225" y="332656"/>
            <a:ext cx="7977231" cy="1367350"/>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②出力データ選択（交付金交付申請書・営農計画書・営農計画書農地の</a:t>
            </a:r>
            <a:endParaRPr lang="en-US" altLang="ja-JP" dirty="0">
              <a:solidFill>
                <a:schemeClr val="tx1"/>
              </a:solidFill>
              <a:latin typeface="+mn-ea"/>
            </a:endParaRPr>
          </a:p>
          <a:p>
            <a:r>
              <a:rPr lang="ja-JP" altLang="en-US" dirty="0">
                <a:solidFill>
                  <a:schemeClr val="tx1"/>
                </a:solidFill>
                <a:latin typeface="+mn-ea"/>
              </a:rPr>
              <a:t>　利用状況）</a:t>
            </a:r>
            <a:endParaRPr lang="en-US" altLang="ja-JP" dirty="0">
              <a:solidFill>
                <a:schemeClr val="tx1"/>
              </a:solidFill>
              <a:latin typeface="+mn-ea"/>
            </a:endParaRPr>
          </a:p>
          <a:p>
            <a:r>
              <a:rPr lang="ja-JP" altLang="en-US" dirty="0">
                <a:solidFill>
                  <a:schemeClr val="tx1"/>
                </a:solidFill>
                <a:latin typeface="+mn-ea"/>
              </a:rPr>
              <a:t>③データ出力先を選び、</a:t>
            </a:r>
            <a:r>
              <a:rPr lang="en-US" altLang="ja-JP" dirty="0">
                <a:solidFill>
                  <a:schemeClr val="tx1"/>
                </a:solidFill>
                <a:latin typeface="+mn-ea"/>
              </a:rPr>
              <a:t>OK</a:t>
            </a:r>
            <a:r>
              <a:rPr lang="ja-JP" altLang="en-US" dirty="0">
                <a:solidFill>
                  <a:schemeClr val="tx1"/>
                </a:solidFill>
                <a:latin typeface="+mn-ea"/>
              </a:rPr>
              <a:t>ボタンを押す。 </a:t>
            </a:r>
            <a:endParaRPr lang="en-US" altLang="ja-JP" dirty="0">
              <a:solidFill>
                <a:schemeClr val="tx1"/>
              </a:solidFill>
              <a:latin typeface="+mn-ea"/>
            </a:endParaRPr>
          </a:p>
        </p:txBody>
      </p:sp>
      <p:sp>
        <p:nvSpPr>
          <p:cNvPr id="7" name="正方形/長方形 6"/>
          <p:cNvSpPr/>
          <p:nvPr/>
        </p:nvSpPr>
        <p:spPr>
          <a:xfrm>
            <a:off x="2444843" y="3960643"/>
            <a:ext cx="254949" cy="732625"/>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8" name="正方形/長方形 7"/>
          <p:cNvSpPr/>
          <p:nvPr/>
        </p:nvSpPr>
        <p:spPr>
          <a:xfrm>
            <a:off x="2267743" y="5259154"/>
            <a:ext cx="4544789" cy="470220"/>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5" name="正方形/長方形 14"/>
          <p:cNvSpPr/>
          <p:nvPr/>
        </p:nvSpPr>
        <p:spPr>
          <a:xfrm>
            <a:off x="3995937" y="5877273"/>
            <a:ext cx="1224136" cy="431246"/>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pic>
        <p:nvPicPr>
          <p:cNvPr id="10" name="図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84486" y="5937291"/>
            <a:ext cx="770011" cy="770011"/>
          </a:xfrm>
          <a:prstGeom prst="rect">
            <a:avLst/>
          </a:prstGeom>
        </p:spPr>
      </p:pic>
      <p:sp>
        <p:nvSpPr>
          <p:cNvPr id="16" name="角丸四角形 15"/>
          <p:cNvSpPr/>
          <p:nvPr/>
        </p:nvSpPr>
        <p:spPr>
          <a:xfrm>
            <a:off x="1504897" y="1266502"/>
            <a:ext cx="6229867" cy="284350"/>
          </a:xfrm>
          <a:prstGeom prst="roundRect">
            <a:avLst/>
          </a:prstGeom>
          <a:solidFill>
            <a:schemeClr val="accent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100" dirty="0">
                <a:solidFill>
                  <a:schemeClr val="tx1"/>
                </a:solidFill>
                <a:latin typeface="+mn-ea"/>
              </a:rPr>
              <a:t>D:\</a:t>
            </a:r>
            <a:r>
              <a:rPr lang="ja-JP" altLang="en-US" sz="1100" dirty="0">
                <a:solidFill>
                  <a:schemeClr val="tx1"/>
                </a:solidFill>
                <a:latin typeface="+mn-ea"/>
              </a:rPr>
              <a:t>保護解除フォルダ　　　</a:t>
            </a:r>
            <a:r>
              <a:rPr lang="en-US" altLang="ja-JP" sz="1100" dirty="0">
                <a:solidFill>
                  <a:schemeClr val="tx1"/>
                </a:solidFill>
                <a:latin typeface="+mn-ea"/>
              </a:rPr>
              <a:t>※</a:t>
            </a:r>
            <a:r>
              <a:rPr lang="ja-JP" altLang="en-US" sz="1100" dirty="0">
                <a:solidFill>
                  <a:schemeClr val="tx1"/>
                </a:solidFill>
                <a:latin typeface="+mj-ea"/>
              </a:rPr>
              <a:t>保護解除フォルダについては</a:t>
            </a:r>
            <a:r>
              <a:rPr lang="en-US" altLang="ja-JP" sz="1100" dirty="0">
                <a:solidFill>
                  <a:schemeClr val="tx1"/>
                </a:solidFill>
                <a:latin typeface="+mj-ea"/>
              </a:rPr>
              <a:t>P.11</a:t>
            </a:r>
            <a:r>
              <a:rPr lang="ja-JP" altLang="en-US" sz="1100" dirty="0">
                <a:solidFill>
                  <a:schemeClr val="tx1"/>
                </a:solidFill>
                <a:latin typeface="+mj-ea"/>
              </a:rPr>
              <a:t>参照</a:t>
            </a:r>
          </a:p>
        </p:txBody>
      </p:sp>
      <p:grpSp>
        <p:nvGrpSpPr>
          <p:cNvPr id="17" name="グループ化 16"/>
          <p:cNvGrpSpPr/>
          <p:nvPr/>
        </p:nvGrpSpPr>
        <p:grpSpPr>
          <a:xfrm>
            <a:off x="968655" y="1174793"/>
            <a:ext cx="560407" cy="467767"/>
            <a:chOff x="779471" y="1566988"/>
            <a:chExt cx="560407" cy="467767"/>
          </a:xfrm>
        </p:grpSpPr>
        <p:pic>
          <p:nvPicPr>
            <p:cNvPr id="18" name="図 1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3859" y="1566988"/>
              <a:ext cx="452232" cy="405861"/>
            </a:xfrm>
            <a:prstGeom prst="rect">
              <a:avLst/>
            </a:prstGeom>
          </p:spPr>
        </p:pic>
        <p:sp>
          <p:nvSpPr>
            <p:cNvPr id="19" name="フローチャート: 処理 18"/>
            <p:cNvSpPr/>
            <p:nvPr/>
          </p:nvSpPr>
          <p:spPr>
            <a:xfrm>
              <a:off x="779471" y="1736967"/>
              <a:ext cx="560407" cy="297788"/>
            </a:xfrm>
            <a:prstGeom prst="flowChartProces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dirty="0">
                  <a:solidFill>
                    <a:schemeClr val="tx1"/>
                  </a:solidFill>
                  <a:latin typeface="+mn-ea"/>
                </a:rPr>
                <a:t>場所</a:t>
              </a:r>
              <a:endParaRPr kumimoji="1" lang="ja-JP" altLang="en-US" sz="2000" dirty="0">
                <a:solidFill>
                  <a:schemeClr val="tx1"/>
                </a:solidFill>
                <a:latin typeface="+mn-ea"/>
              </a:endParaRPr>
            </a:p>
          </p:txBody>
        </p:sp>
      </p:grpSp>
      <p:sp>
        <p:nvSpPr>
          <p:cNvPr id="13" name="円形吹き出し 7">
            <a:extLst>
              <a:ext uri="{FF2B5EF4-FFF2-40B4-BE49-F238E27FC236}">
                <a16:creationId xmlns:a16="http://schemas.microsoft.com/office/drawing/2014/main" id="{ED9FBEDF-1CE2-46D4-A69B-1564C3D5DF5B}"/>
              </a:ext>
            </a:extLst>
          </p:cNvPr>
          <p:cNvSpPr/>
          <p:nvPr/>
        </p:nvSpPr>
        <p:spPr>
          <a:xfrm>
            <a:off x="1979712" y="3946563"/>
            <a:ext cx="376409" cy="334615"/>
          </a:xfrm>
          <a:prstGeom prst="wedgeEllipseCallout">
            <a:avLst>
              <a:gd name="adj1" fmla="val 74070"/>
              <a:gd name="adj2" fmla="val 63219"/>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２</a:t>
            </a:r>
          </a:p>
        </p:txBody>
      </p:sp>
      <p:sp>
        <p:nvSpPr>
          <p:cNvPr id="14" name="円形吹き出し 7">
            <a:extLst>
              <a:ext uri="{FF2B5EF4-FFF2-40B4-BE49-F238E27FC236}">
                <a16:creationId xmlns:a16="http://schemas.microsoft.com/office/drawing/2014/main" id="{ED9FBEDF-1CE2-46D4-A69B-1564C3D5DF5B}"/>
              </a:ext>
            </a:extLst>
          </p:cNvPr>
          <p:cNvSpPr/>
          <p:nvPr/>
        </p:nvSpPr>
        <p:spPr>
          <a:xfrm>
            <a:off x="1791507" y="5013176"/>
            <a:ext cx="376409" cy="334615"/>
          </a:xfrm>
          <a:prstGeom prst="wedgeEllipseCallout">
            <a:avLst>
              <a:gd name="adj1" fmla="val 74070"/>
              <a:gd name="adj2" fmla="val 63219"/>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３</a:t>
            </a:r>
          </a:p>
        </p:txBody>
      </p:sp>
      <p:sp>
        <p:nvSpPr>
          <p:cNvPr id="20" name="円形吹き出し 7">
            <a:extLst>
              <a:ext uri="{FF2B5EF4-FFF2-40B4-BE49-F238E27FC236}">
                <a16:creationId xmlns:a16="http://schemas.microsoft.com/office/drawing/2014/main" id="{ED9FBEDF-1CE2-46D4-A69B-1564C3D5DF5B}"/>
              </a:ext>
            </a:extLst>
          </p:cNvPr>
          <p:cNvSpPr/>
          <p:nvPr/>
        </p:nvSpPr>
        <p:spPr>
          <a:xfrm>
            <a:off x="3473308" y="5877273"/>
            <a:ext cx="376409" cy="334615"/>
          </a:xfrm>
          <a:prstGeom prst="wedgeEllipseCallout">
            <a:avLst>
              <a:gd name="adj1" fmla="val 74070"/>
              <a:gd name="adj2" fmla="val 63219"/>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３</a:t>
            </a:r>
          </a:p>
        </p:txBody>
      </p:sp>
    </p:spTree>
    <p:extLst>
      <p:ext uri="{BB962C8B-B14F-4D97-AF65-F5344CB8AC3E}">
        <p14:creationId xmlns:p14="http://schemas.microsoft.com/office/powerpoint/2010/main" val="1677106335"/>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9F073AD6-15D3-45EE-8B44-883FD8B13E37}"/>
              </a:ext>
            </a:extLst>
          </p:cNvPr>
          <p:cNvPicPr>
            <a:picLocks noChangeAspect="1"/>
          </p:cNvPicPr>
          <p:nvPr/>
        </p:nvPicPr>
        <p:blipFill>
          <a:blip r:embed="rId3"/>
          <a:stretch>
            <a:fillRect/>
          </a:stretch>
        </p:blipFill>
        <p:spPr>
          <a:xfrm>
            <a:off x="683568" y="1700808"/>
            <a:ext cx="7991475" cy="2295525"/>
          </a:xfrm>
          <a:prstGeom prst="rect">
            <a:avLst/>
          </a:prstGeom>
        </p:spPr>
      </p:pic>
      <p:sp>
        <p:nvSpPr>
          <p:cNvPr id="2" name="スライド番号プレースホルダー 1"/>
          <p:cNvSpPr>
            <a:spLocks noGrp="1"/>
          </p:cNvSpPr>
          <p:nvPr>
            <p:ph type="sldNum" sz="quarter" idx="12"/>
          </p:nvPr>
        </p:nvSpPr>
        <p:spPr/>
        <p:txBody>
          <a:bodyPr/>
          <a:lstStyle/>
          <a:p>
            <a:fld id="{64452A23-BFEA-43FD-98FB-69091C0AE9EE}" type="slidenum">
              <a:rPr kumimoji="1" lang="ja-JP" altLang="en-US" smtClean="0"/>
              <a:pPr/>
              <a:t>76</a:t>
            </a:fld>
            <a:endParaRPr kumimoji="1" lang="ja-JP" altLang="en-US"/>
          </a:p>
        </p:txBody>
      </p:sp>
      <p:sp>
        <p:nvSpPr>
          <p:cNvPr id="5" name="フローチャート: 処理 4"/>
          <p:cNvSpPr/>
          <p:nvPr/>
        </p:nvSpPr>
        <p:spPr>
          <a:xfrm>
            <a:off x="699225" y="549484"/>
            <a:ext cx="7977231" cy="647492"/>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④出力した</a:t>
            </a:r>
            <a:r>
              <a:rPr lang="en-US" altLang="ja-JP" dirty="0">
                <a:solidFill>
                  <a:schemeClr val="tx1"/>
                </a:solidFill>
                <a:latin typeface="+mn-ea"/>
              </a:rPr>
              <a:t>Excel</a:t>
            </a:r>
            <a:r>
              <a:rPr lang="ja-JP" altLang="en-US" dirty="0">
                <a:solidFill>
                  <a:schemeClr val="tx1"/>
                </a:solidFill>
                <a:latin typeface="+mn-ea"/>
              </a:rPr>
              <a:t>を開くと、</a:t>
            </a:r>
            <a:r>
              <a:rPr lang="en-US" altLang="ja-JP" dirty="0">
                <a:solidFill>
                  <a:schemeClr val="tx1"/>
                </a:solidFill>
                <a:latin typeface="+mn-ea"/>
              </a:rPr>
              <a:t>Access</a:t>
            </a:r>
            <a:r>
              <a:rPr lang="ja-JP" altLang="en-US" dirty="0">
                <a:solidFill>
                  <a:schemeClr val="tx1"/>
                </a:solidFill>
                <a:latin typeface="+mn-ea"/>
              </a:rPr>
              <a:t>本体に登録されているデータが</a:t>
            </a:r>
            <a:endParaRPr lang="en-US" altLang="ja-JP" dirty="0">
              <a:solidFill>
                <a:schemeClr val="tx1"/>
              </a:solidFill>
              <a:latin typeface="+mn-ea"/>
            </a:endParaRPr>
          </a:p>
          <a:p>
            <a:r>
              <a:rPr lang="ja-JP" altLang="en-US" dirty="0">
                <a:solidFill>
                  <a:schemeClr val="tx1"/>
                </a:solidFill>
                <a:latin typeface="+mn-ea"/>
              </a:rPr>
              <a:t>　確認できる。</a:t>
            </a:r>
            <a:endParaRPr lang="en-US" altLang="ja-JP" dirty="0">
              <a:solidFill>
                <a:schemeClr val="tx1"/>
              </a:solidFill>
              <a:latin typeface="+mn-ea"/>
            </a:endParaRPr>
          </a:p>
          <a:p>
            <a:endParaRPr lang="en-US" altLang="ja-JP" sz="1600" dirty="0">
              <a:solidFill>
                <a:schemeClr val="tx1"/>
              </a:solidFill>
              <a:latin typeface="+mn-ea"/>
            </a:endParaRPr>
          </a:p>
        </p:txBody>
      </p:sp>
      <p:sp>
        <p:nvSpPr>
          <p:cNvPr id="7" name="正方形/長方形 6"/>
          <p:cNvSpPr/>
          <p:nvPr/>
        </p:nvSpPr>
        <p:spPr>
          <a:xfrm>
            <a:off x="699225" y="3087630"/>
            <a:ext cx="3656751" cy="792088"/>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grpSp>
        <p:nvGrpSpPr>
          <p:cNvPr id="8" name="グループ化 7"/>
          <p:cNvGrpSpPr/>
          <p:nvPr/>
        </p:nvGrpSpPr>
        <p:grpSpPr>
          <a:xfrm>
            <a:off x="467544" y="6093296"/>
            <a:ext cx="7713825" cy="407070"/>
            <a:chOff x="458575" y="5950524"/>
            <a:chExt cx="7713825" cy="405826"/>
          </a:xfrm>
        </p:grpSpPr>
        <p:sp>
          <p:nvSpPr>
            <p:cNvPr id="9" name="正方形/長方形 8"/>
            <p:cNvSpPr/>
            <p:nvPr/>
          </p:nvSpPr>
          <p:spPr>
            <a:xfrm>
              <a:off x="458575" y="5950524"/>
              <a:ext cx="585033" cy="405826"/>
            </a:xfrm>
            <a:prstGeom prst="rect">
              <a:avLst/>
            </a:prstGeom>
            <a:gradFill flip="none" rotWithShape="1">
              <a:gsLst>
                <a:gs pos="0">
                  <a:schemeClr val="accent1">
                    <a:tint val="66000"/>
                    <a:satMod val="160000"/>
                  </a:schemeClr>
                </a:gs>
                <a:gs pos="14000">
                  <a:schemeClr val="accent1">
                    <a:tint val="44500"/>
                    <a:satMod val="160000"/>
                  </a:schemeClr>
                </a:gs>
                <a:gs pos="100000">
                  <a:schemeClr val="accent1">
                    <a:tint val="23500"/>
                    <a:satMod val="160000"/>
                  </a:schemeClr>
                </a:gs>
              </a:gsLst>
              <a:lin ang="5400000" scaled="1"/>
              <a:tileRect/>
            </a:gradFill>
            <a:ln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sz="1100" dirty="0">
                <a:solidFill>
                  <a:schemeClr val="tx1"/>
                </a:solidFill>
                <a:latin typeface="+mn-ea"/>
              </a:endParaRPr>
            </a:p>
          </p:txBody>
        </p:sp>
        <p:sp>
          <p:nvSpPr>
            <p:cNvPr id="10" name="正方形/長方形 9"/>
            <p:cNvSpPr/>
            <p:nvPr/>
          </p:nvSpPr>
          <p:spPr>
            <a:xfrm>
              <a:off x="1043608" y="5950524"/>
              <a:ext cx="7128792" cy="405826"/>
            </a:xfrm>
            <a:prstGeom prst="rect">
              <a:avLst/>
            </a:prstGeom>
            <a:gradFill flip="none" rotWithShape="1">
              <a:gsLst>
                <a:gs pos="0">
                  <a:schemeClr val="accent1">
                    <a:tint val="66000"/>
                    <a:satMod val="160000"/>
                  </a:schemeClr>
                </a:gs>
                <a:gs pos="14000">
                  <a:schemeClr val="accent1">
                    <a:tint val="44500"/>
                    <a:satMod val="160000"/>
                  </a:schemeClr>
                </a:gs>
                <a:gs pos="100000">
                  <a:schemeClr val="accent1">
                    <a:tint val="23500"/>
                    <a:satMod val="160000"/>
                  </a:schemeClr>
                </a:gs>
              </a:gsLst>
              <a:lin ang="5400000" scaled="1"/>
              <a:tileRect/>
            </a:gradFill>
            <a:ln cmpd="db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100" dirty="0">
                  <a:solidFill>
                    <a:schemeClr val="tx1"/>
                  </a:solidFill>
                  <a:latin typeface="+mn-ea"/>
                </a:rPr>
                <a:t>操作マニュアル「申請書入力システム操作マニュアル</a:t>
              </a:r>
              <a:r>
                <a:rPr lang="en-US" altLang="ja-JP" sz="1100" dirty="0">
                  <a:solidFill>
                    <a:schemeClr val="tx1"/>
                  </a:solidFill>
                  <a:latin typeface="+mn-ea"/>
                </a:rPr>
                <a:t>.</a:t>
              </a:r>
              <a:r>
                <a:rPr lang="en-US" altLang="ja-JP" sz="1100" dirty="0" err="1">
                  <a:solidFill>
                    <a:schemeClr val="tx1"/>
                  </a:solidFill>
                  <a:latin typeface="+mn-ea"/>
                </a:rPr>
                <a:t>docx</a:t>
              </a:r>
              <a:r>
                <a:rPr lang="en-US" altLang="ja-JP" sz="1100" dirty="0">
                  <a:solidFill>
                    <a:schemeClr val="tx1"/>
                  </a:solidFill>
                  <a:latin typeface="+mn-ea"/>
                </a:rPr>
                <a:t> </a:t>
              </a:r>
              <a:r>
                <a:rPr lang="ja-JP" altLang="en-US" sz="1100" dirty="0">
                  <a:solidFill>
                    <a:schemeClr val="tx1"/>
                  </a:solidFill>
                  <a:latin typeface="+mn-ea"/>
                </a:rPr>
                <a:t>」</a:t>
              </a:r>
              <a:endParaRPr lang="en-US" altLang="ja-JP" sz="1100" dirty="0">
                <a:solidFill>
                  <a:schemeClr val="tx1"/>
                </a:solidFill>
                <a:latin typeface="+mn-ea"/>
              </a:endParaRPr>
            </a:p>
            <a:p>
              <a:r>
                <a:rPr lang="ja-JP" altLang="en-US" sz="1100" dirty="0">
                  <a:solidFill>
                    <a:schemeClr val="tx1"/>
                  </a:solidFill>
                  <a:latin typeface="+mn-ea"/>
                </a:rPr>
                <a:t>３．２．７交付申請書類の一括入力作業（入力支援ツールの利用）⑩入力用データ出力　参照</a:t>
              </a:r>
            </a:p>
          </p:txBody>
        </p:sp>
        <p:sp>
          <p:nvSpPr>
            <p:cNvPr id="11" name="円/楕円 10"/>
            <p:cNvSpPr/>
            <p:nvPr/>
          </p:nvSpPr>
          <p:spPr>
            <a:xfrm>
              <a:off x="524979" y="5976408"/>
              <a:ext cx="360040" cy="360040"/>
            </a:xfrm>
            <a:prstGeom prst="ellipse">
              <a:avLst/>
            </a:prstGeom>
            <a:solidFill>
              <a:srgbClr val="333399"/>
            </a:solidFill>
            <a:ln w="6350">
              <a:solidFill>
                <a:schemeClr val="tx1"/>
              </a:solidFill>
            </a:ln>
            <a:effectLst>
              <a:outerShdw blurRad="76200" dir="18900000" sy="23000" kx="-1200000" algn="bl"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a:latin typeface="Wide Latin" panose="020A0A07050505020404" pitchFamily="18" charset="0"/>
                </a:rPr>
                <a:t>i</a:t>
              </a:r>
              <a:endParaRPr kumimoji="1" lang="ja-JP" altLang="en-US" dirty="0">
                <a:latin typeface="Wide Latin" panose="020A0A07050505020404" pitchFamily="18" charset="0"/>
              </a:endParaRPr>
            </a:p>
          </p:txBody>
        </p:sp>
      </p:grpSp>
      <p:sp>
        <p:nvSpPr>
          <p:cNvPr id="12" name="吹き出し: 角を丸めた四角形 11">
            <a:extLst>
              <a:ext uri="{FF2B5EF4-FFF2-40B4-BE49-F238E27FC236}">
                <a16:creationId xmlns:a16="http://schemas.microsoft.com/office/drawing/2014/main" id="{06B31959-164A-484B-B0EE-466801FCE72F}"/>
              </a:ext>
            </a:extLst>
          </p:cNvPr>
          <p:cNvSpPr/>
          <p:nvPr/>
        </p:nvSpPr>
        <p:spPr>
          <a:xfrm>
            <a:off x="683568" y="4457996"/>
            <a:ext cx="5118172" cy="1249114"/>
          </a:xfrm>
          <a:prstGeom prst="wedgeRoundRectCallout">
            <a:avLst>
              <a:gd name="adj1" fmla="val -23510"/>
              <a:gd name="adj2" fmla="val -103038"/>
              <a:gd name="adj3" fmla="val 16667"/>
            </a:avLst>
          </a:prstGeom>
        </p:spPr>
        <p:style>
          <a:lnRef idx="2">
            <a:schemeClr val="accent3"/>
          </a:lnRef>
          <a:fillRef idx="1">
            <a:schemeClr val="lt1"/>
          </a:fillRef>
          <a:effectRef idx="0">
            <a:schemeClr val="accent3"/>
          </a:effectRef>
          <a:fontRef idx="minor">
            <a:schemeClr val="dk1"/>
          </a:fontRef>
        </p:style>
        <p:txBody>
          <a:bodyPr rtlCol="0" anchor="ctr"/>
          <a:lstStyle/>
          <a:p>
            <a:r>
              <a:rPr kumimoji="1" lang="ja-JP" altLang="en-US" sz="1600" dirty="0"/>
              <a:t>出力したデータは入力支援ツールに貼り付け、　　加工することができる。</a:t>
            </a:r>
            <a:endParaRPr kumimoji="1" lang="en-US" altLang="ja-JP" sz="1600" dirty="0"/>
          </a:p>
          <a:p>
            <a:r>
              <a:rPr kumimoji="1" lang="ja-JP" altLang="en-US" sz="1600" dirty="0"/>
              <a:t>加工した</a:t>
            </a:r>
            <a:r>
              <a:rPr lang="ja-JP" altLang="en-US" sz="1600" dirty="0"/>
              <a:t>データを</a:t>
            </a:r>
            <a:r>
              <a:rPr kumimoji="1" lang="en-US" altLang="ja-JP" sz="1600" dirty="0"/>
              <a:t>CSV</a:t>
            </a:r>
            <a:r>
              <a:rPr lang="ja-JP" altLang="en-US" sz="1600" dirty="0"/>
              <a:t>出力し、</a:t>
            </a:r>
            <a:r>
              <a:rPr kumimoji="1" lang="ja-JP" altLang="en-US" sz="1600" dirty="0"/>
              <a:t>再度申請書入力システムに取り込むことができる。</a:t>
            </a:r>
            <a:endParaRPr kumimoji="1" lang="en-US" altLang="ja-JP" sz="1600" dirty="0"/>
          </a:p>
        </p:txBody>
      </p:sp>
      <p:sp>
        <p:nvSpPr>
          <p:cNvPr id="13" name="円形吹き出し 7">
            <a:extLst>
              <a:ext uri="{FF2B5EF4-FFF2-40B4-BE49-F238E27FC236}">
                <a16:creationId xmlns:a16="http://schemas.microsoft.com/office/drawing/2014/main" id="{ED9FBEDF-1CE2-46D4-A69B-1564C3D5DF5B}"/>
              </a:ext>
            </a:extLst>
          </p:cNvPr>
          <p:cNvSpPr/>
          <p:nvPr/>
        </p:nvSpPr>
        <p:spPr>
          <a:xfrm>
            <a:off x="157539" y="2753015"/>
            <a:ext cx="376409" cy="334615"/>
          </a:xfrm>
          <a:prstGeom prst="wedgeEllipseCallout">
            <a:avLst>
              <a:gd name="adj1" fmla="val 74070"/>
              <a:gd name="adj2" fmla="val 63219"/>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４</a:t>
            </a:r>
          </a:p>
        </p:txBody>
      </p:sp>
    </p:spTree>
    <p:extLst>
      <p:ext uri="{BB962C8B-B14F-4D97-AF65-F5344CB8AC3E}">
        <p14:creationId xmlns:p14="http://schemas.microsoft.com/office/powerpoint/2010/main" val="157535277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AEF81256-E9E6-4F05-8093-6E3C9DE4EBD5}"/>
              </a:ext>
            </a:extLst>
          </p:cNvPr>
          <p:cNvSpPr>
            <a:spLocks noGrp="1"/>
          </p:cNvSpPr>
          <p:nvPr>
            <p:ph type="sldNum" sz="quarter" idx="12"/>
          </p:nvPr>
        </p:nvSpPr>
        <p:spPr/>
        <p:txBody>
          <a:bodyPr/>
          <a:lstStyle/>
          <a:p>
            <a:fld id="{64452A23-BFEA-43FD-98FB-69091C0AE9EE}" type="slidenum">
              <a:rPr lang="ja-JP" altLang="en-US" sz="1800" smtClean="0">
                <a:solidFill>
                  <a:prstClr val="black">
                    <a:tint val="75000"/>
                  </a:prstClr>
                </a:solidFill>
                <a:latin typeface="+mj-ea"/>
                <a:ea typeface="+mj-ea"/>
              </a:rPr>
              <a:pPr/>
              <a:t>77</a:t>
            </a:fld>
            <a:endParaRPr lang="ja-JP" altLang="en-US" sz="1800" dirty="0">
              <a:solidFill>
                <a:prstClr val="black">
                  <a:tint val="75000"/>
                </a:prstClr>
              </a:solidFill>
              <a:latin typeface="+mj-ea"/>
              <a:ea typeface="+mj-ea"/>
            </a:endParaRPr>
          </a:p>
        </p:txBody>
      </p:sp>
      <p:sp>
        <p:nvSpPr>
          <p:cNvPr id="5" name="タイトル 6">
            <a:extLst>
              <a:ext uri="{FF2B5EF4-FFF2-40B4-BE49-F238E27FC236}">
                <a16:creationId xmlns:a16="http://schemas.microsoft.com/office/drawing/2014/main" id="{AE690185-A950-44EC-B432-6C8EC89E87FF}"/>
              </a:ext>
            </a:extLst>
          </p:cNvPr>
          <p:cNvSpPr txBox="1">
            <a:spLocks/>
          </p:cNvSpPr>
          <p:nvPr/>
        </p:nvSpPr>
        <p:spPr>
          <a:xfrm>
            <a:off x="107504" y="2996953"/>
            <a:ext cx="9612560" cy="1656183"/>
          </a:xfrm>
          <a:prstGeom prst="rect">
            <a:avLst/>
          </a:prstGeom>
        </p:spPr>
        <p:txBody>
          <a:bodyP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3600" dirty="0">
                <a:solidFill>
                  <a:srgbClr val="3F7819"/>
                </a:solidFill>
                <a:latin typeface="HG丸ｺﾞｼｯｸM-PRO 本文"/>
              </a:rPr>
              <a:t>６</a:t>
            </a:r>
            <a:r>
              <a:rPr lang="en-US" altLang="ja-JP" sz="3600" dirty="0">
                <a:solidFill>
                  <a:srgbClr val="3F7819"/>
                </a:solidFill>
                <a:latin typeface="HG丸ｺﾞｼｯｸM-PRO 本文"/>
              </a:rPr>
              <a:t>.</a:t>
            </a:r>
            <a:r>
              <a:rPr lang="ja-JP" altLang="en-US" sz="3600" dirty="0">
                <a:solidFill>
                  <a:srgbClr val="3F7819"/>
                </a:solidFill>
                <a:latin typeface="HG丸ｺﾞｼｯｸM-PRO 本文"/>
              </a:rPr>
              <a:t>申請書入力システムの操作</a:t>
            </a:r>
            <a:endParaRPr lang="en-US" altLang="ja-JP" sz="3600" dirty="0">
              <a:solidFill>
                <a:srgbClr val="3F7819"/>
              </a:solidFill>
              <a:latin typeface="HG丸ｺﾞｼｯｸM-PRO 本文"/>
            </a:endParaRPr>
          </a:p>
          <a:p>
            <a:pPr algn="l"/>
            <a:r>
              <a:rPr lang="ja-JP" altLang="en-US" sz="3600" dirty="0">
                <a:solidFill>
                  <a:srgbClr val="3F7819"/>
                </a:solidFill>
                <a:latin typeface="HG丸ｺﾞｼｯｸM-PRO 本文"/>
              </a:rPr>
              <a:t>　（帳票出力・提出用データ出力）</a:t>
            </a:r>
          </a:p>
        </p:txBody>
      </p:sp>
      <p:sp>
        <p:nvSpPr>
          <p:cNvPr id="6" name="正方形/長方形 5">
            <a:extLst>
              <a:ext uri="{FF2B5EF4-FFF2-40B4-BE49-F238E27FC236}">
                <a16:creationId xmlns:a16="http://schemas.microsoft.com/office/drawing/2014/main" id="{3E8F8345-1FB1-4B66-BBA9-1CE67002AF8C}"/>
              </a:ext>
            </a:extLst>
          </p:cNvPr>
          <p:cNvSpPr/>
          <p:nvPr/>
        </p:nvSpPr>
        <p:spPr>
          <a:xfrm>
            <a:off x="179512" y="4149080"/>
            <a:ext cx="7488832" cy="72008"/>
          </a:xfrm>
          <a:prstGeom prst="rect">
            <a:avLst/>
          </a:prstGeom>
          <a:solidFill>
            <a:srgbClr val="92D050">
              <a:alpha val="70000"/>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3">
                  <a:lumMod val="40000"/>
                  <a:lumOff val="60000"/>
                </a:schemeClr>
              </a:solidFill>
              <a:latin typeface="HG丸ｺﾞｼｯｸM-PRO"/>
            </a:endParaRPr>
          </a:p>
        </p:txBody>
      </p:sp>
    </p:spTree>
    <p:extLst>
      <p:ext uri="{BB962C8B-B14F-4D97-AF65-F5344CB8AC3E}">
        <p14:creationId xmlns:p14="http://schemas.microsoft.com/office/powerpoint/2010/main" val="403541049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64452A23-BFEA-43FD-98FB-69091C0AE9EE}" type="slidenum">
              <a:rPr kumimoji="1" lang="ja-JP" altLang="en-US" smtClean="0"/>
              <a:pPr/>
              <a:t>78</a:t>
            </a:fld>
            <a:endParaRPr kumimoji="1" lang="ja-JP" altLang="en-US"/>
          </a:p>
        </p:txBody>
      </p:sp>
      <p:grpSp>
        <p:nvGrpSpPr>
          <p:cNvPr id="3" name="グループ化 2"/>
          <p:cNvGrpSpPr/>
          <p:nvPr/>
        </p:nvGrpSpPr>
        <p:grpSpPr>
          <a:xfrm>
            <a:off x="675036" y="188640"/>
            <a:ext cx="7983775" cy="1944216"/>
            <a:chOff x="395536" y="908719"/>
            <a:chExt cx="7632848" cy="1944216"/>
          </a:xfrm>
        </p:grpSpPr>
        <p:sp>
          <p:nvSpPr>
            <p:cNvPr id="4" name="フローチャート: 処理 3"/>
            <p:cNvSpPr/>
            <p:nvPr/>
          </p:nvSpPr>
          <p:spPr>
            <a:xfrm>
              <a:off x="395536" y="908719"/>
              <a:ext cx="7632848" cy="436807"/>
            </a:xfrm>
            <a:prstGeom prst="flowChartProcess">
              <a:avLst/>
            </a:prstGeom>
            <a:solidFill>
              <a:srgbClr val="92D050"/>
            </a:solid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ja-JP" altLang="en-US" dirty="0">
                  <a:solidFill>
                    <a:schemeClr val="tx1"/>
                  </a:solidFill>
                  <a:latin typeface="+mn-ea"/>
                </a:rPr>
                <a:t>帳票出力・提出用データ出力の操作概要</a:t>
              </a:r>
            </a:p>
          </p:txBody>
        </p:sp>
        <p:sp>
          <p:nvSpPr>
            <p:cNvPr id="5" name="フローチャート: 処理 4"/>
            <p:cNvSpPr/>
            <p:nvPr/>
          </p:nvSpPr>
          <p:spPr>
            <a:xfrm>
              <a:off x="395536" y="1345179"/>
              <a:ext cx="7632848" cy="1507756"/>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marL="285750" indent="-285750">
                <a:buFont typeface="Wingdings" panose="05000000000000000000" pitchFamily="2" charset="2"/>
                <a:buChar char="u"/>
              </a:pPr>
              <a:r>
                <a:rPr lang="ja-JP" altLang="en-US" dirty="0">
                  <a:solidFill>
                    <a:schemeClr val="tx1"/>
                  </a:solidFill>
                  <a:latin typeface="+mn-ea"/>
                </a:rPr>
                <a:t>入力を行ったデータを元に、農政局等に提出する帳票の出力と、提出用データの出力するための操作。</a:t>
              </a:r>
              <a:endParaRPr lang="en-US" altLang="ja-JP" dirty="0">
                <a:solidFill>
                  <a:schemeClr val="tx1"/>
                </a:solidFill>
                <a:latin typeface="+mn-ea"/>
              </a:endParaRPr>
            </a:p>
            <a:p>
              <a:pPr marL="285750" indent="-285750">
                <a:buFont typeface="Wingdings" panose="05000000000000000000" pitchFamily="2" charset="2"/>
                <a:buChar char="u"/>
              </a:pPr>
              <a:r>
                <a:rPr lang="ja-JP" altLang="en-US" dirty="0">
                  <a:solidFill>
                    <a:schemeClr val="tx1"/>
                  </a:solidFill>
                  <a:latin typeface="+mn-ea"/>
                </a:rPr>
                <a:t>帳票は</a:t>
              </a:r>
              <a:r>
                <a:rPr lang="en-US" altLang="ja-JP" dirty="0">
                  <a:solidFill>
                    <a:schemeClr val="tx1"/>
                  </a:solidFill>
                  <a:latin typeface="+mn-ea"/>
                </a:rPr>
                <a:t>Excel</a:t>
              </a:r>
              <a:r>
                <a:rPr lang="ja-JP" altLang="en-US" dirty="0">
                  <a:solidFill>
                    <a:schemeClr val="tx1"/>
                  </a:solidFill>
                  <a:latin typeface="+mn-ea"/>
                </a:rPr>
                <a:t>形式のファイルとして出力され、提出用データは</a:t>
              </a:r>
              <a:r>
                <a:rPr lang="en-US" altLang="ja-JP" dirty="0">
                  <a:solidFill>
                    <a:schemeClr val="tx1"/>
                  </a:solidFill>
                  <a:latin typeface="+mn-ea"/>
                </a:rPr>
                <a:t>CSV</a:t>
              </a:r>
              <a:r>
                <a:rPr lang="ja-JP" altLang="en-US" dirty="0">
                  <a:solidFill>
                    <a:schemeClr val="tx1"/>
                  </a:solidFill>
                  <a:latin typeface="+mn-ea"/>
                </a:rPr>
                <a:t>ファイルとして出力される。</a:t>
              </a:r>
              <a:endParaRPr lang="en-US" altLang="ja-JP" dirty="0">
                <a:solidFill>
                  <a:schemeClr val="tx1"/>
                </a:solidFill>
                <a:latin typeface="+mn-ea"/>
              </a:endParaRPr>
            </a:p>
            <a:p>
              <a:pPr marL="285750" indent="-285750">
                <a:buFont typeface="Wingdings" panose="05000000000000000000" pitchFamily="2" charset="2"/>
                <a:buChar char="u"/>
              </a:pPr>
              <a:r>
                <a:rPr lang="ja-JP" altLang="en-US" dirty="0">
                  <a:solidFill>
                    <a:schemeClr val="tx1"/>
                  </a:solidFill>
                  <a:latin typeface="+mn-ea"/>
                </a:rPr>
                <a:t>提出用データは交付金算定システムに連携される。</a:t>
              </a:r>
              <a:endParaRPr lang="en-US" altLang="ja-JP" dirty="0">
                <a:solidFill>
                  <a:schemeClr val="tx1"/>
                </a:solidFill>
                <a:latin typeface="+mn-ea"/>
              </a:endParaRPr>
            </a:p>
          </p:txBody>
        </p:sp>
      </p:grpSp>
      <p:sp>
        <p:nvSpPr>
          <p:cNvPr id="9" name="テキスト ボックス 8">
            <a:extLst>
              <a:ext uri="{FF2B5EF4-FFF2-40B4-BE49-F238E27FC236}">
                <a16:creationId xmlns:a16="http://schemas.microsoft.com/office/drawing/2014/main" id="{2B569678-C017-4EBD-8BD9-8F69CF0A819A}"/>
              </a:ext>
            </a:extLst>
          </p:cNvPr>
          <p:cNvSpPr txBox="1"/>
          <p:nvPr/>
        </p:nvSpPr>
        <p:spPr>
          <a:xfrm>
            <a:off x="4427984" y="3501008"/>
            <a:ext cx="3671428" cy="861774"/>
          </a:xfrm>
          <a:prstGeom prst="rect">
            <a:avLst/>
          </a:prstGeom>
          <a:noFill/>
        </p:spPr>
        <p:txBody>
          <a:bodyPr wrap="square" rtlCol="0">
            <a:spAutoFit/>
          </a:bodyPr>
          <a:lstStyle/>
          <a:p>
            <a:r>
              <a:rPr lang="ja-JP" altLang="en-US" sz="1600" dirty="0">
                <a:latin typeface="HG丸ｺﾞｼｯｸM-PRO" pitchFamily="50" charset="-128"/>
                <a:ea typeface="HG丸ｺﾞｼｯｸM-PRO" pitchFamily="50" charset="-128"/>
              </a:rPr>
              <a:t>作物マスタ、地域協議会マスタ、使途設定マスタ、申請年度、</a:t>
            </a:r>
            <a:endParaRPr lang="en-US" altLang="ja-JP" sz="1600" dirty="0">
              <a:latin typeface="HG丸ｺﾞｼｯｸM-PRO" pitchFamily="50" charset="-128"/>
              <a:ea typeface="HG丸ｺﾞｼｯｸM-PRO" pitchFamily="50" charset="-128"/>
            </a:endParaRPr>
          </a:p>
          <a:p>
            <a:r>
              <a:rPr lang="ja-JP" altLang="en-US" sz="1600" dirty="0">
                <a:latin typeface="HG丸ｺﾞｼｯｸM-PRO" pitchFamily="50" charset="-128"/>
                <a:ea typeface="HG丸ｺﾞｼｯｸM-PRO" pitchFamily="50" charset="-128"/>
              </a:rPr>
              <a:t>地域協議会の設定を行う。</a:t>
            </a:r>
            <a:endParaRPr kumimoji="1" lang="ja-JP" altLang="en-US" sz="1600" dirty="0">
              <a:latin typeface="HG丸ｺﾞｼｯｸM-PRO" pitchFamily="50" charset="-128"/>
              <a:ea typeface="HG丸ｺﾞｼｯｸM-PRO" pitchFamily="50" charset="-128"/>
            </a:endParaRPr>
          </a:p>
        </p:txBody>
      </p:sp>
      <p:sp>
        <p:nvSpPr>
          <p:cNvPr id="10" name="テキスト ボックス 9">
            <a:extLst>
              <a:ext uri="{FF2B5EF4-FFF2-40B4-BE49-F238E27FC236}">
                <a16:creationId xmlns:a16="http://schemas.microsoft.com/office/drawing/2014/main" id="{2733549C-47E0-4175-9A44-5CA546052396}"/>
              </a:ext>
            </a:extLst>
          </p:cNvPr>
          <p:cNvSpPr txBox="1"/>
          <p:nvPr/>
        </p:nvSpPr>
        <p:spPr>
          <a:xfrm>
            <a:off x="4427984" y="4614227"/>
            <a:ext cx="3743436" cy="830997"/>
          </a:xfrm>
          <a:prstGeom prst="rect">
            <a:avLst/>
          </a:prstGeom>
          <a:noFill/>
        </p:spPr>
        <p:txBody>
          <a:bodyPr wrap="square" rtlCol="0">
            <a:spAutoFit/>
          </a:bodyPr>
          <a:lstStyle/>
          <a:p>
            <a:r>
              <a:rPr lang="ja-JP" altLang="en-US" sz="1600" dirty="0">
                <a:latin typeface="+mn-ea"/>
                <a:ea typeface="+mn-ea"/>
              </a:rPr>
              <a:t>交付申請書、営農計画書、交付</a:t>
            </a:r>
            <a:endParaRPr lang="en-US" altLang="ja-JP" sz="1600" dirty="0">
              <a:latin typeface="+mn-ea"/>
              <a:ea typeface="+mn-ea"/>
            </a:endParaRPr>
          </a:p>
          <a:p>
            <a:r>
              <a:rPr lang="ja-JP" altLang="en-US" sz="1600" dirty="0">
                <a:latin typeface="+mn-ea"/>
                <a:ea typeface="+mn-ea"/>
              </a:rPr>
              <a:t>申請書（数量払）、産地交付金</a:t>
            </a:r>
            <a:r>
              <a:rPr kumimoji="1" lang="ja-JP" altLang="en-US" sz="1600" dirty="0">
                <a:latin typeface="+mn-ea"/>
                <a:ea typeface="+mn-ea"/>
              </a:rPr>
              <a:t>のデータをシステムに入力する。</a:t>
            </a:r>
            <a:endParaRPr kumimoji="1" lang="en-US" altLang="ja-JP" sz="1600" dirty="0">
              <a:latin typeface="+mn-ea"/>
              <a:ea typeface="+mn-ea"/>
            </a:endParaRPr>
          </a:p>
        </p:txBody>
      </p:sp>
      <p:sp>
        <p:nvSpPr>
          <p:cNvPr id="11" name="テキスト ボックス 10">
            <a:extLst>
              <a:ext uri="{FF2B5EF4-FFF2-40B4-BE49-F238E27FC236}">
                <a16:creationId xmlns:a16="http://schemas.microsoft.com/office/drawing/2014/main" id="{F8C8C4EE-C575-405D-B44C-D505BD06550F}"/>
              </a:ext>
            </a:extLst>
          </p:cNvPr>
          <p:cNvSpPr txBox="1"/>
          <p:nvPr/>
        </p:nvSpPr>
        <p:spPr>
          <a:xfrm>
            <a:off x="4499992" y="5724545"/>
            <a:ext cx="3743436" cy="584775"/>
          </a:xfrm>
          <a:prstGeom prst="rect">
            <a:avLst/>
          </a:prstGeom>
          <a:noFill/>
        </p:spPr>
        <p:txBody>
          <a:bodyPr wrap="square" rtlCol="0">
            <a:spAutoFit/>
          </a:bodyPr>
          <a:lstStyle/>
          <a:p>
            <a:r>
              <a:rPr lang="ja-JP" altLang="en-US" sz="1600" dirty="0">
                <a:latin typeface="+mj-ea"/>
                <a:ea typeface="+mj-ea"/>
              </a:rPr>
              <a:t>農政局等</a:t>
            </a:r>
            <a:r>
              <a:rPr kumimoji="1" lang="ja-JP" altLang="en-US" sz="1600" dirty="0">
                <a:latin typeface="+mj-ea"/>
                <a:ea typeface="+mj-ea"/>
              </a:rPr>
              <a:t>に提出する</a:t>
            </a:r>
            <a:endParaRPr kumimoji="1" lang="en-US" altLang="ja-JP" sz="1600" dirty="0">
              <a:latin typeface="+mj-ea"/>
              <a:ea typeface="+mj-ea"/>
            </a:endParaRPr>
          </a:p>
          <a:p>
            <a:r>
              <a:rPr lang="ja-JP" altLang="en-US" sz="1600" dirty="0">
                <a:latin typeface="+mj-ea"/>
                <a:ea typeface="+mj-ea"/>
              </a:rPr>
              <a:t>帳票及びデータの出力を行う。</a:t>
            </a:r>
            <a:endParaRPr kumimoji="1" lang="ja-JP" altLang="en-US" sz="1600" dirty="0">
              <a:latin typeface="+mj-ea"/>
              <a:ea typeface="+mj-ea"/>
            </a:endParaRPr>
          </a:p>
        </p:txBody>
      </p:sp>
      <p:sp>
        <p:nvSpPr>
          <p:cNvPr id="12" name="角丸四角形 18">
            <a:extLst>
              <a:ext uri="{FF2B5EF4-FFF2-40B4-BE49-F238E27FC236}">
                <a16:creationId xmlns:a16="http://schemas.microsoft.com/office/drawing/2014/main" id="{EF64A1B1-4ED1-43B5-83C7-318F8DEA9F6A}"/>
              </a:ext>
            </a:extLst>
          </p:cNvPr>
          <p:cNvSpPr/>
          <p:nvPr/>
        </p:nvSpPr>
        <p:spPr>
          <a:xfrm>
            <a:off x="1331640" y="2420888"/>
            <a:ext cx="2988440" cy="597688"/>
          </a:xfrm>
          <a:prstGeom prst="roundRect">
            <a:avLst>
              <a:gd name="adj" fmla="val 28575"/>
            </a:avLst>
          </a:prstGeom>
          <a:solidFill>
            <a:srgbClr val="FFE5E5"/>
          </a:solidFill>
          <a:ln w="38100">
            <a:solidFill>
              <a:srgbClr val="993366"/>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r>
              <a:rPr lang="ja-JP" altLang="en-US" dirty="0">
                <a:solidFill>
                  <a:schemeClr val="tx1"/>
                </a:solidFill>
                <a:latin typeface="+mn-ea"/>
              </a:rPr>
              <a:t>申請書入力システムの</a:t>
            </a:r>
            <a:endParaRPr lang="en-US" altLang="ja-JP" dirty="0">
              <a:solidFill>
                <a:schemeClr val="tx1"/>
              </a:solidFill>
              <a:latin typeface="+mn-ea"/>
            </a:endParaRPr>
          </a:p>
          <a:p>
            <a:pPr algn="ctr"/>
            <a:r>
              <a:rPr lang="ja-JP" altLang="en-US" dirty="0">
                <a:solidFill>
                  <a:schemeClr val="tx1"/>
                </a:solidFill>
                <a:latin typeface="+mn-ea"/>
              </a:rPr>
              <a:t>セットアップ</a:t>
            </a:r>
            <a:endParaRPr kumimoji="1" lang="ja-JP" altLang="en-US" dirty="0">
              <a:solidFill>
                <a:schemeClr val="tx1"/>
              </a:solidFill>
              <a:latin typeface="+mn-ea"/>
            </a:endParaRPr>
          </a:p>
        </p:txBody>
      </p:sp>
      <p:sp>
        <p:nvSpPr>
          <p:cNvPr id="13" name="角丸四角形 19">
            <a:extLst>
              <a:ext uri="{FF2B5EF4-FFF2-40B4-BE49-F238E27FC236}">
                <a16:creationId xmlns:a16="http://schemas.microsoft.com/office/drawing/2014/main" id="{351D90EE-7973-46F5-9047-0C72AA85490A}"/>
              </a:ext>
            </a:extLst>
          </p:cNvPr>
          <p:cNvSpPr/>
          <p:nvPr/>
        </p:nvSpPr>
        <p:spPr>
          <a:xfrm>
            <a:off x="1331913" y="4631512"/>
            <a:ext cx="2988440" cy="597688"/>
          </a:xfrm>
          <a:prstGeom prst="roundRect">
            <a:avLst>
              <a:gd name="adj" fmla="val 27444"/>
            </a:avLst>
          </a:prstGeom>
          <a:solidFill>
            <a:srgbClr val="E6FEF8"/>
          </a:solidFill>
          <a:ln w="38100">
            <a:solidFill>
              <a:srgbClr val="339933"/>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r>
              <a:rPr lang="ja-JP" altLang="en-US" dirty="0">
                <a:solidFill>
                  <a:schemeClr val="tx1"/>
                </a:solidFill>
                <a:latin typeface="+mn-ea"/>
              </a:rPr>
              <a:t>交付申請書等の入力</a:t>
            </a:r>
            <a:endParaRPr kumimoji="1" lang="ja-JP" altLang="en-US" dirty="0">
              <a:solidFill>
                <a:schemeClr val="tx1"/>
              </a:solidFill>
              <a:latin typeface="+mn-ea"/>
            </a:endParaRPr>
          </a:p>
        </p:txBody>
      </p:sp>
      <p:sp>
        <p:nvSpPr>
          <p:cNvPr id="14" name="角丸四角形 20">
            <a:extLst>
              <a:ext uri="{FF2B5EF4-FFF2-40B4-BE49-F238E27FC236}">
                <a16:creationId xmlns:a16="http://schemas.microsoft.com/office/drawing/2014/main" id="{7DA50F75-1852-4CE9-AA10-F63D2B260B4C}"/>
              </a:ext>
            </a:extLst>
          </p:cNvPr>
          <p:cNvSpPr/>
          <p:nvPr/>
        </p:nvSpPr>
        <p:spPr>
          <a:xfrm>
            <a:off x="1331913" y="3551392"/>
            <a:ext cx="2988440" cy="597688"/>
          </a:xfrm>
          <a:prstGeom prst="roundRect">
            <a:avLst>
              <a:gd name="adj" fmla="val 28575"/>
            </a:avLst>
          </a:prstGeom>
          <a:solidFill>
            <a:srgbClr val="FFE5E5"/>
          </a:solidFill>
          <a:ln w="38100">
            <a:solidFill>
              <a:srgbClr val="993366"/>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r>
              <a:rPr lang="ja-JP" altLang="en-US" dirty="0">
                <a:solidFill>
                  <a:schemeClr val="tx1"/>
                </a:solidFill>
                <a:latin typeface="+mn-ea"/>
              </a:rPr>
              <a:t>初期設定</a:t>
            </a:r>
            <a:endParaRPr kumimoji="1" lang="ja-JP" altLang="en-US" dirty="0">
              <a:solidFill>
                <a:schemeClr val="tx1"/>
              </a:solidFill>
              <a:latin typeface="+mn-ea"/>
            </a:endParaRPr>
          </a:p>
        </p:txBody>
      </p:sp>
      <p:sp>
        <p:nvSpPr>
          <p:cNvPr id="15" name="角丸四角形 21">
            <a:extLst>
              <a:ext uri="{FF2B5EF4-FFF2-40B4-BE49-F238E27FC236}">
                <a16:creationId xmlns:a16="http://schemas.microsoft.com/office/drawing/2014/main" id="{1135B708-F291-484E-88E8-4CEA907373DB}"/>
              </a:ext>
            </a:extLst>
          </p:cNvPr>
          <p:cNvSpPr/>
          <p:nvPr/>
        </p:nvSpPr>
        <p:spPr>
          <a:xfrm>
            <a:off x="1355611" y="5711632"/>
            <a:ext cx="2988440" cy="597688"/>
          </a:xfrm>
          <a:prstGeom prst="roundRect">
            <a:avLst>
              <a:gd name="adj" fmla="val 27444"/>
            </a:avLst>
          </a:prstGeom>
          <a:solidFill>
            <a:srgbClr val="E6FEF8"/>
          </a:solidFill>
          <a:ln w="38100">
            <a:solidFill>
              <a:srgbClr val="339933"/>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r>
              <a:rPr lang="ja-JP" altLang="en-US" dirty="0">
                <a:solidFill>
                  <a:schemeClr val="tx1"/>
                </a:solidFill>
                <a:latin typeface="+mn-ea"/>
              </a:rPr>
              <a:t>帳票・提出用データの出力</a:t>
            </a:r>
            <a:endParaRPr kumimoji="1" lang="ja-JP" altLang="en-US" dirty="0">
              <a:solidFill>
                <a:schemeClr val="tx1"/>
              </a:solidFill>
              <a:latin typeface="+mn-ea"/>
            </a:endParaRPr>
          </a:p>
        </p:txBody>
      </p:sp>
      <p:sp>
        <p:nvSpPr>
          <p:cNvPr id="17" name="下矢印 22">
            <a:extLst>
              <a:ext uri="{FF2B5EF4-FFF2-40B4-BE49-F238E27FC236}">
                <a16:creationId xmlns:a16="http://schemas.microsoft.com/office/drawing/2014/main" id="{24AE3B89-96FE-4A1C-9095-B26DA024AB6C}"/>
              </a:ext>
            </a:extLst>
          </p:cNvPr>
          <p:cNvSpPr/>
          <p:nvPr/>
        </p:nvSpPr>
        <p:spPr>
          <a:xfrm>
            <a:off x="2555776" y="3029027"/>
            <a:ext cx="522683" cy="47198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solidFill>
                <a:schemeClr val="tx1"/>
              </a:solidFill>
              <a:latin typeface="+mn-ea"/>
            </a:endParaRPr>
          </a:p>
        </p:txBody>
      </p:sp>
      <p:sp>
        <p:nvSpPr>
          <p:cNvPr id="18" name="下矢印 23">
            <a:extLst>
              <a:ext uri="{FF2B5EF4-FFF2-40B4-BE49-F238E27FC236}">
                <a16:creationId xmlns:a16="http://schemas.microsoft.com/office/drawing/2014/main" id="{E089CAED-77B4-4A08-9484-6ACF9C7532C0}"/>
              </a:ext>
            </a:extLst>
          </p:cNvPr>
          <p:cNvSpPr/>
          <p:nvPr/>
        </p:nvSpPr>
        <p:spPr>
          <a:xfrm>
            <a:off x="2537149" y="4181155"/>
            <a:ext cx="522683" cy="47198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solidFill>
                <a:schemeClr val="tx1"/>
              </a:solidFill>
              <a:latin typeface="+mn-ea"/>
            </a:endParaRPr>
          </a:p>
        </p:txBody>
      </p:sp>
      <p:sp>
        <p:nvSpPr>
          <p:cNvPr id="19" name="下矢印 24">
            <a:extLst>
              <a:ext uri="{FF2B5EF4-FFF2-40B4-BE49-F238E27FC236}">
                <a16:creationId xmlns:a16="http://schemas.microsoft.com/office/drawing/2014/main" id="{4EF5687E-A376-4876-A888-185813E3C6AE}"/>
              </a:ext>
            </a:extLst>
          </p:cNvPr>
          <p:cNvSpPr/>
          <p:nvPr/>
        </p:nvSpPr>
        <p:spPr>
          <a:xfrm>
            <a:off x="2563936" y="5261275"/>
            <a:ext cx="522683" cy="47198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solidFill>
                <a:schemeClr val="tx1"/>
              </a:solidFill>
              <a:latin typeface="+mn-ea"/>
            </a:endParaRPr>
          </a:p>
        </p:txBody>
      </p:sp>
      <p:sp>
        <p:nvSpPr>
          <p:cNvPr id="20" name="環状矢印 50">
            <a:extLst>
              <a:ext uri="{FF2B5EF4-FFF2-40B4-BE49-F238E27FC236}">
                <a16:creationId xmlns:a16="http://schemas.microsoft.com/office/drawing/2014/main" id="{DD389144-29FF-4E53-9552-16574185172F}"/>
              </a:ext>
            </a:extLst>
          </p:cNvPr>
          <p:cNvSpPr/>
          <p:nvPr/>
        </p:nvSpPr>
        <p:spPr>
          <a:xfrm rot="16200000">
            <a:off x="785923" y="4524784"/>
            <a:ext cx="736243" cy="935706"/>
          </a:xfrm>
          <a:prstGeom prst="circularArrow">
            <a:avLst>
              <a:gd name="adj1" fmla="val 12500"/>
              <a:gd name="adj2" fmla="val 996684"/>
              <a:gd name="adj3" fmla="val 20457681"/>
              <a:gd name="adj4" fmla="val 10800000"/>
              <a:gd name="adj5" fmla="val 14303"/>
            </a:avLst>
          </a:prstGeom>
          <a:solidFill>
            <a:srgbClr val="92D050"/>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dirty="0">
              <a:solidFill>
                <a:schemeClr val="tx1"/>
              </a:solidFill>
            </a:endParaRPr>
          </a:p>
        </p:txBody>
      </p:sp>
      <p:sp>
        <p:nvSpPr>
          <p:cNvPr id="21" name="環状矢印 52">
            <a:extLst>
              <a:ext uri="{FF2B5EF4-FFF2-40B4-BE49-F238E27FC236}">
                <a16:creationId xmlns:a16="http://schemas.microsoft.com/office/drawing/2014/main" id="{E4C46DD7-E491-41A6-9E4B-2050E4F4BE3C}"/>
              </a:ext>
            </a:extLst>
          </p:cNvPr>
          <p:cNvSpPr/>
          <p:nvPr/>
        </p:nvSpPr>
        <p:spPr>
          <a:xfrm rot="5400000">
            <a:off x="783298" y="4537242"/>
            <a:ext cx="736244" cy="935704"/>
          </a:xfrm>
          <a:prstGeom prst="circularArrow">
            <a:avLst>
              <a:gd name="adj1" fmla="val 12500"/>
              <a:gd name="adj2" fmla="val 996684"/>
              <a:gd name="adj3" fmla="val 20457681"/>
              <a:gd name="adj4" fmla="val 10800000"/>
              <a:gd name="adj5" fmla="val 14303"/>
            </a:avLst>
          </a:prstGeom>
          <a:solidFill>
            <a:srgbClr val="92D050"/>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dirty="0">
              <a:solidFill>
                <a:schemeClr val="tx1"/>
              </a:solidFill>
            </a:endParaRPr>
          </a:p>
        </p:txBody>
      </p:sp>
      <p:sp>
        <p:nvSpPr>
          <p:cNvPr id="22" name="テキスト ボックス 21">
            <a:extLst>
              <a:ext uri="{FF2B5EF4-FFF2-40B4-BE49-F238E27FC236}">
                <a16:creationId xmlns:a16="http://schemas.microsoft.com/office/drawing/2014/main" id="{532863F1-74AF-49B4-86D4-71C0A9924E8B}"/>
              </a:ext>
            </a:extLst>
          </p:cNvPr>
          <p:cNvSpPr txBox="1"/>
          <p:nvPr/>
        </p:nvSpPr>
        <p:spPr>
          <a:xfrm>
            <a:off x="539552" y="4314582"/>
            <a:ext cx="1785918" cy="338554"/>
          </a:xfrm>
          <a:prstGeom prst="rect">
            <a:avLst/>
          </a:prstGeom>
          <a:noFill/>
        </p:spPr>
        <p:txBody>
          <a:bodyPr wrap="square" rtlCol="0">
            <a:spAutoFit/>
          </a:bodyPr>
          <a:lstStyle/>
          <a:p>
            <a:r>
              <a:rPr kumimoji="1" lang="ja-JP" altLang="en-US" sz="1600" b="1" dirty="0">
                <a:latin typeface="HG丸ｺﾞｼｯｸM-PRO" pitchFamily="50" charset="-128"/>
                <a:ea typeface="HG丸ｺﾞｼｯｸM-PRO" pitchFamily="50" charset="-128"/>
              </a:rPr>
              <a:t>繰り返し操作</a:t>
            </a:r>
          </a:p>
        </p:txBody>
      </p:sp>
      <p:sp>
        <p:nvSpPr>
          <p:cNvPr id="23" name="テキスト ボックス 22">
            <a:extLst>
              <a:ext uri="{FF2B5EF4-FFF2-40B4-BE49-F238E27FC236}">
                <a16:creationId xmlns:a16="http://schemas.microsoft.com/office/drawing/2014/main" id="{0F2744B8-8E5F-422C-9F7C-B799B8576510}"/>
              </a:ext>
            </a:extLst>
          </p:cNvPr>
          <p:cNvSpPr txBox="1"/>
          <p:nvPr/>
        </p:nvSpPr>
        <p:spPr>
          <a:xfrm>
            <a:off x="4427984" y="2484185"/>
            <a:ext cx="4069686" cy="584775"/>
          </a:xfrm>
          <a:prstGeom prst="rect">
            <a:avLst/>
          </a:prstGeom>
          <a:noFill/>
        </p:spPr>
        <p:txBody>
          <a:bodyPr wrap="square" rtlCol="0">
            <a:spAutoFit/>
          </a:bodyPr>
          <a:lstStyle/>
          <a:p>
            <a:r>
              <a:rPr lang="ja-JP" altLang="en-US" sz="1600" dirty="0">
                <a:latin typeface="+mn-ea"/>
                <a:ea typeface="+mn-ea"/>
              </a:rPr>
              <a:t>配布される媒体からシステムの</a:t>
            </a:r>
            <a:endParaRPr lang="en-US" altLang="ja-JP" sz="1600" dirty="0">
              <a:latin typeface="+mn-ea"/>
              <a:ea typeface="+mn-ea"/>
            </a:endParaRPr>
          </a:p>
          <a:p>
            <a:r>
              <a:rPr lang="ja-JP" altLang="en-US" sz="1600" dirty="0">
                <a:latin typeface="+mn-ea"/>
                <a:ea typeface="+mn-ea"/>
              </a:rPr>
              <a:t>インストールを行う。</a:t>
            </a:r>
            <a:endParaRPr lang="en-US" altLang="ja-JP" sz="1600" dirty="0">
              <a:latin typeface="+mn-ea"/>
              <a:ea typeface="+mn-ea"/>
            </a:endParaRPr>
          </a:p>
        </p:txBody>
      </p:sp>
      <p:sp>
        <p:nvSpPr>
          <p:cNvPr id="24" name="正方形/長方形 23">
            <a:extLst>
              <a:ext uri="{FF2B5EF4-FFF2-40B4-BE49-F238E27FC236}">
                <a16:creationId xmlns:a16="http://schemas.microsoft.com/office/drawing/2014/main" id="{FA6DBFDC-7C59-4FE2-A7A7-152E41024C93}"/>
              </a:ext>
            </a:extLst>
          </p:cNvPr>
          <p:cNvSpPr/>
          <p:nvPr/>
        </p:nvSpPr>
        <p:spPr>
          <a:xfrm>
            <a:off x="251520" y="2348880"/>
            <a:ext cx="8640960" cy="4032448"/>
          </a:xfrm>
          <a:prstGeom prst="rect">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a:p>
        </p:txBody>
      </p:sp>
      <p:sp>
        <p:nvSpPr>
          <p:cNvPr id="25" name="矢印: 左 24">
            <a:extLst>
              <a:ext uri="{FF2B5EF4-FFF2-40B4-BE49-F238E27FC236}">
                <a16:creationId xmlns:a16="http://schemas.microsoft.com/office/drawing/2014/main" id="{7FF0CE1A-34C5-4C5E-B666-006C3BC6BD73}"/>
              </a:ext>
            </a:extLst>
          </p:cNvPr>
          <p:cNvSpPr/>
          <p:nvPr/>
        </p:nvSpPr>
        <p:spPr>
          <a:xfrm>
            <a:off x="7668344" y="5661248"/>
            <a:ext cx="792088" cy="648072"/>
          </a:xfrm>
          <a:prstGeom prst="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四角形: 角を丸くする 25">
            <a:extLst>
              <a:ext uri="{FF2B5EF4-FFF2-40B4-BE49-F238E27FC236}">
                <a16:creationId xmlns:a16="http://schemas.microsoft.com/office/drawing/2014/main" id="{921C40C6-EE3F-42DF-B394-80D813440C53}"/>
              </a:ext>
            </a:extLst>
          </p:cNvPr>
          <p:cNvSpPr/>
          <p:nvPr/>
        </p:nvSpPr>
        <p:spPr>
          <a:xfrm>
            <a:off x="899592" y="5661248"/>
            <a:ext cx="6768752" cy="720080"/>
          </a:xfrm>
          <a:prstGeom prst="roundRect">
            <a:avLst/>
          </a:prstGeom>
          <a:no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7" name="図 26">
            <a:extLst>
              <a:ext uri="{FF2B5EF4-FFF2-40B4-BE49-F238E27FC236}">
                <a16:creationId xmlns:a16="http://schemas.microsoft.com/office/drawing/2014/main" id="{FDA8F9C5-6F0B-41B3-A397-9D80EE9A7E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67944" y="2492896"/>
            <a:ext cx="360000" cy="360000"/>
          </a:xfrm>
          <a:prstGeom prst="rect">
            <a:avLst/>
          </a:prstGeom>
        </p:spPr>
      </p:pic>
      <p:pic>
        <p:nvPicPr>
          <p:cNvPr id="28" name="図 27">
            <a:extLst>
              <a:ext uri="{FF2B5EF4-FFF2-40B4-BE49-F238E27FC236}">
                <a16:creationId xmlns:a16="http://schemas.microsoft.com/office/drawing/2014/main" id="{27CFC295-5B22-4E17-A764-24A5B325608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67944" y="3645024"/>
            <a:ext cx="360000" cy="360000"/>
          </a:xfrm>
          <a:prstGeom prst="rect">
            <a:avLst/>
          </a:prstGeom>
        </p:spPr>
      </p:pic>
      <p:pic>
        <p:nvPicPr>
          <p:cNvPr id="29" name="図 28">
            <a:extLst>
              <a:ext uri="{FF2B5EF4-FFF2-40B4-BE49-F238E27FC236}">
                <a16:creationId xmlns:a16="http://schemas.microsoft.com/office/drawing/2014/main" id="{3B8216B5-14A5-4AE9-9E42-239A558F2AD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67944" y="4725144"/>
            <a:ext cx="360000" cy="360000"/>
          </a:xfrm>
          <a:prstGeom prst="rect">
            <a:avLst/>
          </a:prstGeom>
        </p:spPr>
      </p:pic>
    </p:spTree>
    <p:extLst>
      <p:ext uri="{BB962C8B-B14F-4D97-AF65-F5344CB8AC3E}">
        <p14:creationId xmlns:p14="http://schemas.microsoft.com/office/powerpoint/2010/main" val="31195147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テキスト ボックス 41"/>
          <p:cNvSpPr txBox="1"/>
          <p:nvPr/>
        </p:nvSpPr>
        <p:spPr>
          <a:xfrm>
            <a:off x="4824500" y="939907"/>
            <a:ext cx="4069686" cy="646331"/>
          </a:xfrm>
          <a:prstGeom prst="rect">
            <a:avLst/>
          </a:prstGeom>
          <a:noFill/>
        </p:spPr>
        <p:txBody>
          <a:bodyPr wrap="square" rtlCol="0">
            <a:spAutoFit/>
          </a:bodyPr>
          <a:lstStyle/>
          <a:p>
            <a:r>
              <a:rPr lang="ja-JP" altLang="en-US" dirty="0">
                <a:latin typeface="+mn-ea"/>
                <a:ea typeface="+mn-ea"/>
              </a:rPr>
              <a:t>配布される媒体からシステムの</a:t>
            </a:r>
            <a:endParaRPr lang="en-US" altLang="ja-JP" dirty="0">
              <a:latin typeface="+mn-ea"/>
              <a:ea typeface="+mn-ea"/>
            </a:endParaRPr>
          </a:p>
          <a:p>
            <a:r>
              <a:rPr lang="ja-JP" altLang="en-US" dirty="0">
                <a:latin typeface="+mn-ea"/>
                <a:ea typeface="+mn-ea"/>
              </a:rPr>
              <a:t>インストールを行う。</a:t>
            </a:r>
            <a:endParaRPr lang="en-US" altLang="ja-JP" dirty="0">
              <a:latin typeface="+mn-ea"/>
              <a:ea typeface="+mn-ea"/>
            </a:endParaRPr>
          </a:p>
        </p:txBody>
      </p:sp>
      <p:sp>
        <p:nvSpPr>
          <p:cNvPr id="43" name="テキスト ボックス 42"/>
          <p:cNvSpPr txBox="1"/>
          <p:nvPr/>
        </p:nvSpPr>
        <p:spPr>
          <a:xfrm>
            <a:off x="4824500" y="2377601"/>
            <a:ext cx="3671428" cy="923330"/>
          </a:xfrm>
          <a:prstGeom prst="rect">
            <a:avLst/>
          </a:prstGeom>
          <a:noFill/>
        </p:spPr>
        <p:txBody>
          <a:bodyPr wrap="square" rtlCol="0">
            <a:spAutoFit/>
          </a:bodyPr>
          <a:lstStyle/>
          <a:p>
            <a:r>
              <a:rPr lang="ja-JP" altLang="en-US" dirty="0">
                <a:latin typeface="HG丸ｺﾞｼｯｸM-PRO" pitchFamily="50" charset="-128"/>
                <a:ea typeface="HG丸ｺﾞｼｯｸM-PRO" pitchFamily="50" charset="-128"/>
              </a:rPr>
              <a:t>作物マスタ、地域協議会マスタ、使途設定マスタ、申請年度、</a:t>
            </a:r>
            <a:endParaRPr lang="en-US" altLang="ja-JP" dirty="0">
              <a:latin typeface="HG丸ｺﾞｼｯｸM-PRO" pitchFamily="50" charset="-128"/>
              <a:ea typeface="HG丸ｺﾞｼｯｸM-PRO" pitchFamily="50" charset="-128"/>
            </a:endParaRPr>
          </a:p>
          <a:p>
            <a:r>
              <a:rPr lang="ja-JP" altLang="en-US" dirty="0">
                <a:latin typeface="HG丸ｺﾞｼｯｸM-PRO" pitchFamily="50" charset="-128"/>
                <a:ea typeface="HG丸ｺﾞｼｯｸM-PRO" pitchFamily="50" charset="-128"/>
              </a:rPr>
              <a:t>地域協議会の設定を行う。</a:t>
            </a:r>
            <a:endParaRPr kumimoji="1" lang="ja-JP" altLang="en-US" dirty="0">
              <a:latin typeface="HG丸ｺﾞｼｯｸM-PRO" pitchFamily="50" charset="-128"/>
              <a:ea typeface="HG丸ｺﾞｼｯｸM-PRO" pitchFamily="50" charset="-128"/>
            </a:endParaRPr>
          </a:p>
        </p:txBody>
      </p:sp>
      <p:sp>
        <p:nvSpPr>
          <p:cNvPr id="44" name="テキスト ボックス 43"/>
          <p:cNvSpPr txBox="1"/>
          <p:nvPr/>
        </p:nvSpPr>
        <p:spPr>
          <a:xfrm>
            <a:off x="4824500" y="3778165"/>
            <a:ext cx="3743436" cy="923330"/>
          </a:xfrm>
          <a:prstGeom prst="rect">
            <a:avLst/>
          </a:prstGeom>
          <a:noFill/>
        </p:spPr>
        <p:txBody>
          <a:bodyPr wrap="square" rtlCol="0">
            <a:spAutoFit/>
          </a:bodyPr>
          <a:lstStyle/>
          <a:p>
            <a:r>
              <a:rPr lang="ja-JP" altLang="en-US" dirty="0">
                <a:latin typeface="+mn-ea"/>
                <a:ea typeface="+mn-ea"/>
              </a:rPr>
              <a:t>交付申請書、営農計画書、交付</a:t>
            </a:r>
            <a:endParaRPr lang="en-US" altLang="ja-JP" dirty="0">
              <a:latin typeface="+mn-ea"/>
              <a:ea typeface="+mn-ea"/>
            </a:endParaRPr>
          </a:p>
          <a:p>
            <a:r>
              <a:rPr lang="ja-JP" altLang="en-US" dirty="0">
                <a:latin typeface="+mn-ea"/>
                <a:ea typeface="+mn-ea"/>
              </a:rPr>
              <a:t>申請書（数量払）、産地交付金</a:t>
            </a:r>
            <a:r>
              <a:rPr kumimoji="1" lang="ja-JP" altLang="en-US" dirty="0">
                <a:latin typeface="+mn-ea"/>
                <a:ea typeface="+mn-ea"/>
              </a:rPr>
              <a:t>のデータをシステムに入力する。</a:t>
            </a:r>
            <a:endParaRPr kumimoji="1" lang="en-US" altLang="ja-JP" dirty="0">
              <a:latin typeface="+mn-ea"/>
              <a:ea typeface="+mn-ea"/>
            </a:endParaRPr>
          </a:p>
        </p:txBody>
      </p:sp>
      <p:sp>
        <p:nvSpPr>
          <p:cNvPr id="45" name="テキスト ボックス 44"/>
          <p:cNvSpPr txBox="1"/>
          <p:nvPr/>
        </p:nvSpPr>
        <p:spPr>
          <a:xfrm>
            <a:off x="4824500" y="5213896"/>
            <a:ext cx="3743436" cy="646331"/>
          </a:xfrm>
          <a:prstGeom prst="rect">
            <a:avLst/>
          </a:prstGeom>
          <a:noFill/>
        </p:spPr>
        <p:txBody>
          <a:bodyPr wrap="square" rtlCol="0">
            <a:spAutoFit/>
          </a:bodyPr>
          <a:lstStyle/>
          <a:p>
            <a:r>
              <a:rPr lang="ja-JP" altLang="en-US" dirty="0">
                <a:latin typeface="+mj-ea"/>
                <a:ea typeface="+mj-ea"/>
              </a:rPr>
              <a:t>農政局等</a:t>
            </a:r>
            <a:r>
              <a:rPr kumimoji="1" lang="ja-JP" altLang="en-US" dirty="0">
                <a:latin typeface="+mj-ea"/>
                <a:ea typeface="+mj-ea"/>
              </a:rPr>
              <a:t>に提出する</a:t>
            </a:r>
            <a:endParaRPr kumimoji="1" lang="en-US" altLang="ja-JP" dirty="0">
              <a:latin typeface="+mj-ea"/>
              <a:ea typeface="+mj-ea"/>
            </a:endParaRPr>
          </a:p>
          <a:p>
            <a:r>
              <a:rPr lang="ja-JP" altLang="en-US" dirty="0">
                <a:latin typeface="+mj-ea"/>
                <a:ea typeface="+mj-ea"/>
              </a:rPr>
              <a:t>帳票及びデータの出力を行う。</a:t>
            </a:r>
            <a:endParaRPr kumimoji="1" lang="ja-JP" altLang="en-US" dirty="0">
              <a:latin typeface="+mj-ea"/>
              <a:ea typeface="+mj-ea"/>
            </a:endParaRPr>
          </a:p>
        </p:txBody>
      </p:sp>
      <p:sp>
        <p:nvSpPr>
          <p:cNvPr id="2" name="スライド番号プレースホルダー 1"/>
          <p:cNvSpPr>
            <a:spLocks noGrp="1"/>
          </p:cNvSpPr>
          <p:nvPr>
            <p:ph type="sldNum" sz="quarter" idx="12"/>
          </p:nvPr>
        </p:nvSpPr>
        <p:spPr/>
        <p:txBody>
          <a:bodyPr/>
          <a:lstStyle/>
          <a:p>
            <a:fld id="{64452A23-BFEA-43FD-98FB-69091C0AE9EE}" type="slidenum">
              <a:rPr lang="ja-JP" altLang="en-US" smtClean="0">
                <a:solidFill>
                  <a:prstClr val="black">
                    <a:tint val="75000"/>
                  </a:prstClr>
                </a:solidFill>
              </a:rPr>
              <a:pPr/>
              <a:t>7</a:t>
            </a:fld>
            <a:endParaRPr lang="ja-JP" altLang="en-US">
              <a:solidFill>
                <a:prstClr val="black">
                  <a:tint val="75000"/>
                </a:prstClr>
              </a:solidFill>
            </a:endParaRPr>
          </a:p>
        </p:txBody>
      </p:sp>
      <p:sp>
        <p:nvSpPr>
          <p:cNvPr id="19" name="角丸四角形 18"/>
          <p:cNvSpPr/>
          <p:nvPr/>
        </p:nvSpPr>
        <p:spPr>
          <a:xfrm>
            <a:off x="1007496" y="914676"/>
            <a:ext cx="3600000" cy="720000"/>
          </a:xfrm>
          <a:prstGeom prst="roundRect">
            <a:avLst>
              <a:gd name="adj" fmla="val 28575"/>
            </a:avLst>
          </a:prstGeom>
          <a:solidFill>
            <a:srgbClr val="FFE5E5"/>
          </a:solidFill>
          <a:ln w="38100">
            <a:solidFill>
              <a:srgbClr val="993366"/>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r>
              <a:rPr lang="ja-JP" altLang="en-US" sz="2000" dirty="0">
                <a:solidFill>
                  <a:schemeClr val="tx1"/>
                </a:solidFill>
                <a:latin typeface="+mn-ea"/>
              </a:rPr>
              <a:t>申請書入力システムの</a:t>
            </a:r>
            <a:endParaRPr lang="en-US" altLang="ja-JP" sz="2000" dirty="0">
              <a:solidFill>
                <a:schemeClr val="tx1"/>
              </a:solidFill>
              <a:latin typeface="+mn-ea"/>
            </a:endParaRPr>
          </a:p>
          <a:p>
            <a:pPr algn="ctr"/>
            <a:r>
              <a:rPr lang="ja-JP" altLang="en-US" sz="2000" dirty="0">
                <a:solidFill>
                  <a:schemeClr val="tx1"/>
                </a:solidFill>
                <a:latin typeface="+mn-ea"/>
              </a:rPr>
              <a:t>セットアップ</a:t>
            </a:r>
            <a:endParaRPr kumimoji="1" lang="ja-JP" altLang="en-US" sz="2000" dirty="0">
              <a:solidFill>
                <a:schemeClr val="tx1"/>
              </a:solidFill>
              <a:latin typeface="+mn-ea"/>
            </a:endParaRPr>
          </a:p>
        </p:txBody>
      </p:sp>
      <p:sp>
        <p:nvSpPr>
          <p:cNvPr id="20" name="角丸四角形 19"/>
          <p:cNvSpPr/>
          <p:nvPr/>
        </p:nvSpPr>
        <p:spPr>
          <a:xfrm>
            <a:off x="1007496" y="3810005"/>
            <a:ext cx="3600000" cy="720000"/>
          </a:xfrm>
          <a:prstGeom prst="roundRect">
            <a:avLst>
              <a:gd name="adj" fmla="val 27444"/>
            </a:avLst>
          </a:prstGeom>
          <a:solidFill>
            <a:srgbClr val="E6FEF8"/>
          </a:solidFill>
          <a:ln w="38100">
            <a:solidFill>
              <a:srgbClr val="339933"/>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r>
              <a:rPr lang="ja-JP" altLang="en-US" sz="2000" dirty="0">
                <a:solidFill>
                  <a:schemeClr val="tx1"/>
                </a:solidFill>
                <a:latin typeface="+mn-ea"/>
              </a:rPr>
              <a:t>交付申請書等の入力</a:t>
            </a:r>
            <a:endParaRPr kumimoji="1" lang="ja-JP" altLang="en-US" sz="2000" dirty="0">
              <a:solidFill>
                <a:schemeClr val="tx1"/>
              </a:solidFill>
              <a:latin typeface="+mn-ea"/>
            </a:endParaRPr>
          </a:p>
        </p:txBody>
      </p:sp>
      <p:sp>
        <p:nvSpPr>
          <p:cNvPr id="21" name="角丸四角形 20"/>
          <p:cNvSpPr/>
          <p:nvPr/>
        </p:nvSpPr>
        <p:spPr>
          <a:xfrm>
            <a:off x="1007496" y="2370488"/>
            <a:ext cx="3600000" cy="720000"/>
          </a:xfrm>
          <a:prstGeom prst="roundRect">
            <a:avLst>
              <a:gd name="adj" fmla="val 28575"/>
            </a:avLst>
          </a:prstGeom>
          <a:solidFill>
            <a:srgbClr val="FFE5E5"/>
          </a:solidFill>
          <a:ln w="38100">
            <a:solidFill>
              <a:srgbClr val="993366"/>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r>
              <a:rPr lang="ja-JP" altLang="en-US" sz="2000" dirty="0">
                <a:solidFill>
                  <a:schemeClr val="tx1"/>
                </a:solidFill>
                <a:latin typeface="+mn-ea"/>
              </a:rPr>
              <a:t>初期設定</a:t>
            </a:r>
            <a:endParaRPr kumimoji="1" lang="ja-JP" altLang="en-US" sz="2000" dirty="0">
              <a:solidFill>
                <a:schemeClr val="tx1"/>
              </a:solidFill>
              <a:latin typeface="+mn-ea"/>
            </a:endParaRPr>
          </a:p>
        </p:txBody>
      </p:sp>
      <p:sp>
        <p:nvSpPr>
          <p:cNvPr id="22" name="角丸四角形 21"/>
          <p:cNvSpPr/>
          <p:nvPr/>
        </p:nvSpPr>
        <p:spPr>
          <a:xfrm>
            <a:off x="1007496" y="5213896"/>
            <a:ext cx="3600000" cy="720000"/>
          </a:xfrm>
          <a:prstGeom prst="roundRect">
            <a:avLst>
              <a:gd name="adj" fmla="val 27444"/>
            </a:avLst>
          </a:prstGeom>
          <a:solidFill>
            <a:srgbClr val="E6FEF8"/>
          </a:solidFill>
          <a:ln w="38100">
            <a:solidFill>
              <a:srgbClr val="339933"/>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r>
              <a:rPr lang="ja-JP" altLang="en-US" sz="2000" dirty="0">
                <a:solidFill>
                  <a:schemeClr val="tx1"/>
                </a:solidFill>
                <a:latin typeface="+mn-ea"/>
              </a:rPr>
              <a:t>帳票・提出用データの出力</a:t>
            </a:r>
            <a:endParaRPr kumimoji="1" lang="ja-JP" altLang="en-US" sz="2000" dirty="0">
              <a:solidFill>
                <a:schemeClr val="tx1"/>
              </a:solidFill>
              <a:latin typeface="+mn-ea"/>
            </a:endParaRPr>
          </a:p>
        </p:txBody>
      </p:sp>
      <p:sp>
        <p:nvSpPr>
          <p:cNvPr id="23" name="下矢印 22"/>
          <p:cNvSpPr/>
          <p:nvPr/>
        </p:nvSpPr>
        <p:spPr>
          <a:xfrm>
            <a:off x="2563936" y="1777228"/>
            <a:ext cx="522683" cy="47198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1"/>
              </a:solidFill>
              <a:latin typeface="+mn-ea"/>
            </a:endParaRPr>
          </a:p>
        </p:txBody>
      </p:sp>
      <p:sp>
        <p:nvSpPr>
          <p:cNvPr id="24" name="下矢印 23"/>
          <p:cNvSpPr/>
          <p:nvPr/>
        </p:nvSpPr>
        <p:spPr>
          <a:xfrm>
            <a:off x="2563936" y="3234916"/>
            <a:ext cx="522683" cy="47198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1"/>
              </a:solidFill>
              <a:latin typeface="+mn-ea"/>
            </a:endParaRPr>
          </a:p>
        </p:txBody>
      </p:sp>
      <p:sp>
        <p:nvSpPr>
          <p:cNvPr id="25" name="下矢印 24"/>
          <p:cNvSpPr/>
          <p:nvPr/>
        </p:nvSpPr>
        <p:spPr>
          <a:xfrm>
            <a:off x="2563936" y="4671898"/>
            <a:ext cx="522683" cy="47198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1"/>
              </a:solidFill>
              <a:latin typeface="+mn-ea"/>
            </a:endParaRPr>
          </a:p>
        </p:txBody>
      </p:sp>
      <p:sp>
        <p:nvSpPr>
          <p:cNvPr id="51" name="環状矢印 50"/>
          <p:cNvSpPr/>
          <p:nvPr/>
        </p:nvSpPr>
        <p:spPr>
          <a:xfrm rot="16200000">
            <a:off x="389771" y="3689503"/>
            <a:ext cx="736243" cy="935706"/>
          </a:xfrm>
          <a:prstGeom prst="circularArrow">
            <a:avLst>
              <a:gd name="adj1" fmla="val 12500"/>
              <a:gd name="adj2" fmla="val 996684"/>
              <a:gd name="adj3" fmla="val 20457681"/>
              <a:gd name="adj4" fmla="val 10800000"/>
              <a:gd name="adj5" fmla="val 14303"/>
            </a:avLst>
          </a:prstGeom>
          <a:solidFill>
            <a:srgbClr val="92D050"/>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53" name="環状矢印 52"/>
          <p:cNvSpPr/>
          <p:nvPr/>
        </p:nvSpPr>
        <p:spPr>
          <a:xfrm rot="5400000">
            <a:off x="387146" y="3701961"/>
            <a:ext cx="736244" cy="935704"/>
          </a:xfrm>
          <a:prstGeom prst="circularArrow">
            <a:avLst>
              <a:gd name="adj1" fmla="val 12500"/>
              <a:gd name="adj2" fmla="val 996684"/>
              <a:gd name="adj3" fmla="val 20457681"/>
              <a:gd name="adj4" fmla="val 10800000"/>
              <a:gd name="adj5" fmla="val 14303"/>
            </a:avLst>
          </a:prstGeom>
          <a:solidFill>
            <a:srgbClr val="92D050"/>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54" name="テキスト ボックス 53"/>
          <p:cNvSpPr txBox="1"/>
          <p:nvPr/>
        </p:nvSpPr>
        <p:spPr>
          <a:xfrm>
            <a:off x="35496" y="3407445"/>
            <a:ext cx="1785918" cy="369332"/>
          </a:xfrm>
          <a:prstGeom prst="rect">
            <a:avLst/>
          </a:prstGeom>
          <a:noFill/>
        </p:spPr>
        <p:txBody>
          <a:bodyPr wrap="square" rtlCol="0">
            <a:spAutoFit/>
          </a:bodyPr>
          <a:lstStyle/>
          <a:p>
            <a:r>
              <a:rPr kumimoji="1" lang="ja-JP" altLang="en-US" b="1" dirty="0">
                <a:latin typeface="HG丸ｺﾞｼｯｸM-PRO" pitchFamily="50" charset="-128"/>
                <a:ea typeface="HG丸ｺﾞｼｯｸM-PRO" pitchFamily="50" charset="-128"/>
              </a:rPr>
              <a:t>繰り返し操作</a:t>
            </a:r>
          </a:p>
        </p:txBody>
      </p:sp>
    </p:spTree>
    <p:extLst>
      <p:ext uri="{BB962C8B-B14F-4D97-AF65-F5344CB8AC3E}">
        <p14:creationId xmlns:p14="http://schemas.microsoft.com/office/powerpoint/2010/main" val="73086156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D606A968-EDBF-E2A5-D232-BB4A5BCC7097}"/>
              </a:ext>
            </a:extLst>
          </p:cNvPr>
          <p:cNvPicPr>
            <a:picLocks noChangeAspect="1"/>
          </p:cNvPicPr>
          <p:nvPr/>
        </p:nvPicPr>
        <p:blipFill>
          <a:blip r:embed="rId3"/>
          <a:stretch>
            <a:fillRect/>
          </a:stretch>
        </p:blipFill>
        <p:spPr>
          <a:xfrm>
            <a:off x="2004057" y="1701611"/>
            <a:ext cx="5088223" cy="4967749"/>
          </a:xfrm>
          <a:prstGeom prst="rect">
            <a:avLst/>
          </a:prstGeom>
          <a:ln>
            <a:solidFill>
              <a:schemeClr val="tx1"/>
            </a:solidFill>
          </a:ln>
        </p:spPr>
      </p:pic>
      <p:sp>
        <p:nvSpPr>
          <p:cNvPr id="2" name="スライド番号プレースホルダー 1"/>
          <p:cNvSpPr>
            <a:spLocks noGrp="1"/>
          </p:cNvSpPr>
          <p:nvPr>
            <p:ph type="sldNum" sz="quarter" idx="12"/>
          </p:nvPr>
        </p:nvSpPr>
        <p:spPr/>
        <p:txBody>
          <a:bodyPr/>
          <a:lstStyle/>
          <a:p>
            <a:fld id="{64452A23-BFEA-43FD-98FB-69091C0AE9EE}" type="slidenum">
              <a:rPr kumimoji="1" lang="ja-JP" altLang="en-US" smtClean="0"/>
              <a:pPr/>
              <a:t>79</a:t>
            </a:fld>
            <a:endParaRPr kumimoji="1" lang="ja-JP" altLang="en-US"/>
          </a:p>
        </p:txBody>
      </p:sp>
      <p:grpSp>
        <p:nvGrpSpPr>
          <p:cNvPr id="3" name="グループ化 2"/>
          <p:cNvGrpSpPr/>
          <p:nvPr/>
        </p:nvGrpSpPr>
        <p:grpSpPr>
          <a:xfrm>
            <a:off x="691913" y="188640"/>
            <a:ext cx="7983775" cy="1084533"/>
            <a:chOff x="395536" y="908719"/>
            <a:chExt cx="7632848" cy="1084533"/>
          </a:xfrm>
        </p:grpSpPr>
        <p:sp>
          <p:nvSpPr>
            <p:cNvPr id="4" name="フローチャート: 処理 3"/>
            <p:cNvSpPr/>
            <p:nvPr/>
          </p:nvSpPr>
          <p:spPr>
            <a:xfrm>
              <a:off x="395536" y="908719"/>
              <a:ext cx="7632848" cy="435655"/>
            </a:xfrm>
            <a:prstGeom prst="flowChartProcess">
              <a:avLst/>
            </a:prstGeom>
            <a:solidFill>
              <a:srgbClr val="92D050"/>
            </a:solid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ja-JP" altLang="en-US" dirty="0">
                  <a:solidFill>
                    <a:schemeClr val="tx1"/>
                  </a:solidFill>
                  <a:latin typeface="+mn-ea"/>
                </a:rPr>
                <a:t>（１）</a:t>
              </a:r>
              <a:r>
                <a:rPr lang="en-US" altLang="ja-JP" dirty="0">
                  <a:solidFill>
                    <a:schemeClr val="tx1"/>
                  </a:solidFill>
                  <a:latin typeface="+mn-ea"/>
                </a:rPr>
                <a:t>Access </a:t>
              </a:r>
              <a:r>
                <a:rPr lang="ja-JP" altLang="en-US" dirty="0">
                  <a:solidFill>
                    <a:schemeClr val="tx1"/>
                  </a:solidFill>
                  <a:latin typeface="+mn-ea"/>
                </a:rPr>
                <a:t>本体：帳票出力</a:t>
              </a:r>
            </a:p>
          </p:txBody>
        </p:sp>
        <p:sp>
          <p:nvSpPr>
            <p:cNvPr id="5" name="フローチャート: 処理 4"/>
            <p:cNvSpPr/>
            <p:nvPr/>
          </p:nvSpPr>
          <p:spPr>
            <a:xfrm>
              <a:off x="395536" y="1345180"/>
              <a:ext cx="7632848" cy="648072"/>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帳票を出力する。</a:t>
              </a:r>
              <a:endParaRPr lang="en-US" altLang="ja-JP" dirty="0">
                <a:solidFill>
                  <a:schemeClr val="tx1"/>
                </a:solidFill>
                <a:latin typeface="+mn-ea"/>
              </a:endParaRPr>
            </a:p>
            <a:p>
              <a:r>
                <a:rPr lang="ja-JP" altLang="en-US" dirty="0">
                  <a:solidFill>
                    <a:schemeClr val="tx1"/>
                  </a:solidFill>
                  <a:latin typeface="+mn-ea"/>
                </a:rPr>
                <a:t>①メインメニューで帳票出力ボタンを押す。</a:t>
              </a:r>
              <a:endParaRPr lang="en-US" altLang="ja-JP" dirty="0">
                <a:solidFill>
                  <a:schemeClr val="tx1"/>
                </a:solidFill>
                <a:latin typeface="+mn-ea"/>
              </a:endParaRPr>
            </a:p>
          </p:txBody>
        </p:sp>
      </p:grpSp>
      <p:sp>
        <p:nvSpPr>
          <p:cNvPr id="9" name="正方形/長方形 8"/>
          <p:cNvSpPr/>
          <p:nvPr/>
        </p:nvSpPr>
        <p:spPr>
          <a:xfrm>
            <a:off x="4683799" y="3262007"/>
            <a:ext cx="1947051" cy="504056"/>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pic>
        <p:nvPicPr>
          <p:cNvPr id="10" name="図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30851" y="3434653"/>
            <a:ext cx="770011" cy="770011"/>
          </a:xfrm>
          <a:prstGeom prst="rect">
            <a:avLst/>
          </a:prstGeom>
        </p:spPr>
      </p:pic>
      <p:sp>
        <p:nvSpPr>
          <p:cNvPr id="12" name="円形吹き出し 7">
            <a:extLst>
              <a:ext uri="{FF2B5EF4-FFF2-40B4-BE49-F238E27FC236}">
                <a16:creationId xmlns:a16="http://schemas.microsoft.com/office/drawing/2014/main" id="{0001BEBA-774C-429F-B5B3-628FDD22ED9C}"/>
              </a:ext>
            </a:extLst>
          </p:cNvPr>
          <p:cNvSpPr/>
          <p:nvPr/>
        </p:nvSpPr>
        <p:spPr>
          <a:xfrm>
            <a:off x="4232548" y="3697403"/>
            <a:ext cx="376409" cy="334615"/>
          </a:xfrm>
          <a:prstGeom prst="wedgeEllipseCallout">
            <a:avLst>
              <a:gd name="adj1" fmla="val 46606"/>
              <a:gd name="adj2" fmla="val -48278"/>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１</a:t>
            </a:r>
          </a:p>
        </p:txBody>
      </p:sp>
      <p:pic>
        <p:nvPicPr>
          <p:cNvPr id="8" name="図 7">
            <a:extLst>
              <a:ext uri="{FF2B5EF4-FFF2-40B4-BE49-F238E27FC236}">
                <a16:creationId xmlns:a16="http://schemas.microsoft.com/office/drawing/2014/main" id="{4C282EEB-C54A-FBB0-A1CC-874D220AACC4}"/>
              </a:ext>
            </a:extLst>
          </p:cNvPr>
          <p:cNvPicPr>
            <a:picLocks noChangeAspect="1"/>
          </p:cNvPicPr>
          <p:nvPr/>
        </p:nvPicPr>
        <p:blipFill>
          <a:blip r:embed="rId5"/>
          <a:stretch>
            <a:fillRect/>
          </a:stretch>
        </p:blipFill>
        <p:spPr>
          <a:xfrm>
            <a:off x="3131840" y="2532242"/>
            <a:ext cx="1321480" cy="175689"/>
          </a:xfrm>
          <a:prstGeom prst="rect">
            <a:avLst/>
          </a:prstGeom>
        </p:spPr>
      </p:pic>
    </p:spTree>
    <p:extLst>
      <p:ext uri="{BB962C8B-B14F-4D97-AF65-F5344CB8AC3E}">
        <p14:creationId xmlns:p14="http://schemas.microsoft.com/office/powerpoint/2010/main" val="271665089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a:extLst>
              <a:ext uri="{FF2B5EF4-FFF2-40B4-BE49-F238E27FC236}">
                <a16:creationId xmlns:a16="http://schemas.microsoft.com/office/drawing/2014/main" id="{CEF164EF-172D-EF97-1CC1-0B9871D0F938}"/>
              </a:ext>
            </a:extLst>
          </p:cNvPr>
          <p:cNvPicPr>
            <a:picLocks noChangeAspect="1"/>
          </p:cNvPicPr>
          <p:nvPr/>
        </p:nvPicPr>
        <p:blipFill>
          <a:blip r:embed="rId3"/>
          <a:stretch>
            <a:fillRect/>
          </a:stretch>
        </p:blipFill>
        <p:spPr>
          <a:xfrm>
            <a:off x="982691" y="4419871"/>
            <a:ext cx="6230219" cy="1486107"/>
          </a:xfrm>
          <a:prstGeom prst="rect">
            <a:avLst/>
          </a:prstGeom>
        </p:spPr>
      </p:pic>
      <p:pic>
        <p:nvPicPr>
          <p:cNvPr id="4" name="図 3">
            <a:extLst>
              <a:ext uri="{FF2B5EF4-FFF2-40B4-BE49-F238E27FC236}">
                <a16:creationId xmlns:a16="http://schemas.microsoft.com/office/drawing/2014/main" id="{1C635C09-FDE6-A58F-E9E5-F085134C40A1}"/>
              </a:ext>
            </a:extLst>
          </p:cNvPr>
          <p:cNvPicPr>
            <a:picLocks noChangeAspect="1"/>
          </p:cNvPicPr>
          <p:nvPr/>
        </p:nvPicPr>
        <p:blipFill>
          <a:blip r:embed="rId4"/>
          <a:stretch>
            <a:fillRect/>
          </a:stretch>
        </p:blipFill>
        <p:spPr>
          <a:xfrm>
            <a:off x="723700" y="2172304"/>
            <a:ext cx="7649046" cy="1892457"/>
          </a:xfrm>
          <a:prstGeom prst="rect">
            <a:avLst/>
          </a:prstGeom>
        </p:spPr>
      </p:pic>
      <p:sp>
        <p:nvSpPr>
          <p:cNvPr id="2" name="スライド番号プレースホルダー 1"/>
          <p:cNvSpPr>
            <a:spLocks noGrp="1"/>
          </p:cNvSpPr>
          <p:nvPr>
            <p:ph type="sldNum" sz="quarter" idx="12"/>
          </p:nvPr>
        </p:nvSpPr>
        <p:spPr/>
        <p:txBody>
          <a:bodyPr/>
          <a:lstStyle/>
          <a:p>
            <a:fld id="{64452A23-BFEA-43FD-98FB-69091C0AE9EE}" type="slidenum">
              <a:rPr kumimoji="1" lang="ja-JP" altLang="en-US" smtClean="0"/>
              <a:pPr/>
              <a:t>80</a:t>
            </a:fld>
            <a:endParaRPr kumimoji="1" lang="ja-JP" altLang="en-US"/>
          </a:p>
        </p:txBody>
      </p:sp>
      <p:sp>
        <p:nvSpPr>
          <p:cNvPr id="5" name="フローチャート: 処理 4"/>
          <p:cNvSpPr/>
          <p:nvPr/>
        </p:nvSpPr>
        <p:spPr>
          <a:xfrm>
            <a:off x="699225" y="549483"/>
            <a:ext cx="7977231" cy="1401599"/>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②様式第１号、２号、７号に「レ」を入れる。 </a:t>
            </a:r>
            <a:endParaRPr lang="en-US" altLang="ja-JP" dirty="0">
              <a:solidFill>
                <a:schemeClr val="tx1"/>
              </a:solidFill>
              <a:latin typeface="+mn-ea"/>
            </a:endParaRPr>
          </a:p>
          <a:p>
            <a:r>
              <a:rPr lang="ja-JP" altLang="en-US" dirty="0">
                <a:solidFill>
                  <a:schemeClr val="tx1"/>
                </a:solidFill>
                <a:latin typeface="+mn-ea"/>
              </a:rPr>
              <a:t>③１号と２号は通常出力を選択する。</a:t>
            </a:r>
            <a:endParaRPr lang="en-US" altLang="ja-JP" dirty="0">
              <a:solidFill>
                <a:schemeClr val="tx1"/>
              </a:solidFill>
              <a:latin typeface="+mn-ea"/>
            </a:endParaRPr>
          </a:p>
          <a:p>
            <a:r>
              <a:rPr lang="ja-JP" altLang="en-US" dirty="0">
                <a:solidFill>
                  <a:schemeClr val="tx1"/>
                </a:solidFill>
                <a:latin typeface="+mn-ea"/>
              </a:rPr>
              <a:t>④出力先フォルダを選択し、</a:t>
            </a:r>
            <a:r>
              <a:rPr lang="en-US" altLang="ja-JP" dirty="0">
                <a:solidFill>
                  <a:schemeClr val="tx1"/>
                </a:solidFill>
                <a:latin typeface="+mn-ea"/>
              </a:rPr>
              <a:t>OK</a:t>
            </a:r>
            <a:r>
              <a:rPr lang="ja-JP" altLang="en-US" dirty="0">
                <a:solidFill>
                  <a:schemeClr val="tx1"/>
                </a:solidFill>
                <a:latin typeface="+mn-ea"/>
              </a:rPr>
              <a:t>ボタンを押す。</a:t>
            </a:r>
            <a:endParaRPr lang="en-US" altLang="ja-JP" dirty="0">
              <a:solidFill>
                <a:schemeClr val="tx1"/>
              </a:solidFill>
              <a:latin typeface="+mn-ea"/>
            </a:endParaRPr>
          </a:p>
        </p:txBody>
      </p:sp>
      <p:sp>
        <p:nvSpPr>
          <p:cNvPr id="6" name="角丸四角形 5"/>
          <p:cNvSpPr/>
          <p:nvPr/>
        </p:nvSpPr>
        <p:spPr>
          <a:xfrm>
            <a:off x="1510485" y="1498902"/>
            <a:ext cx="6229867" cy="284350"/>
          </a:xfrm>
          <a:prstGeom prst="roundRect">
            <a:avLst/>
          </a:prstGeom>
          <a:solidFill>
            <a:schemeClr val="accent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100" dirty="0">
                <a:solidFill>
                  <a:schemeClr val="tx1"/>
                </a:solidFill>
                <a:latin typeface="+mn-ea"/>
              </a:rPr>
              <a:t>D:\</a:t>
            </a:r>
            <a:r>
              <a:rPr lang="ja-JP" altLang="en-US" sz="1100" dirty="0">
                <a:solidFill>
                  <a:schemeClr val="tx1"/>
                </a:solidFill>
                <a:latin typeface="+mn-ea"/>
              </a:rPr>
              <a:t>保護解除フォルダ　　　</a:t>
            </a:r>
            <a:r>
              <a:rPr lang="en-US" altLang="ja-JP" sz="1100" dirty="0">
                <a:solidFill>
                  <a:schemeClr val="tx1"/>
                </a:solidFill>
                <a:latin typeface="+mn-ea"/>
              </a:rPr>
              <a:t>※</a:t>
            </a:r>
            <a:r>
              <a:rPr lang="ja-JP" altLang="en-US" sz="1100" dirty="0">
                <a:solidFill>
                  <a:schemeClr val="tx1"/>
                </a:solidFill>
                <a:latin typeface="+mj-ea"/>
              </a:rPr>
              <a:t>保護解除フォルダについては</a:t>
            </a:r>
            <a:r>
              <a:rPr lang="en-US" altLang="ja-JP" sz="1100" dirty="0">
                <a:solidFill>
                  <a:schemeClr val="tx1"/>
                </a:solidFill>
                <a:latin typeface="+mj-ea"/>
              </a:rPr>
              <a:t>P.11</a:t>
            </a:r>
            <a:r>
              <a:rPr lang="ja-JP" altLang="en-US" sz="1100" dirty="0">
                <a:solidFill>
                  <a:schemeClr val="tx1"/>
                </a:solidFill>
                <a:latin typeface="+mj-ea"/>
              </a:rPr>
              <a:t>参照</a:t>
            </a:r>
          </a:p>
        </p:txBody>
      </p:sp>
      <p:grpSp>
        <p:nvGrpSpPr>
          <p:cNvPr id="7" name="グループ化 6"/>
          <p:cNvGrpSpPr/>
          <p:nvPr/>
        </p:nvGrpSpPr>
        <p:grpSpPr>
          <a:xfrm>
            <a:off x="972367" y="1449065"/>
            <a:ext cx="560407" cy="467767"/>
            <a:chOff x="779471" y="1566988"/>
            <a:chExt cx="560407" cy="467767"/>
          </a:xfrm>
        </p:grpSpPr>
        <p:pic>
          <p:nvPicPr>
            <p:cNvPr id="8" name="図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3859" y="1566988"/>
              <a:ext cx="452232" cy="405861"/>
            </a:xfrm>
            <a:prstGeom prst="rect">
              <a:avLst/>
            </a:prstGeom>
          </p:spPr>
        </p:pic>
        <p:sp>
          <p:nvSpPr>
            <p:cNvPr id="9" name="フローチャート: 処理 8"/>
            <p:cNvSpPr/>
            <p:nvPr/>
          </p:nvSpPr>
          <p:spPr>
            <a:xfrm>
              <a:off x="779471" y="1736967"/>
              <a:ext cx="560407" cy="297788"/>
            </a:xfrm>
            <a:prstGeom prst="flowChartProces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dirty="0">
                  <a:solidFill>
                    <a:schemeClr val="tx1"/>
                  </a:solidFill>
                  <a:latin typeface="+mn-ea"/>
                </a:rPr>
                <a:t>場所</a:t>
              </a:r>
              <a:endParaRPr kumimoji="1" lang="ja-JP" altLang="en-US" sz="2000" dirty="0">
                <a:solidFill>
                  <a:schemeClr val="tx1"/>
                </a:solidFill>
                <a:latin typeface="+mn-ea"/>
              </a:endParaRPr>
            </a:p>
          </p:txBody>
        </p:sp>
      </p:grpSp>
      <p:sp>
        <p:nvSpPr>
          <p:cNvPr id="12" name="正方形/長方形 11"/>
          <p:cNvSpPr/>
          <p:nvPr/>
        </p:nvSpPr>
        <p:spPr>
          <a:xfrm>
            <a:off x="1246301" y="3068960"/>
            <a:ext cx="301363" cy="1098033"/>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7" name="正方形/長方形 16"/>
          <p:cNvSpPr/>
          <p:nvPr/>
        </p:nvSpPr>
        <p:spPr>
          <a:xfrm>
            <a:off x="6012160" y="3018852"/>
            <a:ext cx="2025883" cy="842196"/>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pic>
        <p:nvPicPr>
          <p:cNvPr id="19" name="図 1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396982" y="3617976"/>
            <a:ext cx="770011" cy="770011"/>
          </a:xfrm>
          <a:prstGeom prst="rect">
            <a:avLst/>
          </a:prstGeom>
        </p:spPr>
      </p:pic>
      <p:pic>
        <p:nvPicPr>
          <p:cNvPr id="25" name="図 2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81952" y="3290055"/>
            <a:ext cx="770011" cy="770011"/>
          </a:xfrm>
          <a:prstGeom prst="rect">
            <a:avLst/>
          </a:prstGeom>
        </p:spPr>
      </p:pic>
      <p:sp>
        <p:nvSpPr>
          <p:cNvPr id="29" name="正方形/長方形 28"/>
          <p:cNvSpPr/>
          <p:nvPr/>
        </p:nvSpPr>
        <p:spPr>
          <a:xfrm>
            <a:off x="3275856" y="5313335"/>
            <a:ext cx="1272368" cy="439801"/>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pic>
        <p:nvPicPr>
          <p:cNvPr id="23" name="図 2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163218" y="5467301"/>
            <a:ext cx="770011" cy="770011"/>
          </a:xfrm>
          <a:prstGeom prst="rect">
            <a:avLst/>
          </a:prstGeom>
        </p:spPr>
      </p:pic>
      <p:sp>
        <p:nvSpPr>
          <p:cNvPr id="30" name="正方形/長方形 29"/>
          <p:cNvSpPr/>
          <p:nvPr/>
        </p:nvSpPr>
        <p:spPr>
          <a:xfrm>
            <a:off x="6660232" y="4797976"/>
            <a:ext cx="266214" cy="515359"/>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pic>
        <p:nvPicPr>
          <p:cNvPr id="24" name="図 2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10422" y="4983125"/>
            <a:ext cx="770011" cy="770011"/>
          </a:xfrm>
          <a:prstGeom prst="rect">
            <a:avLst/>
          </a:prstGeom>
        </p:spPr>
      </p:pic>
      <p:sp>
        <p:nvSpPr>
          <p:cNvPr id="20" name="円形吹き出し 7">
            <a:extLst>
              <a:ext uri="{FF2B5EF4-FFF2-40B4-BE49-F238E27FC236}">
                <a16:creationId xmlns:a16="http://schemas.microsoft.com/office/drawing/2014/main" id="{0001BEBA-774C-429F-B5B3-628FDD22ED9C}"/>
              </a:ext>
            </a:extLst>
          </p:cNvPr>
          <p:cNvSpPr/>
          <p:nvPr/>
        </p:nvSpPr>
        <p:spPr>
          <a:xfrm>
            <a:off x="848550" y="3725914"/>
            <a:ext cx="376409" cy="334615"/>
          </a:xfrm>
          <a:prstGeom prst="wedgeEllipseCallout">
            <a:avLst>
              <a:gd name="adj1" fmla="val 46606"/>
              <a:gd name="adj2" fmla="val -48278"/>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２</a:t>
            </a:r>
          </a:p>
        </p:txBody>
      </p:sp>
      <p:sp>
        <p:nvSpPr>
          <p:cNvPr id="21" name="円形吹き出し 7">
            <a:extLst>
              <a:ext uri="{FF2B5EF4-FFF2-40B4-BE49-F238E27FC236}">
                <a16:creationId xmlns:a16="http://schemas.microsoft.com/office/drawing/2014/main" id="{0001BEBA-774C-429F-B5B3-628FDD22ED9C}"/>
              </a:ext>
            </a:extLst>
          </p:cNvPr>
          <p:cNvSpPr/>
          <p:nvPr/>
        </p:nvSpPr>
        <p:spPr>
          <a:xfrm>
            <a:off x="5635751" y="3911289"/>
            <a:ext cx="376409" cy="334615"/>
          </a:xfrm>
          <a:prstGeom prst="wedgeEllipseCallout">
            <a:avLst>
              <a:gd name="adj1" fmla="val 46606"/>
              <a:gd name="adj2" fmla="val -48278"/>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３</a:t>
            </a:r>
          </a:p>
        </p:txBody>
      </p:sp>
      <p:sp>
        <p:nvSpPr>
          <p:cNvPr id="22" name="円形吹き出し 7">
            <a:extLst>
              <a:ext uri="{FF2B5EF4-FFF2-40B4-BE49-F238E27FC236}">
                <a16:creationId xmlns:a16="http://schemas.microsoft.com/office/drawing/2014/main" id="{0001BEBA-774C-429F-B5B3-628FDD22ED9C}"/>
              </a:ext>
            </a:extLst>
          </p:cNvPr>
          <p:cNvSpPr/>
          <p:nvPr/>
        </p:nvSpPr>
        <p:spPr>
          <a:xfrm>
            <a:off x="6181226" y="5080618"/>
            <a:ext cx="376409" cy="334615"/>
          </a:xfrm>
          <a:prstGeom prst="wedgeEllipseCallout">
            <a:avLst>
              <a:gd name="adj1" fmla="val 46606"/>
              <a:gd name="adj2" fmla="val -48278"/>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４</a:t>
            </a:r>
          </a:p>
        </p:txBody>
      </p:sp>
      <p:sp>
        <p:nvSpPr>
          <p:cNvPr id="26" name="円形吹き出し 7">
            <a:extLst>
              <a:ext uri="{FF2B5EF4-FFF2-40B4-BE49-F238E27FC236}">
                <a16:creationId xmlns:a16="http://schemas.microsoft.com/office/drawing/2014/main" id="{0001BEBA-774C-429F-B5B3-628FDD22ED9C}"/>
              </a:ext>
            </a:extLst>
          </p:cNvPr>
          <p:cNvSpPr/>
          <p:nvPr/>
        </p:nvSpPr>
        <p:spPr>
          <a:xfrm>
            <a:off x="2890851" y="5471301"/>
            <a:ext cx="376409" cy="334615"/>
          </a:xfrm>
          <a:prstGeom prst="wedgeEllipseCallout">
            <a:avLst>
              <a:gd name="adj1" fmla="val 46606"/>
              <a:gd name="adj2" fmla="val -48278"/>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４</a:t>
            </a:r>
          </a:p>
        </p:txBody>
      </p:sp>
    </p:spTree>
    <p:extLst>
      <p:ext uri="{BB962C8B-B14F-4D97-AF65-F5344CB8AC3E}">
        <p14:creationId xmlns:p14="http://schemas.microsoft.com/office/powerpoint/2010/main" val="235262501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2CF302FF-C088-1069-EA75-322AD623F737}"/>
              </a:ext>
            </a:extLst>
          </p:cNvPr>
          <p:cNvPicPr>
            <a:picLocks noChangeAspect="1"/>
          </p:cNvPicPr>
          <p:nvPr/>
        </p:nvPicPr>
        <p:blipFill>
          <a:blip r:embed="rId3"/>
          <a:stretch>
            <a:fillRect/>
          </a:stretch>
        </p:blipFill>
        <p:spPr>
          <a:xfrm>
            <a:off x="3608286" y="2376264"/>
            <a:ext cx="4917298" cy="4077072"/>
          </a:xfrm>
          <a:prstGeom prst="rect">
            <a:avLst/>
          </a:prstGeom>
        </p:spPr>
      </p:pic>
      <p:pic>
        <p:nvPicPr>
          <p:cNvPr id="4" name="図 3">
            <a:extLst>
              <a:ext uri="{FF2B5EF4-FFF2-40B4-BE49-F238E27FC236}">
                <a16:creationId xmlns:a16="http://schemas.microsoft.com/office/drawing/2014/main" id="{68724D9E-9028-299B-B75D-B1FF6F244AFF}"/>
              </a:ext>
            </a:extLst>
          </p:cNvPr>
          <p:cNvPicPr>
            <a:picLocks noChangeAspect="1"/>
          </p:cNvPicPr>
          <p:nvPr/>
        </p:nvPicPr>
        <p:blipFill>
          <a:blip r:embed="rId4"/>
          <a:stretch>
            <a:fillRect/>
          </a:stretch>
        </p:blipFill>
        <p:spPr>
          <a:xfrm>
            <a:off x="574750" y="1422347"/>
            <a:ext cx="4536504" cy="2078399"/>
          </a:xfrm>
          <a:prstGeom prst="rect">
            <a:avLst/>
          </a:prstGeom>
        </p:spPr>
      </p:pic>
      <p:sp>
        <p:nvSpPr>
          <p:cNvPr id="2" name="スライド番号プレースホルダー 1"/>
          <p:cNvSpPr>
            <a:spLocks noGrp="1"/>
          </p:cNvSpPr>
          <p:nvPr>
            <p:ph type="sldNum" sz="quarter" idx="12"/>
          </p:nvPr>
        </p:nvSpPr>
        <p:spPr/>
        <p:txBody>
          <a:bodyPr/>
          <a:lstStyle/>
          <a:p>
            <a:fld id="{64452A23-BFEA-43FD-98FB-69091C0AE9EE}" type="slidenum">
              <a:rPr kumimoji="1" lang="ja-JP" altLang="en-US" smtClean="0"/>
              <a:pPr/>
              <a:t>81</a:t>
            </a:fld>
            <a:endParaRPr kumimoji="1" lang="ja-JP" altLang="en-US"/>
          </a:p>
        </p:txBody>
      </p:sp>
      <p:sp>
        <p:nvSpPr>
          <p:cNvPr id="5" name="フローチャート: 処理 4"/>
          <p:cNvSpPr/>
          <p:nvPr/>
        </p:nvSpPr>
        <p:spPr>
          <a:xfrm>
            <a:off x="699225" y="549483"/>
            <a:ext cx="7977231" cy="668345"/>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⑤帳票出力完了後、表示画面を閉じますボタンを押す。</a:t>
            </a:r>
            <a:endParaRPr lang="en-US" altLang="ja-JP" dirty="0">
              <a:solidFill>
                <a:schemeClr val="tx1"/>
              </a:solidFill>
              <a:latin typeface="+mn-ea"/>
            </a:endParaRPr>
          </a:p>
          <a:p>
            <a:r>
              <a:rPr lang="ja-JP" altLang="en-US" dirty="0">
                <a:solidFill>
                  <a:schemeClr val="tx1"/>
                </a:solidFill>
                <a:latin typeface="+mn-ea"/>
              </a:rPr>
              <a:t>⑥メインメニューへ戻るボタンでメインメニューに戻る。</a:t>
            </a:r>
            <a:endParaRPr lang="en-US" altLang="ja-JP" dirty="0">
              <a:solidFill>
                <a:schemeClr val="tx1"/>
              </a:solidFill>
              <a:latin typeface="+mn-ea"/>
            </a:endParaRPr>
          </a:p>
        </p:txBody>
      </p:sp>
      <p:sp>
        <p:nvSpPr>
          <p:cNvPr id="15" name="屈折矢印 8">
            <a:extLst>
              <a:ext uri="{FF2B5EF4-FFF2-40B4-BE49-F238E27FC236}">
                <a16:creationId xmlns:a16="http://schemas.microsoft.com/office/drawing/2014/main" id="{005E0F6A-ED54-4668-BA21-9588CA77E9F7}"/>
              </a:ext>
            </a:extLst>
          </p:cNvPr>
          <p:cNvSpPr/>
          <p:nvPr/>
        </p:nvSpPr>
        <p:spPr>
          <a:xfrm rot="5400000">
            <a:off x="1955808" y="3278720"/>
            <a:ext cx="1379691" cy="1902872"/>
          </a:xfrm>
          <a:prstGeom prst="bentUpArrow">
            <a:avLst>
              <a:gd name="adj1" fmla="val 14331"/>
              <a:gd name="adj2" fmla="val 25000"/>
              <a:gd name="adj3" fmla="val 326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n-ea"/>
            </a:endParaRPr>
          </a:p>
        </p:txBody>
      </p:sp>
      <p:sp>
        <p:nvSpPr>
          <p:cNvPr id="11" name="正方形/長方形 10">
            <a:extLst>
              <a:ext uri="{FF2B5EF4-FFF2-40B4-BE49-F238E27FC236}">
                <a16:creationId xmlns:a16="http://schemas.microsoft.com/office/drawing/2014/main" id="{4F821454-78A3-4EF9-8CCC-3E9A0878237A}"/>
              </a:ext>
            </a:extLst>
          </p:cNvPr>
          <p:cNvSpPr/>
          <p:nvPr/>
        </p:nvSpPr>
        <p:spPr>
          <a:xfrm>
            <a:off x="6300192" y="5527840"/>
            <a:ext cx="792088" cy="334615"/>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pic>
        <p:nvPicPr>
          <p:cNvPr id="12" name="図 11">
            <a:extLst>
              <a:ext uri="{FF2B5EF4-FFF2-40B4-BE49-F238E27FC236}">
                <a16:creationId xmlns:a16="http://schemas.microsoft.com/office/drawing/2014/main" id="{4CD0D04B-A32C-45A6-8100-A35FBFBC0BF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24534" y="5624205"/>
            <a:ext cx="528217" cy="528217"/>
          </a:xfrm>
          <a:prstGeom prst="rect">
            <a:avLst/>
          </a:prstGeom>
        </p:spPr>
      </p:pic>
      <p:sp>
        <p:nvSpPr>
          <p:cNvPr id="14" name="円形吹き出し 7">
            <a:extLst>
              <a:ext uri="{FF2B5EF4-FFF2-40B4-BE49-F238E27FC236}">
                <a16:creationId xmlns:a16="http://schemas.microsoft.com/office/drawing/2014/main" id="{E632655C-5213-4A0C-981E-87CC3C5999EE}"/>
              </a:ext>
            </a:extLst>
          </p:cNvPr>
          <p:cNvSpPr/>
          <p:nvPr/>
        </p:nvSpPr>
        <p:spPr>
          <a:xfrm>
            <a:off x="5968952" y="5743866"/>
            <a:ext cx="376409" cy="334615"/>
          </a:xfrm>
          <a:prstGeom prst="wedgeEllipseCallout">
            <a:avLst>
              <a:gd name="adj1" fmla="val 46606"/>
              <a:gd name="adj2" fmla="val -48278"/>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６</a:t>
            </a:r>
          </a:p>
        </p:txBody>
      </p:sp>
      <p:sp>
        <p:nvSpPr>
          <p:cNvPr id="21" name="正方形/長方形 20"/>
          <p:cNvSpPr/>
          <p:nvPr/>
        </p:nvSpPr>
        <p:spPr>
          <a:xfrm>
            <a:off x="2198619" y="3162636"/>
            <a:ext cx="1149246" cy="284855"/>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pic>
        <p:nvPicPr>
          <p:cNvPr id="17" name="図 1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100800" y="3155305"/>
            <a:ext cx="770011" cy="770011"/>
          </a:xfrm>
          <a:prstGeom prst="rect">
            <a:avLst/>
          </a:prstGeom>
        </p:spPr>
      </p:pic>
      <p:sp>
        <p:nvSpPr>
          <p:cNvPr id="13" name="円形吹き出し 7">
            <a:extLst>
              <a:ext uri="{FF2B5EF4-FFF2-40B4-BE49-F238E27FC236}">
                <a16:creationId xmlns:a16="http://schemas.microsoft.com/office/drawing/2014/main" id="{0001BEBA-774C-429F-B5B3-628FDD22ED9C}"/>
              </a:ext>
            </a:extLst>
          </p:cNvPr>
          <p:cNvSpPr/>
          <p:nvPr/>
        </p:nvSpPr>
        <p:spPr>
          <a:xfrm>
            <a:off x="1811014" y="3335791"/>
            <a:ext cx="376409" cy="334615"/>
          </a:xfrm>
          <a:prstGeom prst="wedgeEllipseCallout">
            <a:avLst>
              <a:gd name="adj1" fmla="val 46606"/>
              <a:gd name="adj2" fmla="val -48278"/>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５</a:t>
            </a:r>
          </a:p>
        </p:txBody>
      </p:sp>
    </p:spTree>
    <p:extLst>
      <p:ext uri="{BB962C8B-B14F-4D97-AF65-F5344CB8AC3E}">
        <p14:creationId xmlns:p14="http://schemas.microsoft.com/office/powerpoint/2010/main" val="77555233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64452A23-BFEA-43FD-98FB-69091C0AE9EE}" type="slidenum">
              <a:rPr kumimoji="1" lang="ja-JP" altLang="en-US" smtClean="0"/>
              <a:pPr/>
              <a:t>82</a:t>
            </a:fld>
            <a:endParaRPr kumimoji="1" lang="ja-JP" altLang="en-US"/>
          </a:p>
        </p:txBody>
      </p:sp>
      <p:sp>
        <p:nvSpPr>
          <p:cNvPr id="5" name="フローチャート: 処理 4"/>
          <p:cNvSpPr/>
          <p:nvPr/>
        </p:nvSpPr>
        <p:spPr>
          <a:xfrm>
            <a:off x="699225" y="549483"/>
            <a:ext cx="7977231" cy="431592"/>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⑦出力した帳票を確認する。</a:t>
            </a:r>
            <a:endParaRPr lang="en-US" altLang="ja-JP" dirty="0">
              <a:solidFill>
                <a:schemeClr val="tx1"/>
              </a:solidFill>
              <a:latin typeface="+mn-ea"/>
            </a:endParaRPr>
          </a:p>
        </p:txBody>
      </p:sp>
      <p:grpSp>
        <p:nvGrpSpPr>
          <p:cNvPr id="6" name="グループ化 5"/>
          <p:cNvGrpSpPr/>
          <p:nvPr/>
        </p:nvGrpSpPr>
        <p:grpSpPr>
          <a:xfrm>
            <a:off x="458575" y="6160393"/>
            <a:ext cx="7713825" cy="525176"/>
            <a:chOff x="458575" y="5806947"/>
            <a:chExt cx="7713825" cy="590463"/>
          </a:xfrm>
        </p:grpSpPr>
        <p:sp>
          <p:nvSpPr>
            <p:cNvPr id="7" name="正方形/長方形 6"/>
            <p:cNvSpPr/>
            <p:nvPr/>
          </p:nvSpPr>
          <p:spPr>
            <a:xfrm>
              <a:off x="458575" y="5806947"/>
              <a:ext cx="585033" cy="590463"/>
            </a:xfrm>
            <a:prstGeom prst="rect">
              <a:avLst/>
            </a:prstGeom>
            <a:gradFill flip="none" rotWithShape="1">
              <a:gsLst>
                <a:gs pos="0">
                  <a:schemeClr val="accent1">
                    <a:tint val="66000"/>
                    <a:satMod val="160000"/>
                  </a:schemeClr>
                </a:gs>
                <a:gs pos="14000">
                  <a:schemeClr val="accent1">
                    <a:tint val="44500"/>
                    <a:satMod val="160000"/>
                  </a:schemeClr>
                </a:gs>
                <a:gs pos="100000">
                  <a:schemeClr val="accent1">
                    <a:tint val="23500"/>
                    <a:satMod val="160000"/>
                  </a:schemeClr>
                </a:gs>
              </a:gsLst>
              <a:lin ang="5400000" scaled="1"/>
              <a:tileRect/>
            </a:gradFill>
            <a:ln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sz="1100" dirty="0">
                <a:solidFill>
                  <a:schemeClr val="tx1"/>
                </a:solidFill>
                <a:latin typeface="+mn-ea"/>
              </a:endParaRPr>
            </a:p>
          </p:txBody>
        </p:sp>
        <p:sp>
          <p:nvSpPr>
            <p:cNvPr id="8" name="正方形/長方形 7"/>
            <p:cNvSpPr/>
            <p:nvPr/>
          </p:nvSpPr>
          <p:spPr>
            <a:xfrm>
              <a:off x="1043608" y="5806947"/>
              <a:ext cx="7128792" cy="590463"/>
            </a:xfrm>
            <a:prstGeom prst="rect">
              <a:avLst/>
            </a:prstGeom>
            <a:gradFill flip="none" rotWithShape="1">
              <a:gsLst>
                <a:gs pos="0">
                  <a:schemeClr val="accent1">
                    <a:tint val="66000"/>
                    <a:satMod val="160000"/>
                  </a:schemeClr>
                </a:gs>
                <a:gs pos="14000">
                  <a:schemeClr val="accent1">
                    <a:tint val="44500"/>
                    <a:satMod val="160000"/>
                  </a:schemeClr>
                </a:gs>
                <a:gs pos="100000">
                  <a:schemeClr val="accent1">
                    <a:tint val="23500"/>
                    <a:satMod val="160000"/>
                  </a:schemeClr>
                </a:gs>
              </a:gsLst>
              <a:lin ang="5400000" scaled="1"/>
              <a:tileRect/>
            </a:gradFill>
            <a:ln cmpd="db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100" dirty="0">
                  <a:solidFill>
                    <a:schemeClr val="tx1"/>
                  </a:solidFill>
                  <a:latin typeface="+mn-ea"/>
                </a:rPr>
                <a:t>操作マニュアル「申請書入力システム操作マニュアル</a:t>
              </a:r>
              <a:r>
                <a:rPr lang="en-US" altLang="ja-JP" sz="1100" dirty="0">
                  <a:solidFill>
                    <a:schemeClr val="tx1"/>
                  </a:solidFill>
                  <a:latin typeface="+mn-ea"/>
                </a:rPr>
                <a:t>.</a:t>
              </a:r>
              <a:r>
                <a:rPr lang="en-US" altLang="ja-JP" sz="1100" dirty="0" err="1">
                  <a:solidFill>
                    <a:schemeClr val="tx1"/>
                  </a:solidFill>
                  <a:latin typeface="+mn-ea"/>
                </a:rPr>
                <a:t>docx</a:t>
              </a:r>
              <a:r>
                <a:rPr lang="en-US" altLang="ja-JP" sz="1100" dirty="0">
                  <a:solidFill>
                    <a:schemeClr val="tx1"/>
                  </a:solidFill>
                  <a:latin typeface="+mn-ea"/>
                </a:rPr>
                <a:t> </a:t>
              </a:r>
              <a:r>
                <a:rPr lang="ja-JP" altLang="en-US" sz="1100" dirty="0">
                  <a:solidFill>
                    <a:schemeClr val="tx1"/>
                  </a:solidFill>
                  <a:latin typeface="+mn-ea"/>
                </a:rPr>
                <a:t>」３．３．１　帳票の出力</a:t>
              </a:r>
              <a:br>
                <a:rPr lang="ja-JP" altLang="en-US" sz="1100" dirty="0">
                  <a:solidFill>
                    <a:schemeClr val="tx1"/>
                  </a:solidFill>
                  <a:latin typeface="+mn-ea"/>
                </a:rPr>
              </a:br>
              <a:r>
                <a:rPr lang="ja-JP" altLang="en-US" sz="1100" dirty="0">
                  <a:solidFill>
                    <a:schemeClr val="tx1"/>
                  </a:solidFill>
                  <a:latin typeface="+mn-ea"/>
                </a:rPr>
                <a:t>　　　　　　　様式第７号の印刷仕様　操作マニュアル「別紙</a:t>
              </a:r>
              <a:r>
                <a:rPr lang="en-US" altLang="ja-JP" sz="1100" dirty="0">
                  <a:solidFill>
                    <a:schemeClr val="tx1"/>
                  </a:solidFill>
                  <a:latin typeface="+mn-ea"/>
                </a:rPr>
                <a:t>29_</a:t>
              </a:r>
              <a:r>
                <a:rPr lang="ja-JP" altLang="en-US" sz="1100" dirty="0">
                  <a:solidFill>
                    <a:schemeClr val="tx1"/>
                  </a:solidFill>
                  <a:latin typeface="+mn-ea"/>
                </a:rPr>
                <a:t>様式第</a:t>
              </a:r>
              <a:r>
                <a:rPr lang="en-US" altLang="ja-JP" sz="1100" dirty="0">
                  <a:solidFill>
                    <a:schemeClr val="tx1"/>
                  </a:solidFill>
                  <a:latin typeface="+mn-ea"/>
                </a:rPr>
                <a:t>7</a:t>
              </a:r>
              <a:r>
                <a:rPr lang="ja-JP" altLang="en-US" sz="1100" dirty="0">
                  <a:solidFill>
                    <a:schemeClr val="tx1"/>
                  </a:solidFill>
                  <a:latin typeface="+mn-ea"/>
                </a:rPr>
                <a:t>号の集計仕様</a:t>
              </a:r>
              <a:r>
                <a:rPr lang="en-US" altLang="ja-JP" sz="1100" dirty="0">
                  <a:solidFill>
                    <a:schemeClr val="tx1"/>
                  </a:solidFill>
                  <a:latin typeface="+mn-ea"/>
                </a:rPr>
                <a:t>.</a:t>
              </a:r>
              <a:r>
                <a:rPr lang="en-US" altLang="ja-JP" sz="1100" dirty="0" err="1">
                  <a:solidFill>
                    <a:schemeClr val="tx1"/>
                  </a:solidFill>
                  <a:latin typeface="+mn-ea"/>
                </a:rPr>
                <a:t>xlsx</a:t>
              </a:r>
              <a:r>
                <a:rPr lang="ja-JP" altLang="en-US" sz="1100" dirty="0">
                  <a:solidFill>
                    <a:schemeClr val="tx1"/>
                  </a:solidFill>
                  <a:latin typeface="+mn-ea"/>
                </a:rPr>
                <a:t>」参照</a:t>
              </a:r>
            </a:p>
          </p:txBody>
        </p:sp>
        <p:sp>
          <p:nvSpPr>
            <p:cNvPr id="9" name="円/楕円 8"/>
            <p:cNvSpPr/>
            <p:nvPr/>
          </p:nvSpPr>
          <p:spPr>
            <a:xfrm>
              <a:off x="524979" y="5877635"/>
              <a:ext cx="360040" cy="360040"/>
            </a:xfrm>
            <a:prstGeom prst="ellipse">
              <a:avLst/>
            </a:prstGeom>
            <a:solidFill>
              <a:srgbClr val="333399"/>
            </a:solidFill>
            <a:ln w="6350">
              <a:solidFill>
                <a:schemeClr val="tx1"/>
              </a:solidFill>
            </a:ln>
            <a:effectLst>
              <a:outerShdw blurRad="76200" dir="18900000" sy="23000" kx="-1200000" algn="bl"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a:latin typeface="Wide Latin" panose="020A0A07050505020404" pitchFamily="18" charset="0"/>
                </a:rPr>
                <a:t>i</a:t>
              </a:r>
              <a:endParaRPr kumimoji="1" lang="ja-JP" altLang="en-US" dirty="0">
                <a:latin typeface="Wide Latin" panose="020A0A07050505020404" pitchFamily="18" charset="0"/>
              </a:endParaRPr>
            </a:p>
          </p:txBody>
        </p:sp>
      </p:grpSp>
      <p:grpSp>
        <p:nvGrpSpPr>
          <p:cNvPr id="4" name="グループ化 3">
            <a:extLst>
              <a:ext uri="{FF2B5EF4-FFF2-40B4-BE49-F238E27FC236}">
                <a16:creationId xmlns:a16="http://schemas.microsoft.com/office/drawing/2014/main" id="{040D63EC-6C23-6EB0-0947-BCCB14CF8A1B}"/>
              </a:ext>
            </a:extLst>
          </p:cNvPr>
          <p:cNvGrpSpPr/>
          <p:nvPr/>
        </p:nvGrpSpPr>
        <p:grpSpPr>
          <a:xfrm>
            <a:off x="1043608" y="1556792"/>
            <a:ext cx="6551290" cy="2733675"/>
            <a:chOff x="1043608" y="1556792"/>
            <a:chExt cx="6551290" cy="2733675"/>
          </a:xfrm>
        </p:grpSpPr>
        <p:grpSp>
          <p:nvGrpSpPr>
            <p:cNvPr id="10" name="グループ化 9">
              <a:extLst>
                <a:ext uri="{FF2B5EF4-FFF2-40B4-BE49-F238E27FC236}">
                  <a16:creationId xmlns:a16="http://schemas.microsoft.com/office/drawing/2014/main" id="{76E44976-84C1-0E45-B7D8-58B6E2EAD34F}"/>
                </a:ext>
              </a:extLst>
            </p:cNvPr>
            <p:cNvGrpSpPr/>
            <p:nvPr/>
          </p:nvGrpSpPr>
          <p:grpSpPr>
            <a:xfrm>
              <a:off x="1403648" y="1556792"/>
              <a:ext cx="6191250" cy="2733675"/>
              <a:chOff x="1403648" y="1556792"/>
              <a:chExt cx="6191250" cy="2733675"/>
            </a:xfrm>
          </p:grpSpPr>
          <p:grpSp>
            <p:nvGrpSpPr>
              <p:cNvPr id="13" name="グループ化 12">
                <a:extLst>
                  <a:ext uri="{FF2B5EF4-FFF2-40B4-BE49-F238E27FC236}">
                    <a16:creationId xmlns:a16="http://schemas.microsoft.com/office/drawing/2014/main" id="{9DDED832-0CD8-9F3F-5CD4-8DDC08F1F12C}"/>
                  </a:ext>
                </a:extLst>
              </p:cNvPr>
              <p:cNvGrpSpPr/>
              <p:nvPr/>
            </p:nvGrpSpPr>
            <p:grpSpPr>
              <a:xfrm>
                <a:off x="1403648" y="1556792"/>
                <a:ext cx="6191250" cy="2733675"/>
                <a:chOff x="1403648" y="1556792"/>
                <a:chExt cx="6191250" cy="2733675"/>
              </a:xfrm>
            </p:grpSpPr>
            <p:pic>
              <p:nvPicPr>
                <p:cNvPr id="16" name="図 15">
                  <a:extLst>
                    <a:ext uri="{FF2B5EF4-FFF2-40B4-BE49-F238E27FC236}">
                      <a16:creationId xmlns:a16="http://schemas.microsoft.com/office/drawing/2014/main" id="{68364259-ADE4-FA34-EEAA-2980CEDB888E}"/>
                    </a:ext>
                  </a:extLst>
                </p:cNvPr>
                <p:cNvPicPr>
                  <a:picLocks noChangeAspect="1"/>
                </p:cNvPicPr>
                <p:nvPr/>
              </p:nvPicPr>
              <p:blipFill>
                <a:blip r:embed="rId3"/>
                <a:stretch>
                  <a:fillRect/>
                </a:stretch>
              </p:blipFill>
              <p:spPr>
                <a:xfrm>
                  <a:off x="1403648" y="1556792"/>
                  <a:ext cx="6191250" cy="2733675"/>
                </a:xfrm>
                <a:prstGeom prst="rect">
                  <a:avLst/>
                </a:prstGeom>
                <a:ln>
                  <a:solidFill>
                    <a:schemeClr val="tx1"/>
                  </a:solidFill>
                </a:ln>
              </p:spPr>
            </p:pic>
            <p:pic>
              <p:nvPicPr>
                <p:cNvPr id="17" name="図 16">
                  <a:extLst>
                    <a:ext uri="{FF2B5EF4-FFF2-40B4-BE49-F238E27FC236}">
                      <a16:creationId xmlns:a16="http://schemas.microsoft.com/office/drawing/2014/main" id="{27311A67-F872-4260-AB55-2A128891E451}"/>
                    </a:ext>
                  </a:extLst>
                </p:cNvPr>
                <p:cNvPicPr>
                  <a:picLocks noChangeAspect="1"/>
                </p:cNvPicPr>
                <p:nvPr/>
              </p:nvPicPr>
              <p:blipFill>
                <a:blip r:embed="rId4"/>
                <a:stretch>
                  <a:fillRect/>
                </a:stretch>
              </p:blipFill>
              <p:spPr>
                <a:xfrm>
                  <a:off x="1538692" y="2713484"/>
                  <a:ext cx="3400425" cy="1143000"/>
                </a:xfrm>
                <a:prstGeom prst="rect">
                  <a:avLst/>
                </a:prstGeom>
              </p:spPr>
            </p:pic>
          </p:grpSp>
          <p:sp>
            <p:nvSpPr>
              <p:cNvPr id="15" name="正方形/長方形 14">
                <a:extLst>
                  <a:ext uri="{FF2B5EF4-FFF2-40B4-BE49-F238E27FC236}">
                    <a16:creationId xmlns:a16="http://schemas.microsoft.com/office/drawing/2014/main" id="{BE269ADC-8D0E-E9D4-AA86-3CDABA8890C4}"/>
                  </a:ext>
                </a:extLst>
              </p:cNvPr>
              <p:cNvSpPr/>
              <p:nvPr/>
            </p:nvSpPr>
            <p:spPr>
              <a:xfrm>
                <a:off x="1475656" y="2636912"/>
                <a:ext cx="5261069" cy="936104"/>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latin typeface="+mn-ea"/>
                </a:endParaRPr>
              </a:p>
            </p:txBody>
          </p:sp>
        </p:grpSp>
        <p:sp>
          <p:nvSpPr>
            <p:cNvPr id="11" name="円形吹き出し 7">
              <a:extLst>
                <a:ext uri="{FF2B5EF4-FFF2-40B4-BE49-F238E27FC236}">
                  <a16:creationId xmlns:a16="http://schemas.microsoft.com/office/drawing/2014/main" id="{C89489F6-D993-E5AE-47EF-5107E5DBCDC6}"/>
                </a:ext>
              </a:extLst>
            </p:cNvPr>
            <p:cNvSpPr/>
            <p:nvPr/>
          </p:nvSpPr>
          <p:spPr>
            <a:xfrm>
              <a:off x="1043608" y="3284984"/>
              <a:ext cx="376409" cy="334615"/>
            </a:xfrm>
            <a:prstGeom prst="wedgeEllipseCallout">
              <a:avLst>
                <a:gd name="adj1" fmla="val 46606"/>
                <a:gd name="adj2" fmla="val -48278"/>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７</a:t>
              </a:r>
            </a:p>
          </p:txBody>
        </p:sp>
      </p:grpSp>
    </p:spTree>
    <p:extLst>
      <p:ext uri="{BB962C8B-B14F-4D97-AF65-F5344CB8AC3E}">
        <p14:creationId xmlns:p14="http://schemas.microsoft.com/office/powerpoint/2010/main" val="3768466137"/>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D5A385A5-4A36-D0DF-755B-EEB169B6675A}"/>
              </a:ext>
            </a:extLst>
          </p:cNvPr>
          <p:cNvPicPr>
            <a:picLocks noChangeAspect="1"/>
          </p:cNvPicPr>
          <p:nvPr/>
        </p:nvPicPr>
        <p:blipFill>
          <a:blip r:embed="rId3"/>
          <a:stretch>
            <a:fillRect/>
          </a:stretch>
        </p:blipFill>
        <p:spPr>
          <a:xfrm>
            <a:off x="1943552" y="1268760"/>
            <a:ext cx="5088223" cy="4967749"/>
          </a:xfrm>
          <a:prstGeom prst="rect">
            <a:avLst/>
          </a:prstGeom>
          <a:ln>
            <a:solidFill>
              <a:schemeClr val="tx1"/>
            </a:solidFill>
          </a:ln>
        </p:spPr>
      </p:pic>
      <p:sp>
        <p:nvSpPr>
          <p:cNvPr id="2" name="スライド番号プレースホルダー 1"/>
          <p:cNvSpPr>
            <a:spLocks noGrp="1"/>
          </p:cNvSpPr>
          <p:nvPr>
            <p:ph type="sldNum" sz="quarter" idx="12"/>
          </p:nvPr>
        </p:nvSpPr>
        <p:spPr/>
        <p:txBody>
          <a:bodyPr/>
          <a:lstStyle/>
          <a:p>
            <a:fld id="{64452A23-BFEA-43FD-98FB-69091C0AE9EE}" type="slidenum">
              <a:rPr kumimoji="1" lang="ja-JP" altLang="en-US" smtClean="0"/>
              <a:pPr/>
              <a:t>83</a:t>
            </a:fld>
            <a:endParaRPr kumimoji="1" lang="ja-JP" altLang="en-US"/>
          </a:p>
        </p:txBody>
      </p:sp>
      <p:grpSp>
        <p:nvGrpSpPr>
          <p:cNvPr id="3" name="グループ化 2"/>
          <p:cNvGrpSpPr/>
          <p:nvPr/>
        </p:nvGrpSpPr>
        <p:grpSpPr>
          <a:xfrm>
            <a:off x="699225" y="188640"/>
            <a:ext cx="7977231" cy="1047883"/>
            <a:chOff x="395536" y="908720"/>
            <a:chExt cx="7632848" cy="1047883"/>
          </a:xfrm>
        </p:grpSpPr>
        <p:sp>
          <p:nvSpPr>
            <p:cNvPr id="4" name="フローチャート: 処理 3"/>
            <p:cNvSpPr/>
            <p:nvPr/>
          </p:nvSpPr>
          <p:spPr>
            <a:xfrm>
              <a:off x="395536" y="908720"/>
              <a:ext cx="7632848" cy="360040"/>
            </a:xfrm>
            <a:prstGeom prst="flowChartProcess">
              <a:avLst/>
            </a:prstGeom>
            <a:solidFill>
              <a:srgbClr val="92D050"/>
            </a:solid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ja-JP" altLang="en-US" dirty="0">
                  <a:solidFill>
                    <a:schemeClr val="tx1"/>
                  </a:solidFill>
                  <a:latin typeface="+mn-ea"/>
                </a:rPr>
                <a:t>（２）</a:t>
              </a:r>
              <a:r>
                <a:rPr lang="en-US" altLang="ja-JP" dirty="0">
                  <a:solidFill>
                    <a:schemeClr val="tx1"/>
                  </a:solidFill>
                  <a:latin typeface="+mn-ea"/>
                </a:rPr>
                <a:t>Access </a:t>
              </a:r>
              <a:r>
                <a:rPr lang="ja-JP" altLang="en-US" dirty="0">
                  <a:solidFill>
                    <a:schemeClr val="tx1"/>
                  </a:solidFill>
                  <a:latin typeface="+mn-ea"/>
                </a:rPr>
                <a:t>本体：提出用データ出力</a:t>
              </a:r>
            </a:p>
          </p:txBody>
        </p:sp>
        <p:sp>
          <p:nvSpPr>
            <p:cNvPr id="5" name="フローチャート: 処理 4"/>
            <p:cNvSpPr/>
            <p:nvPr/>
          </p:nvSpPr>
          <p:spPr>
            <a:xfrm>
              <a:off x="395536" y="1269562"/>
              <a:ext cx="7632848" cy="687041"/>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交付金算定システムに登録する提出用</a:t>
              </a:r>
              <a:r>
                <a:rPr lang="en-US" altLang="ja-JP" dirty="0">
                  <a:solidFill>
                    <a:schemeClr val="tx1"/>
                  </a:solidFill>
                  <a:latin typeface="+mn-ea"/>
                </a:rPr>
                <a:t>CSV</a:t>
              </a:r>
              <a:r>
                <a:rPr lang="ja-JP" altLang="en-US" dirty="0">
                  <a:solidFill>
                    <a:schemeClr val="tx1"/>
                  </a:solidFill>
                  <a:latin typeface="+mn-ea"/>
                </a:rPr>
                <a:t>ファイルを出力する。</a:t>
              </a:r>
              <a:endParaRPr lang="en-US" altLang="ja-JP" dirty="0">
                <a:solidFill>
                  <a:schemeClr val="tx1"/>
                </a:solidFill>
                <a:latin typeface="+mn-ea"/>
              </a:endParaRPr>
            </a:p>
            <a:p>
              <a:r>
                <a:rPr lang="ja-JP" altLang="en-US" dirty="0">
                  <a:solidFill>
                    <a:schemeClr val="tx1"/>
                  </a:solidFill>
                  <a:latin typeface="+mn-ea"/>
                </a:rPr>
                <a:t>①メインメニューで提出用データ出力ボタンを押す。</a:t>
              </a:r>
              <a:endParaRPr lang="en-US" altLang="ja-JP" dirty="0">
                <a:solidFill>
                  <a:schemeClr val="tx1"/>
                </a:solidFill>
                <a:latin typeface="+mn-ea"/>
              </a:endParaRPr>
            </a:p>
          </p:txBody>
        </p:sp>
      </p:grpSp>
      <p:sp>
        <p:nvSpPr>
          <p:cNvPr id="8" name="正方形/長方形 7"/>
          <p:cNvSpPr/>
          <p:nvPr/>
        </p:nvSpPr>
        <p:spPr>
          <a:xfrm>
            <a:off x="4591755" y="2276872"/>
            <a:ext cx="1949296" cy="504056"/>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pic>
        <p:nvPicPr>
          <p:cNvPr id="9" name="図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98288" y="2422614"/>
            <a:ext cx="770011" cy="770011"/>
          </a:xfrm>
          <a:prstGeom prst="rect">
            <a:avLst/>
          </a:prstGeom>
        </p:spPr>
      </p:pic>
      <p:grpSp>
        <p:nvGrpSpPr>
          <p:cNvPr id="10" name="グループ化 9">
            <a:extLst>
              <a:ext uri="{FF2B5EF4-FFF2-40B4-BE49-F238E27FC236}">
                <a16:creationId xmlns:a16="http://schemas.microsoft.com/office/drawing/2014/main" id="{63AFCAE5-C966-432A-BA60-B985C356C5B0}"/>
              </a:ext>
            </a:extLst>
          </p:cNvPr>
          <p:cNvGrpSpPr/>
          <p:nvPr/>
        </p:nvGrpSpPr>
        <p:grpSpPr>
          <a:xfrm>
            <a:off x="448939" y="6342061"/>
            <a:ext cx="7713825" cy="432049"/>
            <a:chOff x="458575" y="5944296"/>
            <a:chExt cx="7713825" cy="412053"/>
          </a:xfrm>
        </p:grpSpPr>
        <p:sp>
          <p:nvSpPr>
            <p:cNvPr id="11" name="正方形/長方形 10">
              <a:extLst>
                <a:ext uri="{FF2B5EF4-FFF2-40B4-BE49-F238E27FC236}">
                  <a16:creationId xmlns:a16="http://schemas.microsoft.com/office/drawing/2014/main" id="{3F719BA2-3EC1-443B-BC31-A6284893DBAA}"/>
                </a:ext>
              </a:extLst>
            </p:cNvPr>
            <p:cNvSpPr/>
            <p:nvPr/>
          </p:nvSpPr>
          <p:spPr>
            <a:xfrm>
              <a:off x="458575" y="5944296"/>
              <a:ext cx="585033" cy="412053"/>
            </a:xfrm>
            <a:prstGeom prst="rect">
              <a:avLst/>
            </a:prstGeom>
            <a:gradFill flip="none" rotWithShape="1">
              <a:gsLst>
                <a:gs pos="0">
                  <a:schemeClr val="accent1">
                    <a:tint val="66000"/>
                    <a:satMod val="160000"/>
                  </a:schemeClr>
                </a:gs>
                <a:gs pos="14000">
                  <a:schemeClr val="accent1">
                    <a:tint val="44500"/>
                    <a:satMod val="160000"/>
                  </a:schemeClr>
                </a:gs>
                <a:gs pos="100000">
                  <a:schemeClr val="accent1">
                    <a:tint val="23500"/>
                    <a:satMod val="160000"/>
                  </a:schemeClr>
                </a:gs>
              </a:gsLst>
              <a:lin ang="5400000" scaled="1"/>
              <a:tileRect/>
            </a:gradFill>
            <a:ln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sz="1100" dirty="0">
                <a:solidFill>
                  <a:schemeClr val="tx1"/>
                </a:solidFill>
                <a:latin typeface="+mn-ea"/>
              </a:endParaRPr>
            </a:p>
          </p:txBody>
        </p:sp>
        <p:sp>
          <p:nvSpPr>
            <p:cNvPr id="12" name="正方形/長方形 11">
              <a:extLst>
                <a:ext uri="{FF2B5EF4-FFF2-40B4-BE49-F238E27FC236}">
                  <a16:creationId xmlns:a16="http://schemas.microsoft.com/office/drawing/2014/main" id="{8139F8ED-5312-496E-A55F-9B3C0B82D6AF}"/>
                </a:ext>
              </a:extLst>
            </p:cNvPr>
            <p:cNvSpPr/>
            <p:nvPr/>
          </p:nvSpPr>
          <p:spPr>
            <a:xfrm>
              <a:off x="1043608" y="5944296"/>
              <a:ext cx="7128792" cy="412053"/>
            </a:xfrm>
            <a:prstGeom prst="rect">
              <a:avLst/>
            </a:prstGeom>
            <a:gradFill flip="none" rotWithShape="1">
              <a:gsLst>
                <a:gs pos="0">
                  <a:schemeClr val="accent1">
                    <a:tint val="66000"/>
                    <a:satMod val="160000"/>
                  </a:schemeClr>
                </a:gs>
                <a:gs pos="14000">
                  <a:schemeClr val="accent1">
                    <a:tint val="44500"/>
                    <a:satMod val="160000"/>
                  </a:schemeClr>
                </a:gs>
                <a:gs pos="100000">
                  <a:schemeClr val="accent1">
                    <a:tint val="23500"/>
                    <a:satMod val="160000"/>
                  </a:schemeClr>
                </a:gs>
              </a:gsLst>
              <a:lin ang="5400000" scaled="1"/>
              <a:tileRect/>
            </a:gradFill>
            <a:ln cmpd="db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100" dirty="0">
                  <a:solidFill>
                    <a:schemeClr val="tx1"/>
                  </a:solidFill>
                  <a:latin typeface="+mn-ea"/>
                </a:rPr>
                <a:t>操作マニュアル「申請書入力システム操作マニュアル</a:t>
              </a:r>
              <a:r>
                <a:rPr lang="en-US" altLang="ja-JP" sz="1100" dirty="0">
                  <a:solidFill>
                    <a:schemeClr val="tx1"/>
                  </a:solidFill>
                  <a:latin typeface="+mn-ea"/>
                </a:rPr>
                <a:t>.</a:t>
              </a:r>
              <a:r>
                <a:rPr lang="en-US" altLang="ja-JP" sz="1100" dirty="0" err="1">
                  <a:solidFill>
                    <a:schemeClr val="tx1"/>
                  </a:solidFill>
                  <a:latin typeface="+mn-ea"/>
                </a:rPr>
                <a:t>docx</a:t>
              </a:r>
              <a:r>
                <a:rPr lang="en-US" altLang="ja-JP" sz="1100" dirty="0">
                  <a:solidFill>
                    <a:schemeClr val="tx1"/>
                  </a:solidFill>
                  <a:latin typeface="+mn-ea"/>
                </a:rPr>
                <a:t> </a:t>
              </a:r>
              <a:r>
                <a:rPr lang="ja-JP" altLang="en-US" sz="1100" dirty="0">
                  <a:solidFill>
                    <a:schemeClr val="tx1"/>
                  </a:solidFill>
                  <a:latin typeface="+mn-ea"/>
                </a:rPr>
                <a:t>」</a:t>
              </a:r>
              <a:endParaRPr lang="en-US" altLang="ja-JP" sz="1100" dirty="0">
                <a:solidFill>
                  <a:schemeClr val="tx1"/>
                </a:solidFill>
                <a:latin typeface="+mn-ea"/>
              </a:endParaRPr>
            </a:p>
            <a:p>
              <a:r>
                <a:rPr lang="ja-JP" altLang="en-US" sz="1100" dirty="0">
                  <a:solidFill>
                    <a:schemeClr val="tx1"/>
                  </a:solidFill>
                  <a:latin typeface="+mn-ea"/>
                </a:rPr>
                <a:t>３．３．２　提出用データの出力参照</a:t>
              </a:r>
            </a:p>
          </p:txBody>
        </p:sp>
        <p:sp>
          <p:nvSpPr>
            <p:cNvPr id="13" name="円/楕円 11">
              <a:extLst>
                <a:ext uri="{FF2B5EF4-FFF2-40B4-BE49-F238E27FC236}">
                  <a16:creationId xmlns:a16="http://schemas.microsoft.com/office/drawing/2014/main" id="{2FF6C14F-39BB-45AB-8023-FE62FBEAE490}"/>
                </a:ext>
              </a:extLst>
            </p:cNvPr>
            <p:cNvSpPr/>
            <p:nvPr/>
          </p:nvSpPr>
          <p:spPr>
            <a:xfrm>
              <a:off x="516513" y="5972079"/>
              <a:ext cx="360040" cy="360040"/>
            </a:xfrm>
            <a:prstGeom prst="ellipse">
              <a:avLst/>
            </a:prstGeom>
            <a:solidFill>
              <a:srgbClr val="333399"/>
            </a:solidFill>
            <a:ln w="6350">
              <a:solidFill>
                <a:schemeClr val="tx1"/>
              </a:solidFill>
            </a:ln>
            <a:effectLst>
              <a:outerShdw blurRad="76200" dir="18900000" sy="23000" kx="-1200000" algn="bl"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a:latin typeface="Wide Latin" panose="020A0A07050505020404" pitchFamily="18" charset="0"/>
                </a:rPr>
                <a:t>i</a:t>
              </a:r>
              <a:endParaRPr kumimoji="1" lang="ja-JP" altLang="en-US" dirty="0">
                <a:latin typeface="Wide Latin" panose="020A0A07050505020404" pitchFamily="18" charset="0"/>
              </a:endParaRPr>
            </a:p>
          </p:txBody>
        </p:sp>
      </p:grpSp>
      <p:sp>
        <p:nvSpPr>
          <p:cNvPr id="14" name="円形吹き出し 7">
            <a:extLst>
              <a:ext uri="{FF2B5EF4-FFF2-40B4-BE49-F238E27FC236}">
                <a16:creationId xmlns:a16="http://schemas.microsoft.com/office/drawing/2014/main" id="{0001BEBA-774C-429F-B5B3-628FDD22ED9C}"/>
              </a:ext>
            </a:extLst>
          </p:cNvPr>
          <p:cNvSpPr/>
          <p:nvPr/>
        </p:nvSpPr>
        <p:spPr>
          <a:xfrm>
            <a:off x="4221959" y="2766833"/>
            <a:ext cx="376409" cy="334615"/>
          </a:xfrm>
          <a:prstGeom prst="wedgeEllipseCallout">
            <a:avLst>
              <a:gd name="adj1" fmla="val 46606"/>
              <a:gd name="adj2" fmla="val -48278"/>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１</a:t>
            </a:r>
          </a:p>
        </p:txBody>
      </p:sp>
      <p:pic>
        <p:nvPicPr>
          <p:cNvPr id="15" name="図 14">
            <a:extLst>
              <a:ext uri="{FF2B5EF4-FFF2-40B4-BE49-F238E27FC236}">
                <a16:creationId xmlns:a16="http://schemas.microsoft.com/office/drawing/2014/main" id="{2BD6F755-D76E-B52E-208F-DC71D3FAE967}"/>
              </a:ext>
            </a:extLst>
          </p:cNvPr>
          <p:cNvPicPr>
            <a:picLocks noChangeAspect="1"/>
          </p:cNvPicPr>
          <p:nvPr/>
        </p:nvPicPr>
        <p:blipFill>
          <a:blip r:embed="rId5"/>
          <a:stretch>
            <a:fillRect/>
          </a:stretch>
        </p:blipFill>
        <p:spPr>
          <a:xfrm>
            <a:off x="3131840" y="2109280"/>
            <a:ext cx="1275017" cy="169512"/>
          </a:xfrm>
          <a:prstGeom prst="rect">
            <a:avLst/>
          </a:prstGeom>
        </p:spPr>
      </p:pic>
    </p:spTree>
    <p:extLst>
      <p:ext uri="{BB962C8B-B14F-4D97-AF65-F5344CB8AC3E}">
        <p14:creationId xmlns:p14="http://schemas.microsoft.com/office/powerpoint/2010/main" val="4001320330"/>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図 13"/>
          <p:cNvPicPr>
            <a:picLocks noChangeAspect="1"/>
          </p:cNvPicPr>
          <p:nvPr/>
        </p:nvPicPr>
        <p:blipFill>
          <a:blip r:embed="rId3"/>
          <a:stretch>
            <a:fillRect/>
          </a:stretch>
        </p:blipFill>
        <p:spPr>
          <a:xfrm>
            <a:off x="2088166" y="2449513"/>
            <a:ext cx="4967668" cy="4363863"/>
          </a:xfrm>
          <a:prstGeom prst="rect">
            <a:avLst/>
          </a:prstGeom>
        </p:spPr>
      </p:pic>
      <p:sp>
        <p:nvSpPr>
          <p:cNvPr id="2" name="スライド番号プレースホルダー 1"/>
          <p:cNvSpPr>
            <a:spLocks noGrp="1"/>
          </p:cNvSpPr>
          <p:nvPr>
            <p:ph type="sldNum" sz="quarter" idx="12"/>
          </p:nvPr>
        </p:nvSpPr>
        <p:spPr/>
        <p:txBody>
          <a:bodyPr/>
          <a:lstStyle/>
          <a:p>
            <a:fld id="{64452A23-BFEA-43FD-98FB-69091C0AE9EE}" type="slidenum">
              <a:rPr kumimoji="1" lang="ja-JP" altLang="en-US" smtClean="0"/>
              <a:pPr/>
              <a:t>84</a:t>
            </a:fld>
            <a:endParaRPr kumimoji="1" lang="ja-JP" altLang="en-US"/>
          </a:p>
        </p:txBody>
      </p:sp>
      <p:sp>
        <p:nvSpPr>
          <p:cNvPr id="5" name="フローチャート: 処理 4"/>
          <p:cNvSpPr/>
          <p:nvPr/>
        </p:nvSpPr>
        <p:spPr>
          <a:xfrm>
            <a:off x="699225" y="188640"/>
            <a:ext cx="7977231" cy="1224136"/>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②出力方法に提出用出力を選択した場合は、交付金算定システムに連携するファイルが出力される。</a:t>
            </a:r>
            <a:endParaRPr lang="en-US" altLang="ja-JP" dirty="0">
              <a:solidFill>
                <a:schemeClr val="tx1"/>
              </a:solidFill>
              <a:latin typeface="+mn-ea"/>
            </a:endParaRPr>
          </a:p>
          <a:p>
            <a:r>
              <a:rPr lang="ja-JP" altLang="en-US" dirty="0">
                <a:solidFill>
                  <a:schemeClr val="tx1"/>
                </a:solidFill>
                <a:latin typeface="+mn-ea"/>
              </a:rPr>
              <a:t>③出力データ選択から、出力する提出用データを選択する。</a:t>
            </a:r>
            <a:endParaRPr lang="en-US" altLang="ja-JP" dirty="0">
              <a:solidFill>
                <a:schemeClr val="tx1"/>
              </a:solidFill>
              <a:latin typeface="+mn-ea"/>
            </a:endParaRPr>
          </a:p>
          <a:p>
            <a:r>
              <a:rPr lang="ja-JP" altLang="en-US" dirty="0">
                <a:solidFill>
                  <a:schemeClr val="tx1"/>
                </a:solidFill>
                <a:latin typeface="+mn-ea"/>
              </a:rPr>
              <a:t>④データ出力先を保護解除フォルダに指定し、</a:t>
            </a:r>
            <a:r>
              <a:rPr lang="en-US" altLang="ja-JP" dirty="0">
                <a:solidFill>
                  <a:schemeClr val="tx1"/>
                </a:solidFill>
                <a:latin typeface="+mn-ea"/>
              </a:rPr>
              <a:t>OK</a:t>
            </a:r>
            <a:r>
              <a:rPr lang="ja-JP" altLang="en-US" dirty="0">
                <a:solidFill>
                  <a:schemeClr val="tx1"/>
                </a:solidFill>
                <a:latin typeface="+mn-ea"/>
              </a:rPr>
              <a:t>ボタンをクリックする。</a:t>
            </a:r>
            <a:br>
              <a:rPr lang="en-US" altLang="ja-JP" sz="1600" dirty="0">
                <a:solidFill>
                  <a:schemeClr val="tx1"/>
                </a:solidFill>
                <a:latin typeface="+mn-ea"/>
              </a:rPr>
            </a:br>
            <a:endParaRPr lang="en-US" altLang="ja-JP" sz="1600" dirty="0">
              <a:solidFill>
                <a:schemeClr val="tx1"/>
              </a:solidFill>
              <a:latin typeface="+mn-ea"/>
            </a:endParaRPr>
          </a:p>
        </p:txBody>
      </p:sp>
      <p:sp>
        <p:nvSpPr>
          <p:cNvPr id="11" name="正方形/長方形 10"/>
          <p:cNvSpPr/>
          <p:nvPr/>
        </p:nvSpPr>
        <p:spPr>
          <a:xfrm>
            <a:off x="2555776" y="4149080"/>
            <a:ext cx="1728192" cy="280130"/>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latin typeface="+mn-ea"/>
            </a:endParaRPr>
          </a:p>
        </p:txBody>
      </p:sp>
      <p:sp>
        <p:nvSpPr>
          <p:cNvPr id="19" name="正方形/長方形 18"/>
          <p:cNvSpPr/>
          <p:nvPr/>
        </p:nvSpPr>
        <p:spPr>
          <a:xfrm>
            <a:off x="4110055" y="6021287"/>
            <a:ext cx="1038009" cy="341717"/>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pic>
        <p:nvPicPr>
          <p:cNvPr id="15" name="図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82109" y="6038414"/>
            <a:ext cx="770011" cy="770011"/>
          </a:xfrm>
          <a:prstGeom prst="rect">
            <a:avLst/>
          </a:prstGeom>
        </p:spPr>
      </p:pic>
      <p:grpSp>
        <p:nvGrpSpPr>
          <p:cNvPr id="10" name="グループ化 9">
            <a:extLst>
              <a:ext uri="{FF2B5EF4-FFF2-40B4-BE49-F238E27FC236}">
                <a16:creationId xmlns:a16="http://schemas.microsoft.com/office/drawing/2014/main" id="{291B0E54-2414-4794-B6F7-6B11428F5F4B}"/>
              </a:ext>
            </a:extLst>
          </p:cNvPr>
          <p:cNvGrpSpPr/>
          <p:nvPr/>
        </p:nvGrpSpPr>
        <p:grpSpPr>
          <a:xfrm>
            <a:off x="694533" y="1513409"/>
            <a:ext cx="7977231" cy="867590"/>
            <a:chOff x="694533" y="1454770"/>
            <a:chExt cx="7977231" cy="765342"/>
          </a:xfrm>
        </p:grpSpPr>
        <p:grpSp>
          <p:nvGrpSpPr>
            <p:cNvPr id="12" name="グループ化 11">
              <a:extLst>
                <a:ext uri="{FF2B5EF4-FFF2-40B4-BE49-F238E27FC236}">
                  <a16:creationId xmlns:a16="http://schemas.microsoft.com/office/drawing/2014/main" id="{F8B3FEDF-967B-480A-B7F1-3C8452E9366F}"/>
                </a:ext>
              </a:extLst>
            </p:cNvPr>
            <p:cNvGrpSpPr/>
            <p:nvPr/>
          </p:nvGrpSpPr>
          <p:grpSpPr>
            <a:xfrm>
              <a:off x="694533" y="1454770"/>
              <a:ext cx="7977231" cy="765342"/>
              <a:chOff x="634048" y="3552437"/>
              <a:chExt cx="7162073" cy="1153698"/>
            </a:xfrm>
          </p:grpSpPr>
          <p:pic>
            <p:nvPicPr>
              <p:cNvPr id="16" name="図 15">
                <a:extLst>
                  <a:ext uri="{FF2B5EF4-FFF2-40B4-BE49-F238E27FC236}">
                    <a16:creationId xmlns:a16="http://schemas.microsoft.com/office/drawing/2014/main" id="{A0313FAB-0A76-4749-9561-96E74F00F5F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753503" y="3661488"/>
                <a:ext cx="258654" cy="394057"/>
              </a:xfrm>
              <a:prstGeom prst="rect">
                <a:avLst/>
              </a:prstGeom>
            </p:spPr>
          </p:pic>
          <p:sp>
            <p:nvSpPr>
              <p:cNvPr id="17" name="コンテンツ プレースホルダー 2">
                <a:extLst>
                  <a:ext uri="{FF2B5EF4-FFF2-40B4-BE49-F238E27FC236}">
                    <a16:creationId xmlns:a16="http://schemas.microsoft.com/office/drawing/2014/main" id="{FA0761D0-B0F9-4779-9B0F-2B1F5713B30E}"/>
                  </a:ext>
                </a:extLst>
              </p:cNvPr>
              <p:cNvSpPr txBox="1">
                <a:spLocks/>
              </p:cNvSpPr>
              <p:nvPr/>
            </p:nvSpPr>
            <p:spPr>
              <a:xfrm>
                <a:off x="634048" y="3552437"/>
                <a:ext cx="7162073" cy="1153698"/>
              </a:xfrm>
              <a:prstGeom prst="rect">
                <a:avLst/>
              </a:prstGeom>
              <a:ln w="19050">
                <a:solidFill>
                  <a:srgbClr val="339933"/>
                </a:solidFill>
                <a:prstDash val="lgDash"/>
              </a:ln>
            </p:spPr>
            <p:txBody>
              <a:bodyPr>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endParaRPr lang="ja-JP" altLang="en-US" sz="1600" dirty="0">
                  <a:latin typeface="+mn-ea"/>
                </a:endParaRPr>
              </a:p>
            </p:txBody>
          </p:sp>
        </p:grpSp>
        <p:sp>
          <p:nvSpPr>
            <p:cNvPr id="13" name="コンテンツ プレースホルダー 2">
              <a:extLst>
                <a:ext uri="{FF2B5EF4-FFF2-40B4-BE49-F238E27FC236}">
                  <a16:creationId xmlns:a16="http://schemas.microsoft.com/office/drawing/2014/main" id="{E3639801-3400-47DF-A3C7-DA60E42ABD4C}"/>
                </a:ext>
              </a:extLst>
            </p:cNvPr>
            <p:cNvSpPr txBox="1">
              <a:spLocks/>
            </p:cNvSpPr>
            <p:nvPr/>
          </p:nvSpPr>
          <p:spPr>
            <a:xfrm>
              <a:off x="1227086" y="1487049"/>
              <a:ext cx="7310045" cy="733062"/>
            </a:xfrm>
            <a:prstGeom prst="rect">
              <a:avLst/>
            </a:prstGeom>
          </p:spPr>
          <p:txBody>
            <a:bodyPr wrap="square">
              <a:sp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None/>
              </a:pPr>
              <a:r>
                <a:rPr lang="ja-JP" altLang="en-US" sz="1600" dirty="0">
                  <a:solidFill>
                    <a:prstClr val="black"/>
                  </a:solidFill>
                  <a:latin typeface="+mn-ea"/>
                </a:rPr>
                <a:t>収穫後交付の作物が記載された備考欄は作付面積情報（水田）にデータが入っているため、必ず作付面積情報（水田）と、作付面積情報（畑作）の両方を提出してください。</a:t>
              </a:r>
              <a:endParaRPr lang="en-US" altLang="ja-JP" sz="1600" dirty="0">
                <a:solidFill>
                  <a:prstClr val="black"/>
                </a:solidFill>
                <a:latin typeface="+mn-ea"/>
              </a:endParaRPr>
            </a:p>
          </p:txBody>
        </p:sp>
      </p:grpSp>
      <p:sp>
        <p:nvSpPr>
          <p:cNvPr id="18" name="円形吹き出し 7">
            <a:extLst>
              <a:ext uri="{FF2B5EF4-FFF2-40B4-BE49-F238E27FC236}">
                <a16:creationId xmlns:a16="http://schemas.microsoft.com/office/drawing/2014/main" id="{0001BEBA-774C-429F-B5B3-628FDD22ED9C}"/>
              </a:ext>
            </a:extLst>
          </p:cNvPr>
          <p:cNvSpPr/>
          <p:nvPr/>
        </p:nvSpPr>
        <p:spPr>
          <a:xfrm>
            <a:off x="2141908" y="4314779"/>
            <a:ext cx="376409" cy="334615"/>
          </a:xfrm>
          <a:prstGeom prst="wedgeEllipseCallout">
            <a:avLst>
              <a:gd name="adj1" fmla="val 46606"/>
              <a:gd name="adj2" fmla="val -48278"/>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２</a:t>
            </a:r>
          </a:p>
        </p:txBody>
      </p:sp>
      <p:sp>
        <p:nvSpPr>
          <p:cNvPr id="20" name="円形吹き出し 7">
            <a:extLst>
              <a:ext uri="{FF2B5EF4-FFF2-40B4-BE49-F238E27FC236}">
                <a16:creationId xmlns:a16="http://schemas.microsoft.com/office/drawing/2014/main" id="{0001BEBA-774C-429F-B5B3-628FDD22ED9C}"/>
              </a:ext>
            </a:extLst>
          </p:cNvPr>
          <p:cNvSpPr/>
          <p:nvPr/>
        </p:nvSpPr>
        <p:spPr>
          <a:xfrm>
            <a:off x="3731156" y="6116838"/>
            <a:ext cx="376409" cy="334615"/>
          </a:xfrm>
          <a:prstGeom prst="wedgeEllipseCallout">
            <a:avLst>
              <a:gd name="adj1" fmla="val 46606"/>
              <a:gd name="adj2" fmla="val -48278"/>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４</a:t>
            </a:r>
          </a:p>
        </p:txBody>
      </p:sp>
      <p:sp>
        <p:nvSpPr>
          <p:cNvPr id="21" name="正方形/長方形 20">
            <a:extLst>
              <a:ext uri="{FF2B5EF4-FFF2-40B4-BE49-F238E27FC236}">
                <a16:creationId xmlns:a16="http://schemas.microsoft.com/office/drawing/2014/main" id="{49DB8CCD-9F9A-4D66-AB4C-6A7B7FFEBC74}"/>
              </a:ext>
            </a:extLst>
          </p:cNvPr>
          <p:cNvSpPr/>
          <p:nvPr/>
        </p:nvSpPr>
        <p:spPr>
          <a:xfrm>
            <a:off x="2699792" y="4797152"/>
            <a:ext cx="1584176" cy="648072"/>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latin typeface="+mn-ea"/>
            </a:endParaRPr>
          </a:p>
        </p:txBody>
      </p:sp>
      <p:sp>
        <p:nvSpPr>
          <p:cNvPr id="22" name="円形吹き出し 7">
            <a:extLst>
              <a:ext uri="{FF2B5EF4-FFF2-40B4-BE49-F238E27FC236}">
                <a16:creationId xmlns:a16="http://schemas.microsoft.com/office/drawing/2014/main" id="{06BFE232-3B15-4F06-9743-33A547D345C9}"/>
              </a:ext>
            </a:extLst>
          </p:cNvPr>
          <p:cNvSpPr/>
          <p:nvPr/>
        </p:nvSpPr>
        <p:spPr>
          <a:xfrm>
            <a:off x="2267744" y="5229200"/>
            <a:ext cx="376409" cy="334615"/>
          </a:xfrm>
          <a:prstGeom prst="wedgeEllipseCallout">
            <a:avLst>
              <a:gd name="adj1" fmla="val 90564"/>
              <a:gd name="adj2" fmla="val -53483"/>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３</a:t>
            </a:r>
          </a:p>
        </p:txBody>
      </p:sp>
      <p:sp>
        <p:nvSpPr>
          <p:cNvPr id="23" name="正方形/長方形 22">
            <a:extLst>
              <a:ext uri="{FF2B5EF4-FFF2-40B4-BE49-F238E27FC236}">
                <a16:creationId xmlns:a16="http://schemas.microsoft.com/office/drawing/2014/main" id="{22A08D84-D385-4395-89B2-84182379B18A}"/>
              </a:ext>
            </a:extLst>
          </p:cNvPr>
          <p:cNvSpPr/>
          <p:nvPr/>
        </p:nvSpPr>
        <p:spPr>
          <a:xfrm>
            <a:off x="3491880" y="5661248"/>
            <a:ext cx="3024336" cy="288032"/>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24" name="円形吹き出し 7">
            <a:extLst>
              <a:ext uri="{FF2B5EF4-FFF2-40B4-BE49-F238E27FC236}">
                <a16:creationId xmlns:a16="http://schemas.microsoft.com/office/drawing/2014/main" id="{6DE2541B-2AD5-4B52-B97C-0F11A1E5E3CE}"/>
              </a:ext>
            </a:extLst>
          </p:cNvPr>
          <p:cNvSpPr/>
          <p:nvPr/>
        </p:nvSpPr>
        <p:spPr>
          <a:xfrm>
            <a:off x="3275856" y="5949280"/>
            <a:ext cx="376409" cy="334615"/>
          </a:xfrm>
          <a:prstGeom prst="wedgeEllipseCallout">
            <a:avLst>
              <a:gd name="adj1" fmla="val 46606"/>
              <a:gd name="adj2" fmla="val -48278"/>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４</a:t>
            </a:r>
          </a:p>
        </p:txBody>
      </p:sp>
    </p:spTree>
    <p:extLst>
      <p:ext uri="{BB962C8B-B14F-4D97-AF65-F5344CB8AC3E}">
        <p14:creationId xmlns:p14="http://schemas.microsoft.com/office/powerpoint/2010/main" val="231468115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3"/>
          <a:stretch>
            <a:fillRect/>
          </a:stretch>
        </p:blipFill>
        <p:spPr>
          <a:xfrm>
            <a:off x="2158223" y="2068542"/>
            <a:ext cx="4827553" cy="4240778"/>
          </a:xfrm>
          <a:prstGeom prst="rect">
            <a:avLst/>
          </a:prstGeom>
        </p:spPr>
      </p:pic>
      <p:sp>
        <p:nvSpPr>
          <p:cNvPr id="2" name="スライド番号プレースホルダー 1"/>
          <p:cNvSpPr>
            <a:spLocks noGrp="1"/>
          </p:cNvSpPr>
          <p:nvPr>
            <p:ph type="sldNum" sz="quarter" idx="12"/>
          </p:nvPr>
        </p:nvSpPr>
        <p:spPr>
          <a:xfrm>
            <a:off x="6553200" y="6376243"/>
            <a:ext cx="2133600" cy="365125"/>
          </a:xfrm>
        </p:spPr>
        <p:txBody>
          <a:bodyPr/>
          <a:lstStyle/>
          <a:p>
            <a:fld id="{64452A23-BFEA-43FD-98FB-69091C0AE9EE}" type="slidenum">
              <a:rPr kumimoji="1" lang="ja-JP" altLang="en-US" smtClean="0"/>
              <a:pPr/>
              <a:t>85</a:t>
            </a:fld>
            <a:endParaRPr kumimoji="1" lang="ja-JP" altLang="en-US"/>
          </a:p>
        </p:txBody>
      </p:sp>
      <p:sp>
        <p:nvSpPr>
          <p:cNvPr id="5" name="フローチャート: 処理 4"/>
          <p:cNvSpPr/>
          <p:nvPr/>
        </p:nvSpPr>
        <p:spPr>
          <a:xfrm>
            <a:off x="699225" y="549482"/>
            <a:ext cx="7977231" cy="1223334"/>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（補足）出力内容の確認を行いたい場合は、出力方法に確認用出力を選択し、</a:t>
            </a:r>
            <a:endParaRPr lang="en-US" altLang="ja-JP" dirty="0">
              <a:solidFill>
                <a:schemeClr val="tx1"/>
              </a:solidFill>
              <a:latin typeface="+mn-ea"/>
            </a:endParaRPr>
          </a:p>
          <a:p>
            <a:r>
              <a:rPr lang="ja-JP" altLang="en-US" dirty="0">
                <a:solidFill>
                  <a:schemeClr val="tx1"/>
                </a:solidFill>
                <a:latin typeface="+mn-ea"/>
              </a:rPr>
              <a:t>　ファイル出力をする。</a:t>
            </a:r>
            <a:endParaRPr lang="en-US" altLang="ja-JP" dirty="0">
              <a:solidFill>
                <a:schemeClr val="tx1"/>
              </a:solidFill>
              <a:latin typeface="+mn-ea"/>
            </a:endParaRPr>
          </a:p>
          <a:p>
            <a:r>
              <a:rPr lang="ja-JP" altLang="en-US" dirty="0">
                <a:solidFill>
                  <a:schemeClr val="tx1"/>
                </a:solidFill>
                <a:latin typeface="+mn-ea"/>
              </a:rPr>
              <a:t>　</a:t>
            </a:r>
            <a:r>
              <a:rPr lang="en-US" altLang="ja-JP" dirty="0">
                <a:solidFill>
                  <a:schemeClr val="tx1"/>
                </a:solidFill>
                <a:latin typeface="+mn-ea"/>
              </a:rPr>
              <a:t>※</a:t>
            </a:r>
            <a:r>
              <a:rPr lang="ja-JP" altLang="en-US" dirty="0">
                <a:solidFill>
                  <a:schemeClr val="tx1"/>
                </a:solidFill>
                <a:latin typeface="+mn-ea"/>
              </a:rPr>
              <a:t>このファイルの項目名を削除しても提出用データ出力ファイルとして</a:t>
            </a:r>
            <a:endParaRPr lang="en-US" altLang="ja-JP" dirty="0">
              <a:solidFill>
                <a:schemeClr val="tx1"/>
              </a:solidFill>
              <a:latin typeface="+mn-ea"/>
            </a:endParaRPr>
          </a:p>
          <a:p>
            <a:r>
              <a:rPr lang="ja-JP" altLang="en-US" dirty="0">
                <a:solidFill>
                  <a:schemeClr val="tx1"/>
                </a:solidFill>
                <a:latin typeface="+mn-ea"/>
              </a:rPr>
              <a:t>　　使用できません。</a:t>
            </a:r>
            <a:endParaRPr lang="en-US" altLang="ja-JP" dirty="0">
              <a:solidFill>
                <a:schemeClr val="tx1"/>
              </a:solidFill>
              <a:latin typeface="+mn-ea"/>
            </a:endParaRPr>
          </a:p>
        </p:txBody>
      </p:sp>
      <p:sp>
        <p:nvSpPr>
          <p:cNvPr id="38" name="正方形/長方形 37"/>
          <p:cNvSpPr/>
          <p:nvPr/>
        </p:nvSpPr>
        <p:spPr>
          <a:xfrm>
            <a:off x="2483768" y="3756884"/>
            <a:ext cx="1800200" cy="245562"/>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latin typeface="+mn-ea"/>
            </a:endParaRPr>
          </a:p>
        </p:txBody>
      </p:sp>
    </p:spTree>
    <p:extLst>
      <p:ext uri="{BB962C8B-B14F-4D97-AF65-F5344CB8AC3E}">
        <p14:creationId xmlns:p14="http://schemas.microsoft.com/office/powerpoint/2010/main" val="427418078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1D5CFEDE-2BFE-85CD-D429-DDC6F6FB9D57}"/>
              </a:ext>
            </a:extLst>
          </p:cNvPr>
          <p:cNvPicPr>
            <a:picLocks noChangeAspect="1"/>
          </p:cNvPicPr>
          <p:nvPr/>
        </p:nvPicPr>
        <p:blipFill>
          <a:blip r:embed="rId3"/>
          <a:stretch>
            <a:fillRect/>
          </a:stretch>
        </p:blipFill>
        <p:spPr>
          <a:xfrm>
            <a:off x="876553" y="2541463"/>
            <a:ext cx="5048250" cy="1343025"/>
          </a:xfrm>
          <a:prstGeom prst="rect">
            <a:avLst/>
          </a:prstGeom>
        </p:spPr>
      </p:pic>
      <p:sp>
        <p:nvSpPr>
          <p:cNvPr id="20" name="正方形/長方形 19">
            <a:extLst>
              <a:ext uri="{FF2B5EF4-FFF2-40B4-BE49-F238E27FC236}">
                <a16:creationId xmlns:a16="http://schemas.microsoft.com/office/drawing/2014/main" id="{F35EDA3F-3863-4A5D-820A-1B22061E9ADD}"/>
              </a:ext>
            </a:extLst>
          </p:cNvPr>
          <p:cNvSpPr/>
          <p:nvPr/>
        </p:nvSpPr>
        <p:spPr>
          <a:xfrm>
            <a:off x="1655676" y="870262"/>
            <a:ext cx="396044" cy="182474"/>
          </a:xfrm>
          <a:prstGeom prst="rect">
            <a:avLst/>
          </a:prstGeom>
          <a:solidFill>
            <a:schemeClr val="accent6">
              <a:alpha val="39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E93EE2D8-40DF-4BA8-AFC7-C9B32F4604B9}"/>
              </a:ext>
            </a:extLst>
          </p:cNvPr>
          <p:cNvSpPr/>
          <p:nvPr/>
        </p:nvSpPr>
        <p:spPr>
          <a:xfrm>
            <a:off x="1655676" y="1231868"/>
            <a:ext cx="396044" cy="182474"/>
          </a:xfrm>
          <a:prstGeom prst="rect">
            <a:avLst/>
          </a:prstGeom>
          <a:solidFill>
            <a:schemeClr val="accent6">
              <a:alpha val="39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kumimoji="1" lang="ja-JP" altLang="en-US"/>
          </a:p>
        </p:txBody>
      </p:sp>
      <p:sp>
        <p:nvSpPr>
          <p:cNvPr id="22" name="正方形/長方形 21">
            <a:extLst>
              <a:ext uri="{FF2B5EF4-FFF2-40B4-BE49-F238E27FC236}">
                <a16:creationId xmlns:a16="http://schemas.microsoft.com/office/drawing/2014/main" id="{58BF5A74-BA46-4C68-A928-1948AE90B1FF}"/>
              </a:ext>
            </a:extLst>
          </p:cNvPr>
          <p:cNvSpPr/>
          <p:nvPr/>
        </p:nvSpPr>
        <p:spPr>
          <a:xfrm>
            <a:off x="1655676" y="1593474"/>
            <a:ext cx="396044" cy="182474"/>
          </a:xfrm>
          <a:prstGeom prst="rect">
            <a:avLst/>
          </a:prstGeom>
          <a:solidFill>
            <a:schemeClr val="accent6">
              <a:alpha val="39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kumimoji="1" lang="ja-JP" altLang="en-US"/>
          </a:p>
        </p:txBody>
      </p:sp>
      <p:sp>
        <p:nvSpPr>
          <p:cNvPr id="23" name="正方形/長方形 22">
            <a:extLst>
              <a:ext uri="{FF2B5EF4-FFF2-40B4-BE49-F238E27FC236}">
                <a16:creationId xmlns:a16="http://schemas.microsoft.com/office/drawing/2014/main" id="{469DF12A-45D0-45BF-A300-D30A05D75678}"/>
              </a:ext>
            </a:extLst>
          </p:cNvPr>
          <p:cNvSpPr/>
          <p:nvPr/>
        </p:nvSpPr>
        <p:spPr>
          <a:xfrm>
            <a:off x="2069722" y="870262"/>
            <a:ext cx="486054" cy="182474"/>
          </a:xfrm>
          <a:prstGeom prst="rect">
            <a:avLst/>
          </a:prstGeom>
          <a:solidFill>
            <a:schemeClr val="accent5">
              <a:alpha val="39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4A553028-EADE-4BB1-B374-AF3303616906}"/>
              </a:ext>
            </a:extLst>
          </p:cNvPr>
          <p:cNvSpPr/>
          <p:nvPr/>
        </p:nvSpPr>
        <p:spPr>
          <a:xfrm>
            <a:off x="2069722" y="1230302"/>
            <a:ext cx="486054" cy="182474"/>
          </a:xfrm>
          <a:prstGeom prst="rect">
            <a:avLst/>
          </a:prstGeom>
          <a:solidFill>
            <a:schemeClr val="accent5">
              <a:alpha val="39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F4C1FD33-E9F2-4C21-819F-879027246FCC}"/>
              </a:ext>
            </a:extLst>
          </p:cNvPr>
          <p:cNvSpPr/>
          <p:nvPr/>
        </p:nvSpPr>
        <p:spPr>
          <a:xfrm>
            <a:off x="2069722" y="1590342"/>
            <a:ext cx="486054" cy="182474"/>
          </a:xfrm>
          <a:prstGeom prst="rect">
            <a:avLst/>
          </a:prstGeom>
          <a:solidFill>
            <a:schemeClr val="accent5">
              <a:alpha val="39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812E2FAE-0C2A-46B3-818B-551CC003EEA6}"/>
              </a:ext>
            </a:extLst>
          </p:cNvPr>
          <p:cNvSpPr/>
          <p:nvPr/>
        </p:nvSpPr>
        <p:spPr>
          <a:xfrm>
            <a:off x="1267669" y="1984283"/>
            <a:ext cx="396044" cy="182474"/>
          </a:xfrm>
          <a:prstGeom prst="rect">
            <a:avLst/>
          </a:prstGeom>
          <a:solidFill>
            <a:schemeClr val="accent6">
              <a:alpha val="39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id="{056FDAD3-3B2A-488C-90DC-BE632B319BA0}"/>
              </a:ext>
            </a:extLst>
          </p:cNvPr>
          <p:cNvSpPr/>
          <p:nvPr/>
        </p:nvSpPr>
        <p:spPr>
          <a:xfrm>
            <a:off x="3588102" y="1987565"/>
            <a:ext cx="486054" cy="182474"/>
          </a:xfrm>
          <a:prstGeom prst="rect">
            <a:avLst/>
          </a:prstGeom>
          <a:solidFill>
            <a:schemeClr val="accent5">
              <a:alpha val="39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kumimoji="1" lang="ja-JP" altLang="en-US"/>
          </a:p>
        </p:txBody>
      </p:sp>
      <p:sp>
        <p:nvSpPr>
          <p:cNvPr id="28" name="正方形/長方形 27">
            <a:extLst>
              <a:ext uri="{FF2B5EF4-FFF2-40B4-BE49-F238E27FC236}">
                <a16:creationId xmlns:a16="http://schemas.microsoft.com/office/drawing/2014/main" id="{F4208E2C-CFF0-4E23-8970-DDBA40483741}"/>
              </a:ext>
            </a:extLst>
          </p:cNvPr>
          <p:cNvSpPr/>
          <p:nvPr/>
        </p:nvSpPr>
        <p:spPr>
          <a:xfrm>
            <a:off x="6372200" y="865916"/>
            <a:ext cx="486054" cy="182474"/>
          </a:xfrm>
          <a:prstGeom prst="rect">
            <a:avLst/>
          </a:prstGeom>
          <a:solidFill>
            <a:srgbClr val="FF99FF">
              <a:alpha val="38824"/>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kumimoji="1" lang="ja-JP" altLang="en-US" dirty="0"/>
          </a:p>
        </p:txBody>
      </p:sp>
      <p:sp>
        <p:nvSpPr>
          <p:cNvPr id="29" name="正方形/長方形 28">
            <a:extLst>
              <a:ext uri="{FF2B5EF4-FFF2-40B4-BE49-F238E27FC236}">
                <a16:creationId xmlns:a16="http://schemas.microsoft.com/office/drawing/2014/main" id="{F6C21871-E6CD-4282-BF8C-31DA6E86C43E}"/>
              </a:ext>
            </a:extLst>
          </p:cNvPr>
          <p:cNvSpPr/>
          <p:nvPr/>
        </p:nvSpPr>
        <p:spPr>
          <a:xfrm>
            <a:off x="7164288" y="1230302"/>
            <a:ext cx="486054" cy="182474"/>
          </a:xfrm>
          <a:prstGeom prst="rect">
            <a:avLst/>
          </a:prstGeom>
          <a:solidFill>
            <a:srgbClr val="FF99FF">
              <a:alpha val="38824"/>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kumimoji="1" lang="ja-JP" altLang="en-US" dirty="0"/>
          </a:p>
        </p:txBody>
      </p:sp>
      <p:sp>
        <p:nvSpPr>
          <p:cNvPr id="30" name="正方形/長方形 29">
            <a:extLst>
              <a:ext uri="{FF2B5EF4-FFF2-40B4-BE49-F238E27FC236}">
                <a16:creationId xmlns:a16="http://schemas.microsoft.com/office/drawing/2014/main" id="{380C1560-EA09-4F1F-82E2-B9B777ADE154}"/>
              </a:ext>
            </a:extLst>
          </p:cNvPr>
          <p:cNvSpPr/>
          <p:nvPr/>
        </p:nvSpPr>
        <p:spPr>
          <a:xfrm>
            <a:off x="7164288" y="1600056"/>
            <a:ext cx="486054" cy="182474"/>
          </a:xfrm>
          <a:prstGeom prst="rect">
            <a:avLst/>
          </a:prstGeom>
          <a:solidFill>
            <a:srgbClr val="FF99FF">
              <a:alpha val="38824"/>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kumimoji="1" lang="ja-JP" altLang="en-US" dirty="0"/>
          </a:p>
        </p:txBody>
      </p:sp>
      <p:sp>
        <p:nvSpPr>
          <p:cNvPr id="31" name="正方形/長方形 30">
            <a:extLst>
              <a:ext uri="{FF2B5EF4-FFF2-40B4-BE49-F238E27FC236}">
                <a16:creationId xmlns:a16="http://schemas.microsoft.com/office/drawing/2014/main" id="{9ED026C4-8387-4747-BD34-06A3FE855B56}"/>
              </a:ext>
            </a:extLst>
          </p:cNvPr>
          <p:cNvSpPr/>
          <p:nvPr/>
        </p:nvSpPr>
        <p:spPr>
          <a:xfrm>
            <a:off x="6084168" y="1987640"/>
            <a:ext cx="486054" cy="182474"/>
          </a:xfrm>
          <a:prstGeom prst="rect">
            <a:avLst/>
          </a:prstGeom>
          <a:solidFill>
            <a:srgbClr val="FF99FF">
              <a:alpha val="38824"/>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kumimoji="1" lang="ja-JP" altLang="en-US" dirty="0"/>
          </a:p>
        </p:txBody>
      </p:sp>
      <p:sp>
        <p:nvSpPr>
          <p:cNvPr id="19" name="コンテンツ プレースホルダー 2">
            <a:extLst>
              <a:ext uri="{FF2B5EF4-FFF2-40B4-BE49-F238E27FC236}">
                <a16:creationId xmlns:a16="http://schemas.microsoft.com/office/drawing/2014/main" id="{A01B35FA-B3AD-4CAF-92AD-A7981D88D1C9}"/>
              </a:ext>
            </a:extLst>
          </p:cNvPr>
          <p:cNvSpPr txBox="1">
            <a:spLocks/>
          </p:cNvSpPr>
          <p:nvPr/>
        </p:nvSpPr>
        <p:spPr>
          <a:xfrm>
            <a:off x="816203" y="1874169"/>
            <a:ext cx="7068165" cy="402703"/>
          </a:xfrm>
          <a:prstGeom prst="rect">
            <a:avLst/>
          </a:prstGeom>
          <a:ln w="19050">
            <a:solidFill>
              <a:srgbClr val="339933"/>
            </a:solidFill>
            <a:prstDash val="lgDash"/>
          </a:ln>
        </p:spPr>
        <p:txBody>
          <a:bodyPr>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None/>
            </a:pPr>
            <a:r>
              <a:rPr lang="ja-JP" altLang="en-US" sz="1600" dirty="0">
                <a:latin typeface="+mn-ea"/>
              </a:rPr>
              <a:t>　　</a:t>
            </a:r>
            <a:r>
              <a:rPr lang="ja-JP" altLang="en-US" sz="1200" dirty="0">
                <a:latin typeface="+mn-ea"/>
              </a:rPr>
              <a:t>○○：都道府県コード（</a:t>
            </a:r>
            <a:r>
              <a:rPr lang="en-US" altLang="ja-JP" sz="1200" dirty="0">
                <a:latin typeface="+mn-ea"/>
              </a:rPr>
              <a:t>2</a:t>
            </a:r>
            <a:r>
              <a:rPr lang="ja-JP" altLang="en-US" sz="1200" dirty="0">
                <a:latin typeface="+mn-ea"/>
              </a:rPr>
              <a:t>桁）　△△△：地域協議会コード（</a:t>
            </a:r>
            <a:r>
              <a:rPr lang="en-US" altLang="ja-JP" sz="1200" dirty="0">
                <a:latin typeface="+mn-ea"/>
              </a:rPr>
              <a:t>3</a:t>
            </a:r>
            <a:r>
              <a:rPr lang="ja-JP" altLang="en-US" sz="1200" dirty="0">
                <a:latin typeface="+mn-ea"/>
              </a:rPr>
              <a:t>桁）　＊＊＊：地域協議会名</a:t>
            </a:r>
            <a:endParaRPr lang="en-US" altLang="ja-JP" sz="1800" dirty="0">
              <a:latin typeface="+mn-ea"/>
            </a:endParaRPr>
          </a:p>
        </p:txBody>
      </p:sp>
      <p:sp>
        <p:nvSpPr>
          <p:cNvPr id="2" name="スライド番号プレースホルダー 1"/>
          <p:cNvSpPr>
            <a:spLocks noGrp="1"/>
          </p:cNvSpPr>
          <p:nvPr>
            <p:ph type="sldNum" sz="quarter" idx="12"/>
          </p:nvPr>
        </p:nvSpPr>
        <p:spPr/>
        <p:txBody>
          <a:bodyPr/>
          <a:lstStyle/>
          <a:p>
            <a:fld id="{64452A23-BFEA-43FD-98FB-69091C0AE9EE}" type="slidenum">
              <a:rPr kumimoji="1" lang="ja-JP" altLang="en-US" smtClean="0"/>
              <a:pPr/>
              <a:t>86</a:t>
            </a:fld>
            <a:endParaRPr kumimoji="1" lang="ja-JP" altLang="en-US"/>
          </a:p>
        </p:txBody>
      </p:sp>
      <p:sp>
        <p:nvSpPr>
          <p:cNvPr id="5" name="フローチャート: 処理 4"/>
          <p:cNvSpPr/>
          <p:nvPr/>
        </p:nvSpPr>
        <p:spPr>
          <a:xfrm>
            <a:off x="699225" y="549485"/>
            <a:ext cx="7977231" cy="1871403"/>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⑤出力された提出用</a:t>
            </a:r>
            <a:r>
              <a:rPr lang="en-US" altLang="ja-JP" dirty="0">
                <a:solidFill>
                  <a:schemeClr val="tx1"/>
                </a:solidFill>
                <a:latin typeface="+mn-ea"/>
              </a:rPr>
              <a:t>CSV</a:t>
            </a:r>
            <a:r>
              <a:rPr lang="ja-JP" altLang="en-US" dirty="0">
                <a:solidFill>
                  <a:schemeClr val="tx1"/>
                </a:solidFill>
                <a:latin typeface="+mn-ea"/>
              </a:rPr>
              <a:t>ファイルを確認する。</a:t>
            </a:r>
            <a:endParaRPr lang="en-US" altLang="ja-JP" sz="1600" dirty="0">
              <a:solidFill>
                <a:schemeClr val="tx1"/>
              </a:solidFill>
              <a:latin typeface="+mn-ea"/>
            </a:endParaRPr>
          </a:p>
          <a:p>
            <a:r>
              <a:rPr lang="ja-JP" altLang="en-US" sz="1200" dirty="0">
                <a:solidFill>
                  <a:schemeClr val="tx1"/>
                </a:solidFill>
                <a:latin typeface="+mn-ea"/>
              </a:rPr>
              <a:t>ファイル名：○○</a:t>
            </a:r>
            <a:r>
              <a:rPr lang="en-US" altLang="ja-JP" sz="1200" dirty="0">
                <a:solidFill>
                  <a:schemeClr val="tx1"/>
                </a:solidFill>
                <a:latin typeface="+mn-ea"/>
              </a:rPr>
              <a:t>_</a:t>
            </a:r>
            <a:r>
              <a:rPr lang="ja-JP" altLang="en-US" sz="1200" dirty="0">
                <a:solidFill>
                  <a:schemeClr val="tx1"/>
                </a:solidFill>
                <a:latin typeface="+mn-ea"/>
              </a:rPr>
              <a:t>△△△</a:t>
            </a:r>
            <a:r>
              <a:rPr lang="en-US" altLang="ja-JP" sz="1200" dirty="0">
                <a:solidFill>
                  <a:schemeClr val="tx1"/>
                </a:solidFill>
                <a:latin typeface="+mn-ea"/>
              </a:rPr>
              <a:t>_EXPORT_1</a:t>
            </a:r>
            <a:r>
              <a:rPr lang="en-US" altLang="ja-JP" sz="1200" dirty="0">
                <a:solidFill>
                  <a:srgbClr val="FF0000"/>
                </a:solidFill>
                <a:latin typeface="+mn-ea"/>
              </a:rPr>
              <a:t>k</a:t>
            </a:r>
            <a:r>
              <a:rPr lang="en-US" altLang="ja-JP" sz="1200" dirty="0">
                <a:solidFill>
                  <a:schemeClr val="tx1"/>
                </a:solidFill>
                <a:latin typeface="+mn-ea"/>
              </a:rPr>
              <a:t>_YYYY_MMDD_HHMMSS_</a:t>
            </a:r>
            <a:r>
              <a:rPr lang="ja-JP" altLang="en-US" sz="1200" dirty="0">
                <a:solidFill>
                  <a:schemeClr val="tx1"/>
                </a:solidFill>
                <a:latin typeface="+mn-ea"/>
              </a:rPr>
              <a:t>申請者情報</a:t>
            </a:r>
            <a:r>
              <a:rPr lang="en-US" altLang="ja-JP" sz="1200" dirty="0">
                <a:solidFill>
                  <a:schemeClr val="tx1"/>
                </a:solidFill>
                <a:latin typeface="+mn-ea"/>
              </a:rPr>
              <a:t>_</a:t>
            </a:r>
            <a:r>
              <a:rPr lang="ja-JP" altLang="en-US" sz="1200" dirty="0">
                <a:solidFill>
                  <a:schemeClr val="tx1"/>
                </a:solidFill>
                <a:latin typeface="+mn-ea"/>
              </a:rPr>
              <a:t>＊＊＊協議会</a:t>
            </a:r>
            <a:r>
              <a:rPr lang="en-US" altLang="ja-JP" sz="1200" dirty="0">
                <a:solidFill>
                  <a:schemeClr val="tx1"/>
                </a:solidFill>
                <a:latin typeface="+mn-ea"/>
              </a:rPr>
              <a:t>.csv</a:t>
            </a:r>
            <a:br>
              <a:rPr lang="en-US" altLang="ja-JP" sz="1200" dirty="0">
                <a:solidFill>
                  <a:schemeClr val="tx1"/>
                </a:solidFill>
                <a:latin typeface="+mn-ea"/>
              </a:rPr>
            </a:br>
            <a:br>
              <a:rPr lang="en-US" altLang="ja-JP" sz="1200" dirty="0">
                <a:solidFill>
                  <a:schemeClr val="tx1"/>
                </a:solidFill>
                <a:latin typeface="+mn-ea"/>
              </a:rPr>
            </a:br>
            <a:r>
              <a:rPr lang="ja-JP" altLang="en-US" sz="1200" dirty="0">
                <a:solidFill>
                  <a:schemeClr val="tx1"/>
                </a:solidFill>
                <a:latin typeface="+mn-ea"/>
              </a:rPr>
              <a:t>ファイル名：○○</a:t>
            </a:r>
            <a:r>
              <a:rPr lang="en-US" altLang="ja-JP" sz="1200" dirty="0">
                <a:solidFill>
                  <a:schemeClr val="tx1"/>
                </a:solidFill>
                <a:latin typeface="+mn-ea"/>
              </a:rPr>
              <a:t>_</a:t>
            </a:r>
            <a:r>
              <a:rPr lang="ja-JP" altLang="en-US" sz="1200" dirty="0">
                <a:solidFill>
                  <a:schemeClr val="tx1"/>
                </a:solidFill>
                <a:latin typeface="+mn-ea"/>
              </a:rPr>
              <a:t>△△△</a:t>
            </a:r>
            <a:r>
              <a:rPr lang="en-US" altLang="ja-JP" sz="1200" dirty="0">
                <a:solidFill>
                  <a:schemeClr val="tx1"/>
                </a:solidFill>
                <a:latin typeface="+mn-ea"/>
              </a:rPr>
              <a:t>_EXPORT_2</a:t>
            </a:r>
            <a:r>
              <a:rPr lang="en-US" altLang="ja-JP" sz="1200" dirty="0">
                <a:solidFill>
                  <a:srgbClr val="FF0000"/>
                </a:solidFill>
                <a:latin typeface="+mn-ea"/>
              </a:rPr>
              <a:t>k</a:t>
            </a:r>
            <a:r>
              <a:rPr lang="en-US" altLang="ja-JP" sz="1200" dirty="0">
                <a:solidFill>
                  <a:schemeClr val="tx1"/>
                </a:solidFill>
                <a:latin typeface="+mn-ea"/>
              </a:rPr>
              <a:t>_YYYY_MMDD_HHMMSS_</a:t>
            </a:r>
            <a:r>
              <a:rPr lang="ja-JP" altLang="en-US" sz="1200" dirty="0">
                <a:solidFill>
                  <a:schemeClr val="tx1"/>
                </a:solidFill>
                <a:latin typeface="+mn-ea"/>
              </a:rPr>
              <a:t>作付面積情報（水田）</a:t>
            </a:r>
            <a:r>
              <a:rPr lang="en-US" altLang="ja-JP" sz="1200" dirty="0">
                <a:solidFill>
                  <a:schemeClr val="tx1"/>
                </a:solidFill>
                <a:latin typeface="+mn-ea"/>
              </a:rPr>
              <a:t>_</a:t>
            </a:r>
            <a:r>
              <a:rPr lang="ja-JP" altLang="en-US" sz="1200" dirty="0">
                <a:solidFill>
                  <a:schemeClr val="tx1"/>
                </a:solidFill>
                <a:latin typeface="+mn-ea"/>
              </a:rPr>
              <a:t>＊＊＊協議会</a:t>
            </a:r>
            <a:r>
              <a:rPr lang="en-US" altLang="ja-JP" sz="1200" dirty="0">
                <a:solidFill>
                  <a:schemeClr val="tx1"/>
                </a:solidFill>
                <a:latin typeface="+mn-ea"/>
              </a:rPr>
              <a:t>.csv</a:t>
            </a:r>
            <a:r>
              <a:rPr lang="ja-JP" altLang="en-US" sz="1200" dirty="0">
                <a:solidFill>
                  <a:schemeClr val="tx1"/>
                </a:solidFill>
                <a:latin typeface="+mn-ea"/>
              </a:rPr>
              <a:t>　</a:t>
            </a:r>
            <a:br>
              <a:rPr lang="ja-JP" altLang="en-US" sz="1200" dirty="0">
                <a:solidFill>
                  <a:schemeClr val="tx1"/>
                </a:solidFill>
                <a:latin typeface="+mn-ea"/>
              </a:rPr>
            </a:br>
            <a:br>
              <a:rPr lang="ja-JP" altLang="en-US" sz="1200" dirty="0">
                <a:solidFill>
                  <a:schemeClr val="tx1"/>
                </a:solidFill>
                <a:latin typeface="+mn-ea"/>
              </a:rPr>
            </a:br>
            <a:r>
              <a:rPr lang="ja-JP" altLang="en-US" sz="1200" dirty="0">
                <a:solidFill>
                  <a:schemeClr val="tx1"/>
                </a:solidFill>
                <a:latin typeface="+mn-ea"/>
              </a:rPr>
              <a:t>ファイル名：○○</a:t>
            </a:r>
            <a:r>
              <a:rPr lang="en-US" altLang="ja-JP" sz="1200" dirty="0">
                <a:solidFill>
                  <a:schemeClr val="tx1"/>
                </a:solidFill>
                <a:latin typeface="+mn-ea"/>
              </a:rPr>
              <a:t>_</a:t>
            </a:r>
            <a:r>
              <a:rPr lang="ja-JP" altLang="en-US" sz="1200" dirty="0">
                <a:solidFill>
                  <a:schemeClr val="tx1"/>
                </a:solidFill>
                <a:latin typeface="+mn-ea"/>
              </a:rPr>
              <a:t>△△△</a:t>
            </a:r>
            <a:r>
              <a:rPr lang="en-US" altLang="ja-JP" sz="1200" dirty="0">
                <a:solidFill>
                  <a:schemeClr val="tx1"/>
                </a:solidFill>
                <a:latin typeface="+mn-ea"/>
              </a:rPr>
              <a:t>_EXPORT_4</a:t>
            </a:r>
            <a:r>
              <a:rPr lang="en-US" altLang="ja-JP" sz="1200" dirty="0">
                <a:solidFill>
                  <a:srgbClr val="FF0000"/>
                </a:solidFill>
                <a:latin typeface="+mn-ea"/>
              </a:rPr>
              <a:t>i</a:t>
            </a:r>
            <a:r>
              <a:rPr lang="en-US" altLang="ja-JP" sz="1200" dirty="0">
                <a:solidFill>
                  <a:schemeClr val="tx1"/>
                </a:solidFill>
                <a:latin typeface="+mn-ea"/>
              </a:rPr>
              <a:t>_YYYY_MMDD_HHMMSS_</a:t>
            </a:r>
            <a:r>
              <a:rPr lang="ja-JP" altLang="en-US" sz="1200" dirty="0">
                <a:solidFill>
                  <a:schemeClr val="tx1"/>
                </a:solidFill>
                <a:latin typeface="+mn-ea"/>
              </a:rPr>
              <a:t>作付面積情報（畑作）</a:t>
            </a:r>
            <a:r>
              <a:rPr lang="en-US" altLang="ja-JP" sz="1200" dirty="0">
                <a:solidFill>
                  <a:schemeClr val="tx1"/>
                </a:solidFill>
                <a:latin typeface="+mn-ea"/>
              </a:rPr>
              <a:t>_</a:t>
            </a:r>
            <a:r>
              <a:rPr lang="ja-JP" altLang="en-US" sz="1200" dirty="0">
                <a:solidFill>
                  <a:schemeClr val="tx1"/>
                </a:solidFill>
                <a:latin typeface="+mn-ea"/>
              </a:rPr>
              <a:t>＊＊＊協議会</a:t>
            </a:r>
            <a:r>
              <a:rPr lang="en-US" altLang="ja-JP" sz="1200" dirty="0">
                <a:solidFill>
                  <a:schemeClr val="tx1"/>
                </a:solidFill>
                <a:latin typeface="+mn-ea"/>
              </a:rPr>
              <a:t>.csv</a:t>
            </a:r>
          </a:p>
        </p:txBody>
      </p:sp>
      <p:grpSp>
        <p:nvGrpSpPr>
          <p:cNvPr id="7" name="グループ化 6"/>
          <p:cNvGrpSpPr/>
          <p:nvPr/>
        </p:nvGrpSpPr>
        <p:grpSpPr>
          <a:xfrm>
            <a:off x="458575" y="6093296"/>
            <a:ext cx="7713825" cy="432049"/>
            <a:chOff x="458575" y="5944296"/>
            <a:chExt cx="7713825" cy="412053"/>
          </a:xfrm>
        </p:grpSpPr>
        <p:sp>
          <p:nvSpPr>
            <p:cNvPr id="8" name="正方形/長方形 7"/>
            <p:cNvSpPr/>
            <p:nvPr/>
          </p:nvSpPr>
          <p:spPr>
            <a:xfrm>
              <a:off x="458575" y="5944296"/>
              <a:ext cx="585033" cy="412053"/>
            </a:xfrm>
            <a:prstGeom prst="rect">
              <a:avLst/>
            </a:prstGeom>
            <a:gradFill flip="none" rotWithShape="1">
              <a:gsLst>
                <a:gs pos="0">
                  <a:schemeClr val="accent1">
                    <a:tint val="66000"/>
                    <a:satMod val="160000"/>
                  </a:schemeClr>
                </a:gs>
                <a:gs pos="14000">
                  <a:schemeClr val="accent1">
                    <a:tint val="44500"/>
                    <a:satMod val="160000"/>
                  </a:schemeClr>
                </a:gs>
                <a:gs pos="100000">
                  <a:schemeClr val="accent1">
                    <a:tint val="23500"/>
                    <a:satMod val="160000"/>
                  </a:schemeClr>
                </a:gs>
              </a:gsLst>
              <a:lin ang="5400000" scaled="1"/>
              <a:tileRect/>
            </a:gradFill>
            <a:ln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sz="1100" dirty="0">
                <a:solidFill>
                  <a:schemeClr val="tx1"/>
                </a:solidFill>
                <a:latin typeface="+mn-ea"/>
              </a:endParaRPr>
            </a:p>
          </p:txBody>
        </p:sp>
        <p:sp>
          <p:nvSpPr>
            <p:cNvPr id="9" name="正方形/長方形 8"/>
            <p:cNvSpPr/>
            <p:nvPr/>
          </p:nvSpPr>
          <p:spPr>
            <a:xfrm>
              <a:off x="1043608" y="5944296"/>
              <a:ext cx="7128792" cy="412053"/>
            </a:xfrm>
            <a:prstGeom prst="rect">
              <a:avLst/>
            </a:prstGeom>
            <a:gradFill flip="none" rotWithShape="1">
              <a:gsLst>
                <a:gs pos="0">
                  <a:schemeClr val="accent1">
                    <a:tint val="66000"/>
                    <a:satMod val="160000"/>
                  </a:schemeClr>
                </a:gs>
                <a:gs pos="14000">
                  <a:schemeClr val="accent1">
                    <a:tint val="44500"/>
                    <a:satMod val="160000"/>
                  </a:schemeClr>
                </a:gs>
                <a:gs pos="100000">
                  <a:schemeClr val="accent1">
                    <a:tint val="23500"/>
                    <a:satMod val="160000"/>
                  </a:schemeClr>
                </a:gs>
              </a:gsLst>
              <a:lin ang="5400000" scaled="1"/>
              <a:tileRect/>
            </a:gradFill>
            <a:ln cmpd="db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100" dirty="0">
                  <a:solidFill>
                    <a:schemeClr val="tx1"/>
                  </a:solidFill>
                  <a:latin typeface="+mn-ea"/>
                </a:rPr>
                <a:t>「外部システム用インターフェース等改修参考仕様書</a:t>
              </a:r>
              <a:r>
                <a:rPr lang="en-US" altLang="ja-JP" sz="1100" dirty="0">
                  <a:solidFill>
                    <a:schemeClr val="tx1"/>
                  </a:solidFill>
                  <a:latin typeface="+mn-ea"/>
                </a:rPr>
                <a:t>.</a:t>
              </a:r>
              <a:r>
                <a:rPr lang="en-US" altLang="ja-JP" sz="1100" dirty="0" err="1">
                  <a:solidFill>
                    <a:schemeClr val="tx1"/>
                  </a:solidFill>
                  <a:latin typeface="+mn-ea"/>
                </a:rPr>
                <a:t>xlsx</a:t>
              </a:r>
              <a:r>
                <a:rPr lang="ja-JP" altLang="en-US" sz="1100" dirty="0">
                  <a:solidFill>
                    <a:schemeClr val="tx1"/>
                  </a:solidFill>
                  <a:latin typeface="+mn-ea"/>
                </a:rPr>
                <a:t>」</a:t>
              </a:r>
              <a:endParaRPr lang="en-US" altLang="ja-JP" sz="1100" dirty="0">
                <a:solidFill>
                  <a:schemeClr val="tx1"/>
                </a:solidFill>
                <a:latin typeface="+mn-ea"/>
              </a:endParaRPr>
            </a:p>
            <a:p>
              <a:r>
                <a:rPr lang="ja-JP" altLang="en-US" sz="1100" dirty="0">
                  <a:solidFill>
                    <a:schemeClr val="tx1"/>
                  </a:solidFill>
                  <a:latin typeface="+mn-ea"/>
                </a:rPr>
                <a:t>申請者情報、作付面積情報（水田）、作付面積情報（畑地）　参照</a:t>
              </a:r>
            </a:p>
          </p:txBody>
        </p:sp>
        <p:sp>
          <p:nvSpPr>
            <p:cNvPr id="10" name="円/楕円 9"/>
            <p:cNvSpPr/>
            <p:nvPr/>
          </p:nvSpPr>
          <p:spPr>
            <a:xfrm>
              <a:off x="516513" y="5972079"/>
              <a:ext cx="360040" cy="360040"/>
            </a:xfrm>
            <a:prstGeom prst="ellipse">
              <a:avLst/>
            </a:prstGeom>
            <a:solidFill>
              <a:srgbClr val="333399"/>
            </a:solidFill>
            <a:ln w="6350">
              <a:solidFill>
                <a:schemeClr val="tx1"/>
              </a:solidFill>
            </a:ln>
            <a:effectLst>
              <a:outerShdw blurRad="76200" dir="18900000" sy="23000" kx="-1200000" algn="bl"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a:latin typeface="Wide Latin" panose="020A0A07050505020404" pitchFamily="18" charset="0"/>
                </a:rPr>
                <a:t>i</a:t>
              </a:r>
              <a:endParaRPr kumimoji="1" lang="ja-JP" altLang="en-US" dirty="0">
                <a:latin typeface="Wide Latin" panose="020A0A07050505020404" pitchFamily="18" charset="0"/>
              </a:endParaRPr>
            </a:p>
          </p:txBody>
        </p:sp>
      </p:grpSp>
      <p:sp>
        <p:nvSpPr>
          <p:cNvPr id="11" name="吹き出し: 角を丸めた四角形 10">
            <a:extLst>
              <a:ext uri="{FF2B5EF4-FFF2-40B4-BE49-F238E27FC236}">
                <a16:creationId xmlns:a16="http://schemas.microsoft.com/office/drawing/2014/main" id="{43A0035E-6580-4F9A-B663-A5701E7CA181}"/>
              </a:ext>
            </a:extLst>
          </p:cNvPr>
          <p:cNvSpPr/>
          <p:nvPr/>
        </p:nvSpPr>
        <p:spPr>
          <a:xfrm>
            <a:off x="1853698" y="4425664"/>
            <a:ext cx="6427624" cy="1312221"/>
          </a:xfrm>
          <a:prstGeom prst="wedgeRoundRectCallout">
            <a:avLst>
              <a:gd name="adj1" fmla="val 802"/>
              <a:gd name="adj2" fmla="val -81948"/>
              <a:gd name="adj3" fmla="val 16667"/>
            </a:avLst>
          </a:prstGeom>
        </p:spPr>
        <p:style>
          <a:lnRef idx="2">
            <a:schemeClr val="accent3"/>
          </a:lnRef>
          <a:fillRef idx="1">
            <a:schemeClr val="lt1"/>
          </a:fillRef>
          <a:effectRef idx="0">
            <a:schemeClr val="accent3"/>
          </a:effectRef>
          <a:fontRef idx="minor">
            <a:schemeClr val="dk1"/>
          </a:fontRef>
        </p:style>
        <p:txBody>
          <a:bodyPr rtlCol="0" anchor="ctr"/>
          <a:lstStyle/>
          <a:p>
            <a:r>
              <a:rPr lang="ja-JP" altLang="en-US" sz="1400" dirty="0">
                <a:solidFill>
                  <a:schemeClr val="tx1"/>
                </a:solidFill>
                <a:latin typeface="+mn-ea"/>
              </a:rPr>
              <a:t>○提出用</a:t>
            </a:r>
            <a:r>
              <a:rPr lang="en-US" altLang="ja-JP" sz="1400" dirty="0">
                <a:solidFill>
                  <a:schemeClr val="tx1"/>
                </a:solidFill>
                <a:latin typeface="+mn-ea"/>
              </a:rPr>
              <a:t>CSV</a:t>
            </a:r>
            <a:r>
              <a:rPr lang="ja-JP" altLang="en-US" sz="1400" dirty="0">
                <a:solidFill>
                  <a:schemeClr val="tx1"/>
                </a:solidFill>
                <a:latin typeface="+mn-ea"/>
              </a:rPr>
              <a:t>ファイルの出力内容</a:t>
            </a:r>
            <a:endParaRPr lang="en-US" altLang="ja-JP" sz="1400" dirty="0">
              <a:solidFill>
                <a:schemeClr val="tx1"/>
              </a:solidFill>
              <a:latin typeface="+mn-ea"/>
            </a:endParaRPr>
          </a:p>
          <a:p>
            <a:r>
              <a:rPr lang="en-US" altLang="ja-JP" sz="1400" dirty="0">
                <a:solidFill>
                  <a:schemeClr val="tx1"/>
                </a:solidFill>
                <a:latin typeface="+mn-ea"/>
              </a:rPr>
              <a:t>EXPORT_1</a:t>
            </a:r>
            <a:r>
              <a:rPr lang="en-US" altLang="ja-JP" sz="1400" dirty="0">
                <a:solidFill>
                  <a:srgbClr val="FF0000"/>
                </a:solidFill>
                <a:latin typeface="+mn-ea"/>
              </a:rPr>
              <a:t>k</a:t>
            </a:r>
            <a:r>
              <a:rPr lang="ja-JP" altLang="en-US" sz="1400" dirty="0">
                <a:solidFill>
                  <a:schemeClr val="tx1"/>
                </a:solidFill>
                <a:latin typeface="+mn-ea"/>
              </a:rPr>
              <a:t>ファイル：交付申請書（様式第１号）、口座情報等</a:t>
            </a:r>
            <a:br>
              <a:rPr lang="en-US" altLang="ja-JP" sz="1400" dirty="0">
                <a:solidFill>
                  <a:schemeClr val="tx1"/>
                </a:solidFill>
                <a:latin typeface="+mn-ea"/>
              </a:rPr>
            </a:br>
            <a:r>
              <a:rPr lang="en-US" altLang="ja-JP" sz="1400" dirty="0">
                <a:solidFill>
                  <a:schemeClr val="tx1"/>
                </a:solidFill>
                <a:latin typeface="+mn-ea"/>
              </a:rPr>
              <a:t>EXPORT_2</a:t>
            </a:r>
            <a:r>
              <a:rPr lang="en-US" altLang="ja-JP" sz="1400" dirty="0">
                <a:solidFill>
                  <a:srgbClr val="FF0000"/>
                </a:solidFill>
                <a:latin typeface="+mn-ea"/>
              </a:rPr>
              <a:t>k</a:t>
            </a:r>
            <a:r>
              <a:rPr lang="ja-JP" altLang="en-US" sz="1400" dirty="0">
                <a:solidFill>
                  <a:schemeClr val="tx1"/>
                </a:solidFill>
                <a:latin typeface="+mn-ea"/>
              </a:rPr>
              <a:t>のファイル：水田活用交付金関係　</a:t>
            </a:r>
            <a:br>
              <a:rPr lang="en-US" altLang="ja-JP" sz="1400" dirty="0">
                <a:solidFill>
                  <a:schemeClr val="tx1"/>
                </a:solidFill>
                <a:latin typeface="+mn-ea"/>
              </a:rPr>
            </a:br>
            <a:r>
              <a:rPr lang="en-US" altLang="ja-JP" sz="1400" dirty="0">
                <a:solidFill>
                  <a:schemeClr val="tx1"/>
                </a:solidFill>
                <a:latin typeface="+mn-ea"/>
              </a:rPr>
              <a:t>EXPORT_4</a:t>
            </a:r>
            <a:r>
              <a:rPr lang="en-US" altLang="ja-JP" sz="1400" dirty="0">
                <a:solidFill>
                  <a:srgbClr val="FF0000"/>
                </a:solidFill>
                <a:latin typeface="+mn-ea"/>
              </a:rPr>
              <a:t>i</a:t>
            </a:r>
            <a:r>
              <a:rPr lang="ja-JP" altLang="en-US" sz="1400" dirty="0">
                <a:solidFill>
                  <a:schemeClr val="tx1"/>
                </a:solidFill>
                <a:latin typeface="+mn-ea"/>
              </a:rPr>
              <a:t>のファイル：畑作物の直接支払交付金における面積払関係</a:t>
            </a:r>
            <a:endParaRPr lang="en-US" altLang="ja-JP" sz="1400" dirty="0">
              <a:solidFill>
                <a:schemeClr val="tx1"/>
              </a:solidFill>
              <a:latin typeface="+mn-ea"/>
            </a:endParaRPr>
          </a:p>
        </p:txBody>
      </p:sp>
      <p:pic>
        <p:nvPicPr>
          <p:cNvPr id="18" name="図 17">
            <a:extLst>
              <a:ext uri="{FF2B5EF4-FFF2-40B4-BE49-F238E27FC236}">
                <a16:creationId xmlns:a16="http://schemas.microsoft.com/office/drawing/2014/main" id="{FCDFE2E6-70A0-47A6-9C7C-53B45BE5196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945792" y="1953488"/>
            <a:ext cx="261064" cy="251376"/>
          </a:xfrm>
          <a:prstGeom prst="rect">
            <a:avLst/>
          </a:prstGeom>
        </p:spPr>
      </p:pic>
      <p:sp>
        <p:nvSpPr>
          <p:cNvPr id="32" name="円形吹き出し 7">
            <a:extLst>
              <a:ext uri="{FF2B5EF4-FFF2-40B4-BE49-F238E27FC236}">
                <a16:creationId xmlns:a16="http://schemas.microsoft.com/office/drawing/2014/main" id="{0001BEBA-774C-429F-B5B3-628FDD22ED9C}"/>
              </a:ext>
            </a:extLst>
          </p:cNvPr>
          <p:cNvSpPr/>
          <p:nvPr/>
        </p:nvSpPr>
        <p:spPr>
          <a:xfrm>
            <a:off x="516513" y="3837755"/>
            <a:ext cx="376409" cy="334615"/>
          </a:xfrm>
          <a:prstGeom prst="wedgeEllipseCallout">
            <a:avLst>
              <a:gd name="adj1" fmla="val 46606"/>
              <a:gd name="adj2" fmla="val -48278"/>
            </a:avLst>
          </a:prstGeom>
          <a:solidFill>
            <a:schemeClr val="bg1"/>
          </a:solidFill>
          <a:ln>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defPPr>
              <a:defRPr lang="ja-JP"/>
            </a:defPPr>
            <a:lvl1pPr algn="l" rtl="0" fontAlgn="base">
              <a:spcBef>
                <a:spcPct val="0"/>
              </a:spcBef>
              <a:spcAft>
                <a:spcPct val="0"/>
              </a:spcAft>
              <a:defRPr kumimoji="1" kern="1200">
                <a:solidFill>
                  <a:schemeClr val="dk1"/>
                </a:solidFill>
                <a:latin typeface="+mn-lt"/>
                <a:ea typeface="+mn-ea"/>
                <a:cs typeface="+mn-cs"/>
              </a:defRPr>
            </a:lvl1pPr>
            <a:lvl2pPr marL="457200" algn="l" rtl="0" fontAlgn="base">
              <a:spcBef>
                <a:spcPct val="0"/>
              </a:spcBef>
              <a:spcAft>
                <a:spcPct val="0"/>
              </a:spcAft>
              <a:defRPr kumimoji="1" kern="1200">
                <a:solidFill>
                  <a:schemeClr val="dk1"/>
                </a:solidFill>
                <a:latin typeface="+mn-lt"/>
                <a:ea typeface="+mn-ea"/>
                <a:cs typeface="+mn-cs"/>
              </a:defRPr>
            </a:lvl2pPr>
            <a:lvl3pPr marL="914400" algn="l" rtl="0" fontAlgn="base">
              <a:spcBef>
                <a:spcPct val="0"/>
              </a:spcBef>
              <a:spcAft>
                <a:spcPct val="0"/>
              </a:spcAft>
              <a:defRPr kumimoji="1" kern="1200">
                <a:solidFill>
                  <a:schemeClr val="dk1"/>
                </a:solidFill>
                <a:latin typeface="+mn-lt"/>
                <a:ea typeface="+mn-ea"/>
                <a:cs typeface="+mn-cs"/>
              </a:defRPr>
            </a:lvl3pPr>
            <a:lvl4pPr marL="1371600" algn="l" rtl="0" fontAlgn="base">
              <a:spcBef>
                <a:spcPct val="0"/>
              </a:spcBef>
              <a:spcAft>
                <a:spcPct val="0"/>
              </a:spcAft>
              <a:defRPr kumimoji="1" kern="1200">
                <a:solidFill>
                  <a:schemeClr val="dk1"/>
                </a:solidFill>
                <a:latin typeface="+mn-lt"/>
                <a:ea typeface="+mn-ea"/>
                <a:cs typeface="+mn-cs"/>
              </a:defRPr>
            </a:lvl4pPr>
            <a:lvl5pPr marL="1828800" algn="l" rtl="0" fontAlgn="base">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pPr algn="ctr"/>
            <a:r>
              <a:rPr lang="ja-JP" altLang="en-US" b="1" dirty="0">
                <a:solidFill>
                  <a:srgbClr val="0000FF"/>
                </a:solidFill>
              </a:rPr>
              <a:t>５</a:t>
            </a:r>
          </a:p>
        </p:txBody>
      </p:sp>
    </p:spTree>
    <p:extLst>
      <p:ext uri="{BB962C8B-B14F-4D97-AF65-F5344CB8AC3E}">
        <p14:creationId xmlns:p14="http://schemas.microsoft.com/office/powerpoint/2010/main" val="3243496293"/>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3"/>
          <a:stretch>
            <a:fillRect/>
          </a:stretch>
        </p:blipFill>
        <p:spPr>
          <a:xfrm>
            <a:off x="188262" y="1272501"/>
            <a:ext cx="4533900" cy="3990975"/>
          </a:xfrm>
          <a:prstGeom prst="rect">
            <a:avLst/>
          </a:prstGeom>
        </p:spPr>
      </p:pic>
      <p:sp>
        <p:nvSpPr>
          <p:cNvPr id="2" name="スライド番号プレースホルダー 1"/>
          <p:cNvSpPr>
            <a:spLocks noGrp="1"/>
          </p:cNvSpPr>
          <p:nvPr>
            <p:ph type="sldNum" sz="quarter" idx="12"/>
          </p:nvPr>
        </p:nvSpPr>
        <p:spPr/>
        <p:txBody>
          <a:bodyPr/>
          <a:lstStyle/>
          <a:p>
            <a:fld id="{64452A23-BFEA-43FD-98FB-69091C0AE9EE}" type="slidenum">
              <a:rPr kumimoji="1" lang="ja-JP" altLang="en-US" smtClean="0"/>
              <a:pPr/>
              <a:t>87</a:t>
            </a:fld>
            <a:endParaRPr kumimoji="1" lang="ja-JP" altLang="en-US"/>
          </a:p>
        </p:txBody>
      </p:sp>
      <p:sp>
        <p:nvSpPr>
          <p:cNvPr id="5" name="フローチャート: 処理 4"/>
          <p:cNvSpPr/>
          <p:nvPr/>
        </p:nvSpPr>
        <p:spPr>
          <a:xfrm>
            <a:off x="599375" y="386924"/>
            <a:ext cx="8065145" cy="788404"/>
          </a:xfrm>
          <a:prstGeom prst="flowChartProcess">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ja-JP" altLang="en-US" dirty="0">
                <a:solidFill>
                  <a:schemeClr val="tx1"/>
                </a:solidFill>
                <a:latin typeface="+mn-ea"/>
              </a:rPr>
              <a:t>⑥メインメニュー画面に戻るには、メインメニューへ戻るボタンを</a:t>
            </a:r>
            <a:endParaRPr lang="en-US" altLang="ja-JP" dirty="0">
              <a:solidFill>
                <a:schemeClr val="tx1"/>
              </a:solidFill>
              <a:latin typeface="+mn-ea"/>
            </a:endParaRPr>
          </a:p>
          <a:p>
            <a:r>
              <a:rPr lang="ja-JP" altLang="en-US" dirty="0">
                <a:solidFill>
                  <a:schemeClr val="tx1"/>
                </a:solidFill>
                <a:latin typeface="+mn-ea"/>
              </a:rPr>
              <a:t>　押す。</a:t>
            </a:r>
            <a:endParaRPr lang="en-US" altLang="ja-JP" dirty="0">
              <a:solidFill>
                <a:schemeClr val="tx1"/>
              </a:solidFill>
              <a:latin typeface="+mn-ea"/>
            </a:endParaRPr>
          </a:p>
        </p:txBody>
      </p:sp>
      <p:sp>
        <p:nvSpPr>
          <p:cNvPr id="18" name="正方形/長方形 17"/>
          <p:cNvSpPr/>
          <p:nvPr/>
        </p:nvSpPr>
        <p:spPr>
          <a:xfrm>
            <a:off x="3174522" y="4509842"/>
            <a:ext cx="867392" cy="320949"/>
          </a:xfrm>
          <a:prstGeom prst="rect">
            <a:avLst/>
          </a:prstGeom>
          <a:noFill/>
          <a:ln>
            <a:solidFill>
              <a:srgbClr val="FF0000"/>
            </a:solidFill>
            <a:beve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latin typeface="+mn-ea"/>
            </a:endParaRPr>
          </a:p>
        </p:txBody>
      </p:sp>
      <p:pic>
        <p:nvPicPr>
          <p:cNvPr id="10" name="図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76769" y="4663538"/>
            <a:ext cx="540960" cy="540960"/>
          </a:xfrm>
          <a:prstGeom prst="rect">
            <a:avLst/>
          </a:prstGeom>
        </p:spPr>
      </p:pic>
      <p:sp>
        <p:nvSpPr>
          <p:cNvPr id="21" name="屈折矢印 8">
            <a:extLst>
              <a:ext uri="{FF2B5EF4-FFF2-40B4-BE49-F238E27FC236}">
                <a16:creationId xmlns:a16="http://schemas.microsoft.com/office/drawing/2014/main" id="{3A386F18-1907-4158-82BE-5D337D2C6838}"/>
              </a:ext>
            </a:extLst>
          </p:cNvPr>
          <p:cNvSpPr/>
          <p:nvPr/>
        </p:nvSpPr>
        <p:spPr>
          <a:xfrm rot="5400000">
            <a:off x="3115932" y="4977172"/>
            <a:ext cx="1008113" cy="792089"/>
          </a:xfrm>
          <a:prstGeom prst="bentUpArrow">
            <a:avLst>
              <a:gd name="adj1" fmla="val 14331"/>
              <a:gd name="adj2" fmla="val 25000"/>
              <a:gd name="adj3" fmla="val 326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n-ea"/>
            </a:endParaRPr>
          </a:p>
        </p:txBody>
      </p:sp>
      <p:sp>
        <p:nvSpPr>
          <p:cNvPr id="19" name="吹き出し: 円形 18">
            <a:extLst>
              <a:ext uri="{FF2B5EF4-FFF2-40B4-BE49-F238E27FC236}">
                <a16:creationId xmlns:a16="http://schemas.microsoft.com/office/drawing/2014/main" id="{B71F4891-0427-43AE-888D-127F06D5A00C}"/>
              </a:ext>
            </a:extLst>
          </p:cNvPr>
          <p:cNvSpPr/>
          <p:nvPr/>
        </p:nvSpPr>
        <p:spPr>
          <a:xfrm>
            <a:off x="2585254" y="4908139"/>
            <a:ext cx="365125" cy="365125"/>
          </a:xfrm>
          <a:prstGeom prst="wedgeEllipseCallout">
            <a:avLst>
              <a:gd name="adj1" fmla="val 89804"/>
              <a:gd name="adj2" fmla="val -59921"/>
            </a:avLst>
          </a:prstGeom>
          <a:solidFill>
            <a:schemeClr val="bg1"/>
          </a:solidFill>
          <a:ln>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0033CC"/>
                </a:solidFill>
              </a:rPr>
              <a:t>６</a:t>
            </a:r>
            <a:endParaRPr kumimoji="1" lang="en-US" altLang="ja-JP" dirty="0">
              <a:solidFill>
                <a:srgbClr val="0033CC"/>
              </a:solidFill>
            </a:endParaRPr>
          </a:p>
        </p:txBody>
      </p:sp>
      <p:sp>
        <p:nvSpPr>
          <p:cNvPr id="23" name="テキスト ボックス 22"/>
          <p:cNvSpPr txBox="1"/>
          <p:nvPr/>
        </p:nvSpPr>
        <p:spPr>
          <a:xfrm>
            <a:off x="179636" y="6165304"/>
            <a:ext cx="8064896" cy="523220"/>
          </a:xfrm>
          <a:prstGeom prst="rect">
            <a:avLst/>
          </a:prstGeom>
          <a:noFill/>
        </p:spPr>
        <p:txBody>
          <a:bodyPr wrap="square" rtlCol="0">
            <a:spAutoFit/>
          </a:bodyPr>
          <a:lstStyle/>
          <a:p>
            <a:pPr algn="r"/>
            <a:r>
              <a:rPr kumimoji="1" lang="ja-JP" altLang="en-US" sz="2800" dirty="0">
                <a:latin typeface="+mn-ea"/>
              </a:rPr>
              <a:t>以上</a:t>
            </a:r>
          </a:p>
        </p:txBody>
      </p:sp>
      <p:pic>
        <p:nvPicPr>
          <p:cNvPr id="3" name="図 2">
            <a:extLst>
              <a:ext uri="{FF2B5EF4-FFF2-40B4-BE49-F238E27FC236}">
                <a16:creationId xmlns:a16="http://schemas.microsoft.com/office/drawing/2014/main" id="{3B207D06-FCD5-8975-2DD9-49209F376BCE}"/>
              </a:ext>
            </a:extLst>
          </p:cNvPr>
          <p:cNvPicPr>
            <a:picLocks noChangeAspect="1"/>
          </p:cNvPicPr>
          <p:nvPr/>
        </p:nvPicPr>
        <p:blipFill>
          <a:blip r:embed="rId5"/>
          <a:stretch>
            <a:fillRect/>
          </a:stretch>
        </p:blipFill>
        <p:spPr>
          <a:xfrm>
            <a:off x="4825486" y="2251399"/>
            <a:ext cx="3861314" cy="3769890"/>
          </a:xfrm>
          <a:prstGeom prst="rect">
            <a:avLst/>
          </a:prstGeom>
          <a:ln>
            <a:solidFill>
              <a:schemeClr val="tx1"/>
            </a:solidFill>
          </a:ln>
        </p:spPr>
      </p:pic>
      <p:pic>
        <p:nvPicPr>
          <p:cNvPr id="8" name="図 7">
            <a:extLst>
              <a:ext uri="{FF2B5EF4-FFF2-40B4-BE49-F238E27FC236}">
                <a16:creationId xmlns:a16="http://schemas.microsoft.com/office/drawing/2014/main" id="{161B3D3A-F583-5F38-FD10-395A48B509E6}"/>
              </a:ext>
            </a:extLst>
          </p:cNvPr>
          <p:cNvPicPr>
            <a:picLocks noChangeAspect="1"/>
          </p:cNvPicPr>
          <p:nvPr/>
        </p:nvPicPr>
        <p:blipFill>
          <a:blip r:embed="rId6"/>
          <a:stretch>
            <a:fillRect/>
          </a:stretch>
        </p:blipFill>
        <p:spPr>
          <a:xfrm>
            <a:off x="5724128" y="2873013"/>
            <a:ext cx="932232" cy="123939"/>
          </a:xfrm>
          <a:prstGeom prst="rect">
            <a:avLst/>
          </a:prstGeom>
        </p:spPr>
      </p:pic>
    </p:spTree>
    <p:extLst>
      <p:ext uri="{BB962C8B-B14F-4D97-AF65-F5344CB8AC3E}">
        <p14:creationId xmlns:p14="http://schemas.microsoft.com/office/powerpoint/2010/main" val="24369888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6">
            <a:extLst>
              <a:ext uri="{FF2B5EF4-FFF2-40B4-BE49-F238E27FC236}">
                <a16:creationId xmlns:a16="http://schemas.microsoft.com/office/drawing/2014/main" id="{AE690185-A950-44EC-B432-6C8EC89E87FF}"/>
              </a:ext>
            </a:extLst>
          </p:cNvPr>
          <p:cNvSpPr txBox="1">
            <a:spLocks/>
          </p:cNvSpPr>
          <p:nvPr/>
        </p:nvSpPr>
        <p:spPr>
          <a:xfrm>
            <a:off x="323528" y="2811846"/>
            <a:ext cx="8496944" cy="936103"/>
          </a:xfrm>
          <a:prstGeom prst="rect">
            <a:avLst/>
          </a:prstGeom>
        </p:spPr>
        <p:txBody>
          <a:bodyP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dirty="0">
                <a:solidFill>
                  <a:srgbClr val="3F7819"/>
                </a:solidFill>
                <a:latin typeface="HG丸ｺﾞｼｯｸM-PRO 本文"/>
              </a:rPr>
              <a:t>２</a:t>
            </a:r>
            <a:r>
              <a:rPr lang="en-US" altLang="ja-JP" dirty="0">
                <a:solidFill>
                  <a:srgbClr val="3F7819"/>
                </a:solidFill>
                <a:latin typeface="HG丸ｺﾞｼｯｸM-PRO 本文"/>
              </a:rPr>
              <a:t>.</a:t>
            </a:r>
            <a:r>
              <a:rPr lang="ja-JP" altLang="en-US" dirty="0">
                <a:solidFill>
                  <a:srgbClr val="3F7819"/>
                </a:solidFill>
                <a:latin typeface="HG丸ｺﾞｼｯｸM-PRO 本文"/>
              </a:rPr>
              <a:t>操作時の注意事項</a:t>
            </a:r>
          </a:p>
        </p:txBody>
      </p:sp>
      <p:sp>
        <p:nvSpPr>
          <p:cNvPr id="6" name="正方形/長方形 5">
            <a:extLst>
              <a:ext uri="{FF2B5EF4-FFF2-40B4-BE49-F238E27FC236}">
                <a16:creationId xmlns:a16="http://schemas.microsoft.com/office/drawing/2014/main" id="{3E8F8345-1FB1-4B66-BBA9-1CE67002AF8C}"/>
              </a:ext>
            </a:extLst>
          </p:cNvPr>
          <p:cNvSpPr/>
          <p:nvPr/>
        </p:nvSpPr>
        <p:spPr>
          <a:xfrm>
            <a:off x="468313" y="3436310"/>
            <a:ext cx="5616624" cy="64698"/>
          </a:xfrm>
          <a:prstGeom prst="rect">
            <a:avLst/>
          </a:prstGeom>
          <a:solidFill>
            <a:srgbClr val="92D050">
              <a:alpha val="70000"/>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3">
                  <a:lumMod val="40000"/>
                  <a:lumOff val="60000"/>
                </a:schemeClr>
              </a:solidFill>
              <a:latin typeface="HG丸ｺﾞｼｯｸM-PRO"/>
            </a:endParaRPr>
          </a:p>
        </p:txBody>
      </p:sp>
      <p:sp>
        <p:nvSpPr>
          <p:cNvPr id="7" name="スライド番号プレースホルダー 1">
            <a:extLst>
              <a:ext uri="{FF2B5EF4-FFF2-40B4-BE49-F238E27FC236}">
                <a16:creationId xmlns:a16="http://schemas.microsoft.com/office/drawing/2014/main" id="{5575C545-82AD-4DCB-A664-185E2170C799}"/>
              </a:ext>
            </a:extLst>
          </p:cNvPr>
          <p:cNvSpPr>
            <a:spLocks noGrp="1"/>
          </p:cNvSpPr>
          <p:nvPr>
            <p:ph type="sldNum" sz="quarter" idx="12"/>
          </p:nvPr>
        </p:nvSpPr>
        <p:spPr>
          <a:xfrm>
            <a:off x="6553200" y="6356350"/>
            <a:ext cx="2133600" cy="365125"/>
          </a:xfrm>
        </p:spPr>
        <p:txBody>
          <a:bodyPr/>
          <a:lstStyle/>
          <a:p>
            <a:fld id="{64452A23-BFEA-43FD-98FB-69091C0AE9EE}" type="slidenum">
              <a:rPr lang="ja-JP" altLang="en-US" sz="1800" smtClean="0">
                <a:solidFill>
                  <a:prstClr val="black">
                    <a:tint val="75000"/>
                  </a:prstClr>
                </a:solidFill>
                <a:latin typeface="+mn-ea"/>
              </a:rPr>
              <a:pPr/>
              <a:t>8</a:t>
            </a:fld>
            <a:endParaRPr lang="ja-JP" altLang="en-US" sz="1800" dirty="0">
              <a:solidFill>
                <a:prstClr val="black">
                  <a:tint val="75000"/>
                </a:prstClr>
              </a:solidFill>
              <a:latin typeface="+mn-ea"/>
            </a:endParaRPr>
          </a:p>
        </p:txBody>
      </p:sp>
    </p:spTree>
    <p:extLst>
      <p:ext uri="{BB962C8B-B14F-4D97-AF65-F5344CB8AC3E}">
        <p14:creationId xmlns:p14="http://schemas.microsoft.com/office/powerpoint/2010/main" val="3008672136"/>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キュート">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ファセット">
  <a:themeElements>
    <a:clrScheme name="ファセット">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3.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キュート">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０４　申請書入力システム　29年度　初任者説明会_20170807_V05">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キュート">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０４　申請書入力システム　29年度　初任者説明会_20170807_V05">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キュート">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8b44bf32-88ea-49d6-a113-73599a299562" xsi:nil="true"/>
    <lcf76f155ced4ddcb4097134ff3c332f xmlns="ef497f34-a684-45bb-abd3-faf286528681">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D476C1CBE35B3C4AA8A310C235DE6B29" ma:contentTypeVersion="12" ma:contentTypeDescription="新しいドキュメントを作成します。" ma:contentTypeScope="" ma:versionID="2447881a29b22e2a3a79b8d33b22e3da">
  <xsd:schema xmlns:xsd="http://www.w3.org/2001/XMLSchema" xmlns:xs="http://www.w3.org/2001/XMLSchema" xmlns:p="http://schemas.microsoft.com/office/2006/metadata/properties" xmlns:ns2="ef497f34-a684-45bb-abd3-faf286528681" xmlns:ns3="8b44bf32-88ea-49d6-a113-73599a299562" targetNamespace="http://schemas.microsoft.com/office/2006/metadata/properties" ma:root="true" ma:fieldsID="d510d618cb916db7ac305750ba22a71f" ns2:_="" ns3:_="">
    <xsd:import namespace="ef497f34-a684-45bb-abd3-faf286528681"/>
    <xsd:import namespace="8b44bf32-88ea-49d6-a113-73599a299562"/>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f497f34-a684-45bb-abd3-faf28652868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5943c63b-d4c8-4028-afe3-f80057999bf5"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b44bf32-88ea-49d6-a113-73599a299562"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cfe4bb2a-cb27-4a15-8387-e57b780fa842}" ma:internalName="TaxCatchAll" ma:showField="CatchAllData" ma:web="8b44bf32-88ea-49d6-a113-73599a29956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278BD69-3434-4707-823A-2E0E11B94607}">
  <ds:schemaRefs>
    <ds:schemaRef ds:uri="http://schemas.microsoft.com/sharepoint/v3/contenttype/forms"/>
  </ds:schemaRefs>
</ds:datastoreItem>
</file>

<file path=customXml/itemProps2.xml><?xml version="1.0" encoding="utf-8"?>
<ds:datastoreItem xmlns:ds="http://schemas.openxmlformats.org/officeDocument/2006/customXml" ds:itemID="{776C59F8-9618-4825-BD72-9FC24AE58BC5}">
  <ds:schemaRefs>
    <ds:schemaRef ds:uri="http://purl.org/dc/dcmitype/"/>
    <ds:schemaRef ds:uri="http://schemas.microsoft.com/office/infopath/2007/PartnerControls"/>
    <ds:schemaRef ds:uri="http://purl.org/dc/elements/1.1/"/>
    <ds:schemaRef ds:uri="http://schemas.microsoft.com/office/2006/metadata/properties"/>
    <ds:schemaRef ds:uri="http://schemas.microsoft.com/office/2006/documentManagement/types"/>
    <ds:schemaRef ds:uri="ef497f34-a684-45bb-abd3-faf286528681"/>
    <ds:schemaRef ds:uri="http://purl.org/dc/terms/"/>
    <ds:schemaRef ds:uri="http://schemas.openxmlformats.org/package/2006/metadata/core-properties"/>
    <ds:schemaRef ds:uri="8b44bf32-88ea-49d6-a113-73599a299562"/>
    <ds:schemaRef ds:uri="http://www.w3.org/XML/1998/namespace"/>
  </ds:schemaRefs>
</ds:datastoreItem>
</file>

<file path=customXml/itemProps3.xml><?xml version="1.0" encoding="utf-8"?>
<ds:datastoreItem xmlns:ds="http://schemas.openxmlformats.org/officeDocument/2006/customXml" ds:itemID="{FE751DB5-6D06-4D86-93E9-6262E7E4CD9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f497f34-a684-45bb-abd3-faf286528681"/>
    <ds:schemaRef ds:uri="8b44bf32-88ea-49d6-a113-73599a29956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資料４ （初任者説明会_説明）説明会資料_申請書入力システム_R01</Template>
  <TotalTime>0</TotalTime>
  <Words>6527</Words>
  <Application>Microsoft Office PowerPoint</Application>
  <PresentationFormat>画面に合わせる (4:3)</PresentationFormat>
  <Paragraphs>832</Paragraphs>
  <Slides>88</Slides>
  <Notes>88</Notes>
  <HiddenSlides>0</HiddenSlides>
  <MMClips>0</MMClips>
  <ScaleCrop>false</ScaleCrop>
  <HeadingPairs>
    <vt:vector size="6" baseType="variant">
      <vt:variant>
        <vt:lpstr>使用されているフォント</vt:lpstr>
      </vt:variant>
      <vt:variant>
        <vt:i4>9</vt:i4>
      </vt:variant>
      <vt:variant>
        <vt:lpstr>テーマ</vt:lpstr>
      </vt:variant>
      <vt:variant>
        <vt:i4>5</vt:i4>
      </vt:variant>
      <vt:variant>
        <vt:lpstr>スライド タイトル</vt:lpstr>
      </vt:variant>
      <vt:variant>
        <vt:i4>88</vt:i4>
      </vt:variant>
    </vt:vector>
  </HeadingPairs>
  <TitlesOfParts>
    <vt:vector size="102" baseType="lpstr">
      <vt:lpstr>HGPｺﾞｼｯｸM</vt:lpstr>
      <vt:lpstr>HG丸ｺﾞｼｯｸM-PRO</vt:lpstr>
      <vt:lpstr>HG丸ｺﾞｼｯｸM-PRO 本文</vt:lpstr>
      <vt:lpstr>Arial</vt:lpstr>
      <vt:lpstr>Calibri</vt:lpstr>
      <vt:lpstr>Trebuchet MS</vt:lpstr>
      <vt:lpstr>Wide Latin</vt:lpstr>
      <vt:lpstr>Wingdings</vt:lpstr>
      <vt:lpstr>Wingdings 3</vt:lpstr>
      <vt:lpstr>Office ​​テーマ</vt:lpstr>
      <vt:lpstr>ファセット</vt:lpstr>
      <vt:lpstr>1_Office ​​テーマ</vt:lpstr>
      <vt:lpstr>０４　申請書入力システム　29年度　初任者説明会_20170807_V05</vt:lpstr>
      <vt:lpstr>1_０４　申請書入力システム　29年度　初任者説明会_20170807_V05</vt:lpstr>
      <vt:lpstr>PowerPoint プレゼンテーション</vt:lpstr>
      <vt:lpstr>目次</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2019-06-17T06:40:15Z</dcterms:created>
  <dcterms:modified xsi:type="dcterms:W3CDTF">2025-08-25T01:46:44Z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0x010100D476C1CBE35B3C4AA8A310C235DE6B29</vt:lpwstr>
  </property>
</Properties>
</file>